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8" r:id="rId4"/>
    <p:sldId id="259" r:id="rId5"/>
    <p:sldId id="263" r:id="rId6"/>
    <p:sldId id="261" r:id="rId7"/>
    <p:sldId id="262" r:id="rId8"/>
    <p:sldId id="266" r:id="rId9"/>
    <p:sldId id="267" r:id="rId10"/>
    <p:sldId id="268" r:id="rId11"/>
  </p:sldIdLst>
  <p:sldSz cx="12192000" cy="6858000"/>
  <p:notesSz cx="6858000" cy="9144000"/>
  <p:defaultTextStyle>
    <a:defPPr>
      <a:defRPr lang="kk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58ECAC-00F0-42AE-B352-738A966F86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BCBFA80-CF06-42B0-99FA-AC0A8C7C08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kk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6DE6DE-7C7F-4FD5-B455-7E01C9AC4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28B9D-28D7-4713-943A-D65E3675CAE2}" type="datetimeFigureOut">
              <a:rPr lang="kk-KZ" smtClean="0"/>
              <a:t>12.04.2021</a:t>
            </a:fld>
            <a:endParaRPr lang="kk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C1C1D4-BAE9-4F11-AB81-C414F2B24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59833C-701C-4E30-814B-D84BA8F07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9C807-41B0-4044-9AE9-AAA7700E86C8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2367706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2679B9-B47C-46A2-A75E-9EF7FC43B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7E1AE5-9167-4E75-A9C2-1DE7C6D07A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99873B-BEB9-4BDE-9D58-DA3A736EE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28B9D-28D7-4713-943A-D65E3675CAE2}" type="datetimeFigureOut">
              <a:rPr lang="kk-KZ" smtClean="0"/>
              <a:t>12.04.2021</a:t>
            </a:fld>
            <a:endParaRPr lang="kk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D8724B-3DDA-465C-9F16-9D17530B3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FA70B6-0BBE-4280-AAB0-A1E511357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9C807-41B0-4044-9AE9-AAA7700E86C8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1850571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22F123A-D2F7-4366-944C-B12BEEA60F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504F9AF-B3D8-47FC-9CA6-9034101C4F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DF341C-7C97-4A61-A933-533D13E2D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28B9D-28D7-4713-943A-D65E3675CAE2}" type="datetimeFigureOut">
              <a:rPr lang="kk-KZ" smtClean="0"/>
              <a:t>12.04.2021</a:t>
            </a:fld>
            <a:endParaRPr lang="kk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6DF533-EA24-445A-91FF-E117DA59E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18C749-4BD8-4CC8-BDDC-8DAD07D6F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9C807-41B0-4044-9AE9-AAA7700E86C8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3129879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9A687F-89C1-4DA0-8384-2CF492C3E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79DF85-10FD-4DDE-9763-CAEE3077EC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6662D4-22C9-470C-A703-175CBC024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28B9D-28D7-4713-943A-D65E3675CAE2}" type="datetimeFigureOut">
              <a:rPr lang="kk-KZ" smtClean="0"/>
              <a:t>12.04.2021</a:t>
            </a:fld>
            <a:endParaRPr lang="kk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0E3A6D-BB8C-4327-B53A-0EADACB34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49DBB7-78A7-496D-BC1E-C5B563635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9C807-41B0-4044-9AE9-AAA7700E86C8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3413191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CD15F4-C914-4D60-AC37-896984FE7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1097CE-1FAD-4574-B1CC-2D8FDB09A7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E1EA30-C3BF-4F07-81AB-1807C0753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28B9D-28D7-4713-943A-D65E3675CAE2}" type="datetimeFigureOut">
              <a:rPr lang="kk-KZ" smtClean="0"/>
              <a:t>12.04.2021</a:t>
            </a:fld>
            <a:endParaRPr lang="kk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3D0F12-2B1E-4402-8CA9-102818756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4DEA1C-0A18-464F-9029-6F244BE74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9C807-41B0-4044-9AE9-AAA7700E86C8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3759462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75379F-EC12-42B2-8626-2D9C2BF4D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D5FA76-19FA-4374-867F-15B4537FFE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71FE4-225B-4C02-8D8E-C0E17FEA05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BAF650-F37C-4766-BAC0-8BD198038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28B9D-28D7-4713-943A-D65E3675CAE2}" type="datetimeFigureOut">
              <a:rPr lang="kk-KZ" smtClean="0"/>
              <a:t>12.04.2021</a:t>
            </a:fld>
            <a:endParaRPr lang="kk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F27AC8-3AF8-49DF-9E4E-B62DE300E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0ADE19D-FE8D-42F8-9D83-6376E73D1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9C807-41B0-4044-9AE9-AAA7700E86C8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1992520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A6D753-FEF5-4ABB-BC13-70E87B6B5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20D783-DA05-46FC-B95E-2AE5EA5B79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03FEC9A-CB02-453A-A1C2-C643C1361D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E39F8F3-AAA2-42FC-B28B-C8F9D9B81C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D8F9818-91E2-458D-B7FF-1E5788DEE9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FCF60C9-4940-42EC-9822-31C45517E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28B9D-28D7-4713-943A-D65E3675CAE2}" type="datetimeFigureOut">
              <a:rPr lang="kk-KZ" smtClean="0"/>
              <a:t>12.04.2021</a:t>
            </a:fld>
            <a:endParaRPr lang="kk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1A9BADC-D1E7-4DFB-A8F5-05C8648DF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B762D7B-465E-4893-A3C7-C5B113689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9C807-41B0-4044-9AE9-AAA7700E86C8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1758609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6B230B-2E24-463E-BE28-6A226D4AF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F5534CC-B119-4BF6-A3B0-1852377A7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28B9D-28D7-4713-943A-D65E3675CAE2}" type="datetimeFigureOut">
              <a:rPr lang="kk-KZ" smtClean="0"/>
              <a:t>12.04.2021</a:t>
            </a:fld>
            <a:endParaRPr lang="kk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5E0C34A-2963-4A6E-B0A7-2272A43B3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F6EED9A-9EB5-440D-8235-C55D65645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9C807-41B0-4044-9AE9-AAA7700E86C8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1533667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3507B1D-CF93-4CAB-92E6-C31970FE6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28B9D-28D7-4713-943A-D65E3675CAE2}" type="datetimeFigureOut">
              <a:rPr lang="kk-KZ" smtClean="0"/>
              <a:t>12.04.2021</a:t>
            </a:fld>
            <a:endParaRPr lang="kk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86FFA8A-1A65-4524-B789-49F6E6638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32EC196-6E2F-4353-9612-8FD6E9FF2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9C807-41B0-4044-9AE9-AAA7700E86C8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1127605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79AAF8-4EF8-4469-BE97-F2DB23E2C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6E7896-D3C5-40F2-9B65-022B544BD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90964D7-A56E-4D32-AB8A-1A55FE0110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AA4F0F7-8810-41A9-BF7D-996F3F359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28B9D-28D7-4713-943A-D65E3675CAE2}" type="datetimeFigureOut">
              <a:rPr lang="kk-KZ" smtClean="0"/>
              <a:t>12.04.2021</a:t>
            </a:fld>
            <a:endParaRPr lang="kk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9E92BAD-1187-47DE-B474-C36020A6C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F0A7BAB-B9C7-428F-B745-4D89FE0D3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9C807-41B0-4044-9AE9-AAA7700E86C8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81319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6163CE-9429-410C-9241-8F70E555A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983D8C-3B04-4BCA-BB0C-2B325AFE09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k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9D9D581-597C-4726-AA57-C3C7B1D37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02D707C-5153-432D-821B-B5274CD27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28B9D-28D7-4713-943A-D65E3675CAE2}" type="datetimeFigureOut">
              <a:rPr lang="kk-KZ" smtClean="0"/>
              <a:t>12.04.2021</a:t>
            </a:fld>
            <a:endParaRPr lang="kk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689510-B9D8-4005-840E-663058596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2D5C5A-B45A-4BF6-A69F-6CE7786CE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9C807-41B0-4044-9AE9-AAA7700E86C8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2982923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6AE92E-F756-4327-98D1-DFEE1A5EF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A41F09D-6F81-4864-8CA0-BA6D687D01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AF1553-1DDB-40F2-BD2A-25DECFD849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28B9D-28D7-4713-943A-D65E3675CAE2}" type="datetimeFigureOut">
              <a:rPr lang="kk-KZ" smtClean="0"/>
              <a:t>12.04.2021</a:t>
            </a:fld>
            <a:endParaRPr lang="kk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709C3D-6AD4-4F80-BCA1-A181C10CB0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k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AC2E8A-B146-460C-98D4-AC61ED0E7F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9C807-41B0-4044-9AE9-AAA7700E86C8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1049059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k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www.youtube.com/watch?v=okdsAZUTJ9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650106-7511-441E-AF5B-A5395E0FC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rgbClr val="FF0000"/>
                </a:solidFill>
                <a:highlight>
                  <a:srgbClr val="00FFFF"/>
                </a:highlight>
                <a:latin typeface="Arial Narrow" panose="020B0606020202030204" pitchFamily="34" charset="0"/>
              </a:rPr>
              <a:t>Making decisions</a:t>
            </a:r>
            <a:endParaRPr lang="kk-KZ" sz="6600" dirty="0">
              <a:solidFill>
                <a:srgbClr val="FF0000"/>
              </a:solidFill>
              <a:highlight>
                <a:srgbClr val="00FFFF"/>
              </a:highlight>
              <a:latin typeface="Arial Narrow" panose="020B060602020203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9532A1-57E7-401E-8E64-1087FDC7E4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6000" dirty="0">
                <a:latin typeface="Arial Narrow" panose="020B0606020202030204" pitchFamily="34" charset="0"/>
              </a:rPr>
              <a:t>Learning objectives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Theme</a:t>
            </a:r>
            <a:r>
              <a:rPr lang="ru-RU" sz="3200" dirty="0">
                <a:solidFill>
                  <a:srgbClr val="FF0000"/>
                </a:solidFill>
              </a:rPr>
              <a:t>:</a:t>
            </a:r>
            <a:r>
              <a:rPr lang="en-US" sz="3200" dirty="0">
                <a:solidFill>
                  <a:srgbClr val="FF0000"/>
                </a:solidFill>
              </a:rPr>
              <a:t> Unit 9 world of work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- 8</a:t>
            </a:r>
            <a:r>
              <a:rPr lang="en-US" sz="3200" baseline="30000" dirty="0">
                <a:solidFill>
                  <a:srgbClr val="FF0000"/>
                </a:solidFill>
              </a:rPr>
              <a:t>th</a:t>
            </a:r>
            <a:r>
              <a:rPr lang="en-US" sz="3200" dirty="0">
                <a:solidFill>
                  <a:srgbClr val="FF0000"/>
                </a:solidFill>
              </a:rPr>
              <a:t> grade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Learning objectives</a:t>
            </a:r>
          </a:p>
          <a:p>
            <a:pPr algn="l"/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8.W1 plan, write, edit and proofread work at text level with little support on a range of general and curricular topics</a:t>
            </a:r>
          </a:p>
          <a:p>
            <a:r>
              <a:rPr lang="en-US" dirty="0">
                <a:solidFill>
                  <a:srgbClr val="C00000"/>
                </a:solidFill>
              </a:rPr>
              <a:t>8.S7  use appropriate subject-specific vocabulary and syntax to talk about a  range of general  topics, and some curricular topics.</a:t>
            </a:r>
          </a:p>
          <a:p>
            <a:r>
              <a:rPr lang="en-US" dirty="0">
                <a:solidFill>
                  <a:srgbClr val="C00000"/>
                </a:solidFill>
              </a:rPr>
              <a:t>8.C10 use talk or writing as a means of reflecting on and exploring a range of perspectives on the world.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endParaRPr lang="ru-RU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kk-KZ" sz="1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102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7E5774-3FDA-4B30-B11C-15152D6C9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k-KZ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D01903F-4F39-43E2-A18C-0F0306F7C5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" y="200025"/>
            <a:ext cx="10344149" cy="6858000"/>
          </a:xfrm>
        </p:spPr>
      </p:pic>
    </p:spTree>
    <p:extLst>
      <p:ext uri="{BB962C8B-B14F-4D97-AF65-F5344CB8AC3E}">
        <p14:creationId xmlns:p14="http://schemas.microsoft.com/office/powerpoint/2010/main" val="3805601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762820-BB4C-4FFA-BFD9-D54A5D9C2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rgbClr val="7030A0"/>
                </a:solidFill>
              </a:rPr>
              <a:t>Time to make a decisions!!!</a:t>
            </a:r>
            <a:br>
              <a:rPr lang="en-US" sz="5400" b="1" dirty="0">
                <a:solidFill>
                  <a:srgbClr val="7030A0"/>
                </a:solidFill>
              </a:rPr>
            </a:br>
            <a:endParaRPr lang="kk-KZ" sz="5400" b="1" dirty="0">
              <a:solidFill>
                <a:srgbClr val="7030A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DB19D5-3951-4F88-8863-404FA7277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7750"/>
            <a:ext cx="10515600" cy="5810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  <a:highlight>
                  <a:srgbClr val="FFFF00"/>
                </a:highlight>
              </a:rPr>
              <a:t>Why do we need to be able to make a decision?  Why is it so important? Whether this book, profession, food, color, taste </a:t>
            </a:r>
            <a:r>
              <a:rPr lang="en-US" dirty="0" err="1">
                <a:solidFill>
                  <a:srgbClr val="7030A0"/>
                </a:solidFill>
                <a:highlight>
                  <a:srgbClr val="FFFF00"/>
                </a:highlight>
              </a:rPr>
              <a:t>etc</a:t>
            </a:r>
            <a:r>
              <a:rPr lang="ru-RU" dirty="0">
                <a:solidFill>
                  <a:srgbClr val="7030A0"/>
                </a:solidFill>
                <a:highlight>
                  <a:srgbClr val="FFFF00"/>
                </a:highlight>
              </a:rPr>
              <a:t>….</a:t>
            </a:r>
            <a:r>
              <a:rPr lang="en-US" dirty="0">
                <a:solidFill>
                  <a:srgbClr val="7030A0"/>
                </a:solidFill>
                <a:highlight>
                  <a:srgbClr val="FFFF00"/>
                </a:highlight>
              </a:rPr>
              <a:t>making decision is very important</a:t>
            </a:r>
          </a:p>
          <a:p>
            <a:pPr marL="0" indent="0">
              <a:buNone/>
            </a:pPr>
            <a:endParaRPr lang="kk-KZ" sz="4000" dirty="0">
              <a:solidFill>
                <a:srgbClr val="7030A0"/>
              </a:solidFill>
              <a:highlight>
                <a:srgbClr val="FFFF00"/>
              </a:highlight>
            </a:endParaRP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3F11EB96-A65B-4F4C-B2D5-EE3215E4CE0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k-KZ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22406DE-2E40-41D3-8E8C-CDAF1FC3AA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92594"/>
            <a:ext cx="9692148" cy="444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067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19BEAD-6753-4332-9481-1DEBD829F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1224" y="365125"/>
            <a:ext cx="8477251" cy="1325563"/>
          </a:xfrm>
        </p:spPr>
        <p:txBody>
          <a:bodyPr/>
          <a:lstStyle/>
          <a:p>
            <a:endParaRPr lang="kk-KZ" dirty="0"/>
          </a:p>
        </p:txBody>
      </p:sp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CBF0C8E9-CBA7-4006-A8CC-43B8522C24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24" y="-61913"/>
            <a:ext cx="9401176" cy="6981825"/>
          </a:xfrm>
        </p:spPr>
      </p:pic>
    </p:spTree>
    <p:extLst>
      <p:ext uri="{BB962C8B-B14F-4D97-AF65-F5344CB8AC3E}">
        <p14:creationId xmlns:p14="http://schemas.microsoft.com/office/powerpoint/2010/main" val="426415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22E85F-B76E-4D3F-BC79-EE5F49C14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2"/>
          </a:xfrm>
        </p:spPr>
        <p:txBody>
          <a:bodyPr>
            <a:noAutofit/>
          </a:bodyPr>
          <a:lstStyle/>
          <a:p>
            <a:r>
              <a:rPr lang="en-US" sz="2400" b="1" dirty="0">
                <a:highlight>
                  <a:srgbClr val="FFFF00"/>
                </a:highlight>
              </a:rPr>
              <a:t>Task </a:t>
            </a:r>
            <a:r>
              <a:rPr lang="ru-RU" sz="2400" b="1" dirty="0">
                <a:highlight>
                  <a:srgbClr val="FFFF00"/>
                </a:highlight>
              </a:rPr>
              <a:t>№1 </a:t>
            </a:r>
            <a:r>
              <a:rPr lang="en-US" sz="2400" b="1" dirty="0">
                <a:highlight>
                  <a:srgbClr val="FFFF00"/>
                </a:highlight>
              </a:rPr>
              <a:t>speaking time!!!</a:t>
            </a:r>
            <a:br>
              <a:rPr lang="en-US" sz="2400" b="1" dirty="0">
                <a:highlight>
                  <a:srgbClr val="FFFF00"/>
                </a:highlight>
              </a:rPr>
            </a:br>
            <a:r>
              <a:rPr lang="en-US" sz="2400" b="1" dirty="0">
                <a:highlight>
                  <a:srgbClr val="FFFF00"/>
                </a:highlight>
              </a:rPr>
              <a:t>world of work</a:t>
            </a:r>
            <a:br>
              <a:rPr lang="en-US" sz="2400" b="1" dirty="0">
                <a:highlight>
                  <a:srgbClr val="FFFF00"/>
                </a:highlight>
              </a:rPr>
            </a:br>
            <a:r>
              <a:rPr lang="en-US" sz="2400" b="1" dirty="0">
                <a:highlight>
                  <a:srgbClr val="FFFF00"/>
                </a:highlight>
              </a:rPr>
              <a:t>choose one of the profession and answer the question ,  why did you choose it ? Give  your opinion </a:t>
            </a:r>
            <a:br>
              <a:rPr lang="en-US" sz="2400" b="1" dirty="0">
                <a:highlight>
                  <a:srgbClr val="FFFF00"/>
                </a:highlight>
              </a:rPr>
            </a:br>
            <a:endParaRPr lang="kk-KZ" sz="2400" b="1" dirty="0">
              <a:highlight>
                <a:srgbClr val="FFFF00"/>
              </a:highlight>
            </a:endParaRPr>
          </a:p>
        </p:txBody>
      </p:sp>
      <p:pic>
        <p:nvPicPr>
          <p:cNvPr id="3074" name="Picture 2" descr="List of Jobs and Occupations | Types of Jobs with Pictures 1">
            <a:extLst>
              <a:ext uri="{FF2B5EF4-FFF2-40B4-BE49-F238E27FC236}">
                <a16:creationId xmlns:a16="http://schemas.microsoft.com/office/drawing/2014/main" id="{0C9EEDD0-1590-4D31-9821-2AA5C71A038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49" y="1825625"/>
            <a:ext cx="519112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ACD4011-3E2C-47B6-86E6-F605F52C3D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1" y="1895475"/>
            <a:ext cx="5753101" cy="463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565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8A16EB-88C4-46CC-A756-CDE3FC264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5300" b="1" dirty="0"/>
              <a:t>writing time!!!</a:t>
            </a:r>
            <a:br>
              <a:rPr lang="en-US" sz="5300" b="1" dirty="0"/>
            </a:br>
            <a:br>
              <a:rPr lang="en-US" sz="3100" dirty="0"/>
            </a:br>
            <a:r>
              <a:rPr lang="en-US" sz="2700" dirty="0"/>
              <a:t>Choose one of the picture </a:t>
            </a:r>
            <a:br>
              <a:rPr lang="en-US" sz="2700" dirty="0"/>
            </a:br>
            <a:r>
              <a:rPr lang="en-US" sz="2700" dirty="0"/>
              <a:t> and write  3 positively and </a:t>
            </a:r>
            <a:br>
              <a:rPr lang="en-US" sz="2700" dirty="0"/>
            </a:br>
            <a:r>
              <a:rPr lang="en-US" sz="2700" dirty="0"/>
              <a:t>negatively side of each profession</a:t>
            </a:r>
            <a:br>
              <a:rPr lang="en-US" sz="2700" dirty="0"/>
            </a:br>
            <a:endParaRPr lang="kk-KZ" sz="2700" dirty="0"/>
          </a:p>
        </p:txBody>
      </p:sp>
      <p:pic>
        <p:nvPicPr>
          <p:cNvPr id="4100" name="Picture 4" descr="Jobs and Occupations Names with Pictures in English JOBS AND OCCUPATIONS  During our … | English activities for kids, Community helpers preschool,  English activities">
            <a:extLst>
              <a:ext uri="{FF2B5EF4-FFF2-40B4-BE49-F238E27FC236}">
                <a16:creationId xmlns:a16="http://schemas.microsoft.com/office/drawing/2014/main" id="{14DB63F5-98FC-4414-8605-88152D34A5A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0" y="219075"/>
            <a:ext cx="5448299" cy="595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968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3567D8-D963-46F4-BE1D-B8B0FF28B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highlight>
                  <a:srgbClr val="00FF00"/>
                </a:highlight>
              </a:rPr>
              <a:t>New words </a:t>
            </a:r>
            <a:r>
              <a:rPr lang="ru-RU" dirty="0">
                <a:solidFill>
                  <a:srgbClr val="FF0000"/>
                </a:solidFill>
                <a:highlight>
                  <a:srgbClr val="00FF00"/>
                </a:highlight>
              </a:rPr>
              <a:t> (</a:t>
            </a:r>
            <a:r>
              <a:rPr lang="en-US" dirty="0">
                <a:solidFill>
                  <a:srgbClr val="FF0000"/>
                </a:solidFill>
                <a:highlight>
                  <a:srgbClr val="00FF00"/>
                </a:highlight>
              </a:rPr>
              <a:t>students book page 106</a:t>
            </a:r>
            <a:r>
              <a:rPr lang="ru-RU" dirty="0">
                <a:solidFill>
                  <a:srgbClr val="FF0000"/>
                </a:solidFill>
                <a:highlight>
                  <a:srgbClr val="00FF00"/>
                </a:highlight>
              </a:rPr>
              <a:t>)</a:t>
            </a:r>
            <a:endParaRPr lang="kk-KZ" dirty="0">
              <a:solidFill>
                <a:srgbClr val="FF0000"/>
              </a:solidFill>
              <a:highlight>
                <a:srgbClr val="00FF00"/>
              </a:highligh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2F904F-22A7-4188-B38E-AFF975DA8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latin typeface="Bahnschrift SemiBold Condensed" panose="020B0502040204020203" pitchFamily="34" charset="0"/>
              </a:rPr>
              <a:t>Argument </a:t>
            </a:r>
            <a:r>
              <a:rPr lang="ru-RU" b="1" dirty="0">
                <a:latin typeface="Bahnschrift SemiBold Condensed" panose="020B0502040204020203" pitchFamily="34" charset="0"/>
              </a:rPr>
              <a:t>-</a:t>
            </a:r>
            <a:r>
              <a:rPr lang="ru-RU" b="1" dirty="0" err="1">
                <a:latin typeface="Bahnschrift SemiBold Condensed" panose="020B0502040204020203" pitchFamily="34" charset="0"/>
              </a:rPr>
              <a:t>дәлел</a:t>
            </a:r>
            <a:endParaRPr lang="en-US" b="1" dirty="0">
              <a:latin typeface="Bahnschrift SemiBold Condensed" panose="020B0502040204020203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Bahnschrift SemiBold Condensed" panose="020B0502040204020203" pitchFamily="34" charset="0"/>
              </a:rPr>
              <a:t>to decide</a:t>
            </a:r>
            <a:r>
              <a:rPr lang="ru-RU" b="1" dirty="0">
                <a:latin typeface="Bahnschrift SemiBold Condensed" panose="020B0502040204020203" pitchFamily="34" charset="0"/>
              </a:rPr>
              <a:t>-</a:t>
            </a:r>
            <a:r>
              <a:rPr lang="ru-RU" b="1" dirty="0" err="1">
                <a:latin typeface="Bahnschrift SemiBold Condensed" panose="020B0502040204020203" pitchFamily="34" charset="0"/>
              </a:rPr>
              <a:t>шеш</a:t>
            </a:r>
            <a:r>
              <a:rPr lang="kk-KZ" b="1" dirty="0">
                <a:latin typeface="Bahnschrift SemiBold Condensed" panose="020B0502040204020203" pitchFamily="34" charset="0"/>
              </a:rPr>
              <a:t>ім қабылдау</a:t>
            </a:r>
            <a:endParaRPr lang="en-US" b="1" dirty="0">
              <a:latin typeface="Bahnschrift SemiBold Condensed" panose="020B0502040204020203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Bahnschrift SemiBold Condensed" panose="020B0502040204020203" pitchFamily="34" charset="0"/>
              </a:rPr>
              <a:t>Decision </a:t>
            </a:r>
            <a:r>
              <a:rPr lang="ru-RU" b="1" dirty="0">
                <a:latin typeface="Bahnschrift SemiBold Condensed" panose="020B0502040204020203" pitchFamily="34" charset="0"/>
              </a:rPr>
              <a:t>-</a:t>
            </a:r>
            <a:r>
              <a:rPr lang="ru-RU" b="1" dirty="0" err="1">
                <a:latin typeface="Bahnschrift SemiBold Condensed" panose="020B0502040204020203" pitchFamily="34" charset="0"/>
              </a:rPr>
              <a:t>шешім</a:t>
            </a:r>
            <a:endParaRPr lang="en-US" b="1" dirty="0">
              <a:latin typeface="Bahnschrift SemiBold Condensed" panose="020B0502040204020203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Bahnschrift SemiBold Condensed" panose="020B0502040204020203" pitchFamily="34" charset="0"/>
              </a:rPr>
              <a:t>Support</a:t>
            </a:r>
            <a:r>
              <a:rPr lang="ru-RU" b="1" dirty="0">
                <a:latin typeface="Bahnschrift SemiBold Condensed" panose="020B0502040204020203" pitchFamily="34" charset="0"/>
              </a:rPr>
              <a:t>-</a:t>
            </a:r>
            <a:r>
              <a:rPr lang="ru-RU" b="1" dirty="0" err="1">
                <a:latin typeface="Bahnschrift SemiBold Condensed" panose="020B0502040204020203" pitchFamily="34" charset="0"/>
              </a:rPr>
              <a:t>қолдау</a:t>
            </a:r>
            <a:endParaRPr lang="en-US" b="1" dirty="0">
              <a:latin typeface="Bahnschrift SemiBold Condensed" panose="020B0502040204020203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Bahnschrift SemiBold Condensed" panose="020B0502040204020203" pitchFamily="34" charset="0"/>
              </a:rPr>
              <a:t>Conversation</a:t>
            </a:r>
            <a:r>
              <a:rPr lang="ru-RU" b="1" dirty="0">
                <a:latin typeface="Bahnschrift SemiBold Condensed" panose="020B0502040204020203" pitchFamily="34" charset="0"/>
              </a:rPr>
              <a:t>-</a:t>
            </a:r>
            <a:r>
              <a:rPr lang="ru-RU" b="1" dirty="0" err="1">
                <a:latin typeface="Bahnschrift SemiBold Condensed" panose="020B0502040204020203" pitchFamily="34" charset="0"/>
              </a:rPr>
              <a:t>әңгіме</a:t>
            </a:r>
            <a:endParaRPr lang="en-US" b="1" dirty="0">
              <a:latin typeface="Bahnschrift SemiBold Condensed" panose="020B0502040204020203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Bahnschrift SemiBold Condensed" panose="020B0502040204020203" pitchFamily="34" charset="0"/>
              </a:rPr>
              <a:t>Suggestion </a:t>
            </a:r>
            <a:r>
              <a:rPr lang="ru-RU" b="1" dirty="0">
                <a:latin typeface="Bahnschrift SemiBold Condensed" panose="020B0502040204020203" pitchFamily="34" charset="0"/>
              </a:rPr>
              <a:t>-</a:t>
            </a:r>
            <a:r>
              <a:rPr lang="ru-RU" b="1" dirty="0" err="1">
                <a:latin typeface="Bahnschrift SemiBold Condensed" panose="020B0502040204020203" pitchFamily="34" charset="0"/>
              </a:rPr>
              <a:t>ұсыныс</a:t>
            </a:r>
            <a:endParaRPr lang="en-US" b="1" dirty="0">
              <a:latin typeface="Bahnschrift SemiBold Condensed" panose="020B0502040204020203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Bahnschrift SemiBold Condensed" panose="020B0502040204020203" pitchFamily="34" charset="0"/>
              </a:rPr>
              <a:t>Possibilities </a:t>
            </a:r>
            <a:r>
              <a:rPr lang="ru-RU" b="1" dirty="0">
                <a:latin typeface="Bahnschrift SemiBold Condensed" panose="020B0502040204020203" pitchFamily="34" charset="0"/>
              </a:rPr>
              <a:t>-</a:t>
            </a:r>
            <a:r>
              <a:rPr lang="ru-RU" b="1" dirty="0" err="1">
                <a:latin typeface="Bahnschrift SemiBold Condensed" panose="020B0502040204020203" pitchFamily="34" charset="0"/>
              </a:rPr>
              <a:t>мүмкіндіктер</a:t>
            </a:r>
            <a:endParaRPr lang="en-US" b="1" dirty="0">
              <a:latin typeface="Bahnschrift SemiBold Condensed" panose="020B0502040204020203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Bahnschrift SemiBold Condensed" panose="020B0502040204020203" pitchFamily="34" charset="0"/>
              </a:rPr>
              <a:t>Social </a:t>
            </a:r>
            <a:r>
              <a:rPr lang="ru-RU" b="1" dirty="0">
                <a:latin typeface="Bahnschrift SemiBold Condensed" panose="020B0502040204020203" pitchFamily="34" charset="0"/>
              </a:rPr>
              <a:t>–</a:t>
            </a:r>
            <a:r>
              <a:rPr lang="ru-RU" b="1" dirty="0" err="1">
                <a:latin typeface="Bahnschrift SemiBold Condensed" panose="020B0502040204020203" pitchFamily="34" charset="0"/>
              </a:rPr>
              <a:t>әлеуметтік</a:t>
            </a:r>
            <a:r>
              <a:rPr lang="ru-RU" b="1" dirty="0">
                <a:latin typeface="Bahnschrift SemiBold Condensed" panose="020B0502040204020203" pitchFamily="34" charset="0"/>
              </a:rPr>
              <a:t> </a:t>
            </a:r>
            <a:endParaRPr lang="en-US" b="1" dirty="0">
              <a:latin typeface="Bahnschrift SemiBold Condensed" panose="020B0502040204020203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Bahnschrift SemiBold Condensed" panose="020B0502040204020203" pitchFamily="34" charset="0"/>
              </a:rPr>
              <a:t>Charity </a:t>
            </a:r>
            <a:r>
              <a:rPr lang="ru-RU" b="1" dirty="0">
                <a:latin typeface="Bahnschrift SemiBold Condensed" panose="020B0502040204020203" pitchFamily="34" charset="0"/>
              </a:rPr>
              <a:t>-</a:t>
            </a:r>
            <a:r>
              <a:rPr lang="ru-RU" b="1" dirty="0" err="1">
                <a:latin typeface="Bahnschrift SemiBold Condensed" panose="020B0502040204020203" pitchFamily="34" charset="0"/>
              </a:rPr>
              <a:t>қайырымдылық</a:t>
            </a:r>
            <a:endParaRPr lang="en-US" b="1" dirty="0">
              <a:latin typeface="Bahnschrift SemiBold Condensed" panose="020B0502040204020203" pitchFamily="34" charset="0"/>
            </a:endParaRPr>
          </a:p>
          <a:p>
            <a:endParaRPr lang="kk-KZ" dirty="0"/>
          </a:p>
        </p:txBody>
      </p:sp>
    </p:spTree>
    <p:extLst>
      <p:ext uri="{BB962C8B-B14F-4D97-AF65-F5344CB8AC3E}">
        <p14:creationId xmlns:p14="http://schemas.microsoft.com/office/powerpoint/2010/main" val="3162270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825624-812C-46D8-8AA0-A0EB3709B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>
                <a:highlight>
                  <a:srgbClr val="00FFFF"/>
                </a:highlight>
              </a:rPr>
              <a:t>Task 3</a:t>
            </a:r>
            <a:br>
              <a:rPr lang="en-US" sz="2400" b="1" dirty="0">
                <a:highlight>
                  <a:srgbClr val="00FFFF"/>
                </a:highlight>
              </a:rPr>
            </a:br>
            <a:r>
              <a:rPr lang="en-US" sz="2400" b="1" dirty="0">
                <a:highlight>
                  <a:srgbClr val="00FFFF"/>
                </a:highlight>
              </a:rPr>
              <a:t> sb page 106 ,ex 4 useful language </a:t>
            </a:r>
            <a:br>
              <a:rPr lang="en-US" sz="2400" b="1" dirty="0">
                <a:highlight>
                  <a:srgbClr val="00FFFF"/>
                </a:highlight>
              </a:rPr>
            </a:br>
            <a:r>
              <a:rPr lang="en-US" sz="2400" b="1" dirty="0">
                <a:highlight>
                  <a:srgbClr val="00FFFF"/>
                </a:highlight>
              </a:rPr>
              <a:t>complete the conversation with the useful language</a:t>
            </a:r>
            <a:br>
              <a:rPr lang="en-US" sz="2400" b="1" dirty="0">
                <a:highlight>
                  <a:srgbClr val="00FFFF"/>
                </a:highlight>
              </a:rPr>
            </a:br>
            <a:r>
              <a:rPr lang="en-US" sz="2400" b="1" dirty="0">
                <a:highlight>
                  <a:srgbClr val="00FFFF"/>
                </a:highlight>
              </a:rPr>
              <a:t> </a:t>
            </a:r>
            <a:br>
              <a:rPr lang="en-US" sz="2400" dirty="0"/>
            </a:br>
            <a:endParaRPr lang="kk-KZ" sz="2400" dirty="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11B37309-60E3-44DF-BE7E-E808BDBD36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1587699" y="498280"/>
            <a:ext cx="5324474" cy="6956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012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0FE95C-D34A-4EA7-8B3E-4619D305F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highlight>
                  <a:srgbClr val="FF0000"/>
                </a:highlight>
              </a:rPr>
              <a:t>Watching the </a:t>
            </a:r>
            <a:r>
              <a:rPr lang="en-US" b="1" dirty="0" err="1">
                <a:highlight>
                  <a:srgbClr val="FF0000"/>
                </a:highlight>
              </a:rPr>
              <a:t>vdeo</a:t>
            </a:r>
            <a:r>
              <a:rPr lang="en-US" b="1" dirty="0">
                <a:highlight>
                  <a:srgbClr val="FF0000"/>
                </a:highlight>
              </a:rPr>
              <a:t>!!!</a:t>
            </a:r>
            <a:br>
              <a:rPr lang="en-US" b="1" dirty="0">
                <a:highlight>
                  <a:srgbClr val="FF0000"/>
                </a:highlight>
              </a:rPr>
            </a:br>
            <a:endParaRPr lang="kk-KZ" b="1" dirty="0">
              <a:highlight>
                <a:srgbClr val="FF0000"/>
              </a:highligh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A8E4C4-EF00-4615-8DCD-60E4A1B82F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https://www.youtube.com/watch?v=okdsAZUTJ94</a:t>
            </a:r>
            <a:endParaRPr lang="en-US" dirty="0"/>
          </a:p>
          <a:p>
            <a:pPr marL="0" indent="0">
              <a:buNone/>
            </a:pPr>
            <a:endParaRPr lang="kk-KZ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95E64FD-A52A-4EEC-A3AA-7E61D874F8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2447925"/>
            <a:ext cx="7486650" cy="404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939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68E0EC-60EC-4395-9BF1-188F10863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k-KZ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AD66201-58B3-4AFD-9FF6-BFED6B835B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476250"/>
            <a:ext cx="10963275" cy="6381751"/>
          </a:xfrm>
        </p:spPr>
      </p:pic>
    </p:spTree>
    <p:extLst>
      <p:ext uri="{BB962C8B-B14F-4D97-AF65-F5344CB8AC3E}">
        <p14:creationId xmlns:p14="http://schemas.microsoft.com/office/powerpoint/2010/main" val="6438467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269</Words>
  <Application>Microsoft Office PowerPoint</Application>
  <PresentationFormat>Широкоэкранный</PresentationFormat>
  <Paragraphs>27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Arial Narrow</vt:lpstr>
      <vt:lpstr>Bahnschrift SemiBold Condensed</vt:lpstr>
      <vt:lpstr>Calibri</vt:lpstr>
      <vt:lpstr>Calibri Light</vt:lpstr>
      <vt:lpstr>Тема Office</vt:lpstr>
      <vt:lpstr>Making decisions</vt:lpstr>
      <vt:lpstr>Time to make a decisions!!! </vt:lpstr>
      <vt:lpstr>Презентация PowerPoint</vt:lpstr>
      <vt:lpstr>Task №1 speaking time!!! world of work choose one of the profession and answer the question ,  why did you choose it ? Give  your opinion  </vt:lpstr>
      <vt:lpstr>       writing time!!!  Choose one of the picture   and write  3 positively and  negatively side of each profession </vt:lpstr>
      <vt:lpstr>New words  (students book page 106)</vt:lpstr>
      <vt:lpstr>Task 3  sb page 106 ,ex 4 useful language  complete the conversation with the useful language   </vt:lpstr>
      <vt:lpstr>Watching the vdeo!!!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Vovola138</dc:creator>
  <cp:lastModifiedBy>Vovola138</cp:lastModifiedBy>
  <cp:revision>16</cp:revision>
  <dcterms:created xsi:type="dcterms:W3CDTF">2021-04-12T13:31:55Z</dcterms:created>
  <dcterms:modified xsi:type="dcterms:W3CDTF">2021-04-12T16:02:04Z</dcterms:modified>
</cp:coreProperties>
</file>