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75B5D-4F2A-4740-AA2C-BB1B0E5DA656}" type="datetimeFigureOut">
              <a:rPr lang="ru-RU" smtClean="0"/>
              <a:pPr/>
              <a:t>16.12.2024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6BF7648-3A98-4EE7-8054-1FDE9586B5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75B5D-4F2A-4740-AA2C-BB1B0E5DA656}" type="datetimeFigureOut">
              <a:rPr lang="ru-RU" smtClean="0"/>
              <a:pPr/>
              <a:t>16.12.2024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F7648-3A98-4EE7-8054-1FDE9586B5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75B5D-4F2A-4740-AA2C-BB1B0E5DA656}" type="datetimeFigureOut">
              <a:rPr lang="ru-RU" smtClean="0"/>
              <a:pPr/>
              <a:t>16.12.2024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F7648-3A98-4EE7-8054-1FDE9586B5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75B5D-4F2A-4740-AA2C-BB1B0E5DA656}" type="datetimeFigureOut">
              <a:rPr lang="ru-RU" smtClean="0"/>
              <a:pPr/>
              <a:t>16.12.2024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F7648-3A98-4EE7-8054-1FDE9586B5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75B5D-4F2A-4740-AA2C-BB1B0E5DA656}" type="datetimeFigureOut">
              <a:rPr lang="ru-RU" smtClean="0"/>
              <a:pPr/>
              <a:t>16.12.2024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6BF7648-3A98-4EE7-8054-1FDE9586B5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75B5D-4F2A-4740-AA2C-BB1B0E5DA656}" type="datetimeFigureOut">
              <a:rPr lang="ru-RU" smtClean="0"/>
              <a:pPr/>
              <a:t>16.12.2024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F7648-3A98-4EE7-8054-1FDE9586B5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75B5D-4F2A-4740-AA2C-BB1B0E5DA656}" type="datetimeFigureOut">
              <a:rPr lang="ru-RU" smtClean="0"/>
              <a:pPr/>
              <a:t>16.12.2024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F7648-3A98-4EE7-8054-1FDE9586B5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75B5D-4F2A-4740-AA2C-BB1B0E5DA656}" type="datetimeFigureOut">
              <a:rPr lang="ru-RU" smtClean="0"/>
              <a:pPr/>
              <a:t>16.12.2024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F7648-3A98-4EE7-8054-1FDE9586B5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75B5D-4F2A-4740-AA2C-BB1B0E5DA656}" type="datetimeFigureOut">
              <a:rPr lang="ru-RU" smtClean="0"/>
              <a:pPr/>
              <a:t>16.12.2024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F7648-3A98-4EE7-8054-1FDE9586B5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75B5D-4F2A-4740-AA2C-BB1B0E5DA656}" type="datetimeFigureOut">
              <a:rPr lang="ru-RU" smtClean="0"/>
              <a:pPr/>
              <a:t>16.12.2024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F7648-3A98-4EE7-8054-1FDE9586B5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75B5D-4F2A-4740-AA2C-BB1B0E5DA656}" type="datetimeFigureOut">
              <a:rPr lang="ru-RU" smtClean="0"/>
              <a:pPr/>
              <a:t>16.12.2024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6BF7648-3A98-4EE7-8054-1FDE9586B5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1675B5D-4F2A-4740-AA2C-BB1B0E5DA656}" type="datetimeFigureOut">
              <a:rPr lang="ru-RU" smtClean="0"/>
              <a:pPr/>
              <a:t>16.12.2024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6BF7648-3A98-4EE7-8054-1FDE9586B55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Grade 8</a:t>
            </a:r>
          </a:p>
          <a:p>
            <a:pPr algn="r"/>
            <a:r>
              <a:rPr lang="en-US" dirty="0" smtClean="0">
                <a:solidFill>
                  <a:schemeClr val="tx1"/>
                </a:solidFill>
              </a:rPr>
              <a:t>Book: </a:t>
            </a:r>
            <a:r>
              <a:rPr lang="en-US" smtClean="0">
                <a:solidFill>
                  <a:schemeClr val="tx1"/>
                </a:solidFill>
              </a:rPr>
              <a:t>Eyes </a:t>
            </a:r>
            <a:r>
              <a:rPr lang="en-US" smtClean="0">
                <a:solidFill>
                  <a:schemeClr val="tx1"/>
                </a:solidFill>
              </a:rPr>
              <a:t>Open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Unit 6. The Natural World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15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00034" y="214290"/>
            <a:ext cx="8215370" cy="62151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Lesson objectives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dirty="0" smtClean="0"/>
              <a:t>identify specific information in the video</a:t>
            </a:r>
            <a:endParaRPr lang="ru-RU" sz="3200" dirty="0" smtClean="0"/>
          </a:p>
          <a:p>
            <a:pPr lvl="0"/>
            <a:r>
              <a:rPr lang="en-US" sz="3200" dirty="0" smtClean="0"/>
              <a:t>predict the content of the video</a:t>
            </a:r>
            <a:endParaRPr lang="ru-RU" sz="3200" dirty="0" smtClean="0"/>
          </a:p>
          <a:p>
            <a:pPr lvl="0"/>
            <a:r>
              <a:rPr lang="en-US" sz="3200" dirty="0" smtClean="0"/>
              <a:t>use dictionaries to check the meaning of unknown words</a:t>
            </a:r>
            <a:endParaRPr lang="ru-RU" sz="3200" dirty="0" smtClean="0"/>
          </a:p>
          <a:p>
            <a:r>
              <a:rPr lang="en-US" sz="3200" dirty="0" smtClean="0"/>
              <a:t>work collaboratively to complete the group task </a:t>
            </a:r>
            <a:endParaRPr lang="ru-RU" sz="3200" dirty="0"/>
          </a:p>
        </p:txBody>
      </p:sp>
      <p:pic>
        <p:nvPicPr>
          <p:cNvPr id="4" name="Рисунок 3" descr="img0.jpg"/>
          <p:cNvPicPr>
            <a:picLocks noChangeAspect="1"/>
          </p:cNvPicPr>
          <p:nvPr/>
        </p:nvPicPr>
        <p:blipFill>
          <a:blip r:embed="rId2"/>
          <a:srcRect l="5468" t="20833" r="12500" b="6944"/>
          <a:stretch>
            <a:fillRect/>
          </a:stretch>
        </p:blipFill>
        <p:spPr>
          <a:xfrm>
            <a:off x="1357290" y="4286256"/>
            <a:ext cx="6215106" cy="2357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305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Watch the video and guess the theme our lesson</a:t>
            </a:r>
            <a:r>
              <a:rPr lang="ru-RU" sz="3200" b="1" dirty="0" smtClean="0"/>
              <a:t>.</a:t>
            </a:r>
            <a:br>
              <a:rPr lang="ru-RU" sz="3200" b="1" dirty="0" smtClean="0"/>
            </a:br>
            <a:r>
              <a:rPr lang="en-US" sz="3200" b="1" dirty="0" smtClean="0"/>
              <a:t> </a:t>
            </a:r>
            <a:r>
              <a:rPr lang="en-US" sz="2800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https://www.youtube.com/watch?v=_I08WnI1-1I&amp;t=5s 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4" name="The natural world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1196752"/>
            <a:ext cx="8424936" cy="504055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Vocabulary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14348" y="928670"/>
            <a:ext cx="8215370" cy="57150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>
                <a:solidFill>
                  <a:srgbClr val="00B0F0"/>
                </a:solidFill>
              </a:rPr>
              <a:t>c</a:t>
            </a:r>
            <a:r>
              <a:rPr lang="en-US" b="1" dirty="0" smtClean="0">
                <a:solidFill>
                  <a:srgbClr val="00B0F0"/>
                </a:solidFill>
              </a:rPr>
              <a:t>anyon – </a:t>
            </a:r>
            <a:r>
              <a:rPr lang="en-US" sz="2800" b="1" dirty="0">
                <a:solidFill>
                  <a:srgbClr val="0070C0"/>
                </a:solidFill>
              </a:rPr>
              <a:t>|ˈ</a:t>
            </a:r>
            <a:r>
              <a:rPr lang="en-US" sz="2800" b="1" dirty="0" err="1">
                <a:solidFill>
                  <a:srgbClr val="0070C0"/>
                </a:solidFill>
              </a:rPr>
              <a:t>kænjən</a:t>
            </a:r>
            <a:r>
              <a:rPr lang="en-US" sz="2800" b="1" dirty="0" smtClean="0">
                <a:solidFill>
                  <a:srgbClr val="0070C0"/>
                </a:solidFill>
              </a:rPr>
              <a:t>| </a:t>
            </a:r>
            <a:r>
              <a:rPr lang="en-US" b="1" dirty="0" smtClean="0"/>
              <a:t>- </a:t>
            </a:r>
            <a:r>
              <a:rPr lang="kk-KZ" b="1" dirty="0" smtClean="0"/>
              <a:t>шатқал</a:t>
            </a:r>
            <a:endParaRPr lang="en-US" b="1" dirty="0" smtClean="0">
              <a:solidFill>
                <a:srgbClr val="00B050"/>
              </a:solidFill>
            </a:endParaRPr>
          </a:p>
          <a:p>
            <a:pPr>
              <a:buNone/>
            </a:pPr>
            <a:r>
              <a:rPr lang="en-US" b="1" dirty="0">
                <a:solidFill>
                  <a:srgbClr val="00B0F0"/>
                </a:solidFill>
              </a:rPr>
              <a:t>c</a:t>
            </a:r>
            <a:r>
              <a:rPr lang="en-US" b="1" dirty="0" smtClean="0">
                <a:solidFill>
                  <a:srgbClr val="00B0F0"/>
                </a:solidFill>
              </a:rPr>
              <a:t>ave – </a:t>
            </a:r>
            <a:r>
              <a:rPr lang="kk-KZ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</a:rPr>
              <a:t>|</a:t>
            </a:r>
            <a:r>
              <a:rPr lang="en-US" sz="2800" b="1" dirty="0" err="1">
                <a:solidFill>
                  <a:srgbClr val="0070C0"/>
                </a:solidFill>
              </a:rPr>
              <a:t>keɪv</a:t>
            </a:r>
            <a:r>
              <a:rPr lang="en-US" sz="2800" b="1" dirty="0" smtClean="0">
                <a:solidFill>
                  <a:srgbClr val="0070C0"/>
                </a:solidFill>
              </a:rPr>
              <a:t>|</a:t>
            </a:r>
            <a:r>
              <a:rPr lang="kk-KZ" sz="2800" b="1" dirty="0" smtClean="0">
                <a:solidFill>
                  <a:srgbClr val="0070C0"/>
                </a:solidFill>
              </a:rPr>
              <a:t> </a:t>
            </a:r>
            <a:r>
              <a:rPr lang="kk-KZ" b="1" dirty="0" smtClean="0"/>
              <a:t>- үңгір</a:t>
            </a:r>
            <a:endParaRPr lang="en-US" b="1" dirty="0" smtClean="0">
              <a:solidFill>
                <a:srgbClr val="00B0F0"/>
              </a:solidFill>
            </a:endParaRPr>
          </a:p>
          <a:p>
            <a:pPr>
              <a:buNone/>
            </a:pPr>
            <a:r>
              <a:rPr lang="en-US" b="1" dirty="0">
                <a:solidFill>
                  <a:srgbClr val="00B0F0"/>
                </a:solidFill>
              </a:rPr>
              <a:t>c</a:t>
            </a:r>
            <a:r>
              <a:rPr lang="en-US" b="1" dirty="0" smtClean="0">
                <a:solidFill>
                  <a:srgbClr val="00B0F0"/>
                </a:solidFill>
              </a:rPr>
              <a:t>liff – </a:t>
            </a:r>
            <a:r>
              <a:rPr lang="kk-KZ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</a:rPr>
              <a:t>|</a:t>
            </a:r>
            <a:r>
              <a:rPr lang="en-US" sz="2800" b="1" dirty="0" err="1">
                <a:solidFill>
                  <a:srgbClr val="0070C0"/>
                </a:solidFill>
              </a:rPr>
              <a:t>klɪf</a:t>
            </a:r>
            <a:r>
              <a:rPr lang="en-US" sz="2800" b="1" dirty="0" smtClean="0">
                <a:solidFill>
                  <a:srgbClr val="0070C0"/>
                </a:solidFill>
              </a:rPr>
              <a:t>|</a:t>
            </a:r>
            <a:r>
              <a:rPr lang="kk-KZ" sz="2800" b="1" dirty="0" smtClean="0">
                <a:solidFill>
                  <a:srgbClr val="0070C0"/>
                </a:solidFill>
              </a:rPr>
              <a:t> </a:t>
            </a:r>
            <a:r>
              <a:rPr lang="kk-KZ" b="1" dirty="0" smtClean="0"/>
              <a:t>- құз</a:t>
            </a:r>
            <a:endParaRPr lang="en-US" b="1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en-US" b="1" dirty="0">
                <a:solidFill>
                  <a:srgbClr val="00B0F0"/>
                </a:solidFill>
              </a:rPr>
              <a:t>c</a:t>
            </a:r>
            <a:r>
              <a:rPr lang="en-US" b="1" dirty="0" smtClean="0">
                <a:solidFill>
                  <a:srgbClr val="00B0F0"/>
                </a:solidFill>
              </a:rPr>
              <a:t>oast – </a:t>
            </a:r>
            <a:r>
              <a:rPr lang="en-US" sz="2800" b="1" dirty="0" smtClean="0">
                <a:solidFill>
                  <a:srgbClr val="0070C0"/>
                </a:solidFill>
              </a:rPr>
              <a:t>|</a:t>
            </a:r>
            <a:r>
              <a:rPr lang="en-US" sz="2800" b="1" dirty="0" err="1" smtClean="0">
                <a:solidFill>
                  <a:srgbClr val="0070C0"/>
                </a:solidFill>
              </a:rPr>
              <a:t>kəʊst</a:t>
            </a:r>
            <a:r>
              <a:rPr lang="en-US" b="1" dirty="0" smtClean="0">
                <a:solidFill>
                  <a:srgbClr val="0070C0"/>
                </a:solidFill>
              </a:rPr>
              <a:t>| </a:t>
            </a:r>
            <a:r>
              <a:rPr lang="kk-KZ" b="1" dirty="0" smtClean="0"/>
              <a:t>- жағалау</a:t>
            </a:r>
            <a:endParaRPr lang="en-US" b="1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en-US" b="1" dirty="0">
                <a:solidFill>
                  <a:srgbClr val="00B0F0"/>
                </a:solidFill>
              </a:rPr>
              <a:t>g</a:t>
            </a:r>
            <a:r>
              <a:rPr lang="en-US" b="1" dirty="0" smtClean="0">
                <a:solidFill>
                  <a:srgbClr val="00B0F0"/>
                </a:solidFill>
              </a:rPr>
              <a:t>lacier - </a:t>
            </a:r>
            <a:r>
              <a:rPr lang="en-US" b="1" dirty="0" smtClean="0">
                <a:solidFill>
                  <a:srgbClr val="0070C0"/>
                </a:solidFill>
              </a:rPr>
              <a:t>|ˈ</a:t>
            </a:r>
            <a:r>
              <a:rPr lang="en-US" b="1" dirty="0" err="1" smtClean="0">
                <a:solidFill>
                  <a:srgbClr val="0070C0"/>
                </a:solidFill>
              </a:rPr>
              <a:t>ɡlasɪə</a:t>
            </a:r>
            <a:r>
              <a:rPr lang="en-US" b="1" dirty="0" smtClean="0">
                <a:solidFill>
                  <a:srgbClr val="0070C0"/>
                </a:solidFill>
              </a:rPr>
              <a:t>| - </a:t>
            </a:r>
            <a:r>
              <a:rPr lang="kk-KZ" b="1" dirty="0" smtClean="0"/>
              <a:t>мұздық</a:t>
            </a:r>
            <a:r>
              <a:rPr lang="kk-KZ" b="1" dirty="0" smtClean="0">
                <a:solidFill>
                  <a:srgbClr val="FF0000"/>
                </a:solidFill>
              </a:rPr>
              <a:t> </a:t>
            </a:r>
            <a:endParaRPr lang="en-US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rgbClr val="00B0F0"/>
                </a:solidFill>
              </a:rPr>
              <a:t>peak – </a:t>
            </a:r>
            <a:r>
              <a:rPr lang="kk-KZ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</a:rPr>
              <a:t>|</a:t>
            </a:r>
            <a:r>
              <a:rPr lang="en-US" sz="2800" b="1" dirty="0" err="1">
                <a:solidFill>
                  <a:srgbClr val="0070C0"/>
                </a:solidFill>
              </a:rPr>
              <a:t>piːk</a:t>
            </a:r>
            <a:r>
              <a:rPr lang="en-US" sz="2800" b="1" dirty="0" smtClean="0">
                <a:solidFill>
                  <a:srgbClr val="0070C0"/>
                </a:solidFill>
              </a:rPr>
              <a:t>|</a:t>
            </a:r>
            <a:r>
              <a:rPr lang="kk-KZ" sz="2800" b="1" dirty="0" smtClean="0">
                <a:solidFill>
                  <a:srgbClr val="0070C0"/>
                </a:solidFill>
              </a:rPr>
              <a:t> </a:t>
            </a:r>
            <a:r>
              <a:rPr lang="kk-KZ" b="1" dirty="0" smtClean="0"/>
              <a:t>- шың</a:t>
            </a:r>
            <a:endParaRPr lang="en-US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US" b="1" dirty="0">
                <a:solidFill>
                  <a:srgbClr val="00B0F0"/>
                </a:solidFill>
              </a:rPr>
              <a:t>r</a:t>
            </a:r>
            <a:r>
              <a:rPr lang="en-US" b="1" dirty="0" smtClean="0">
                <a:solidFill>
                  <a:srgbClr val="00B0F0"/>
                </a:solidFill>
              </a:rPr>
              <a:t>ock(s) – </a:t>
            </a:r>
            <a:r>
              <a:rPr lang="kk-KZ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</a:rPr>
              <a:t>|</a:t>
            </a:r>
            <a:r>
              <a:rPr lang="en-US" sz="2800" b="1" dirty="0" err="1">
                <a:solidFill>
                  <a:srgbClr val="0070C0"/>
                </a:solidFill>
              </a:rPr>
              <a:t>rɒk</a:t>
            </a:r>
            <a:r>
              <a:rPr lang="en-US" sz="2800" b="1" dirty="0" smtClean="0">
                <a:solidFill>
                  <a:srgbClr val="0070C0"/>
                </a:solidFill>
              </a:rPr>
              <a:t>|</a:t>
            </a:r>
            <a:r>
              <a:rPr lang="kk-KZ" sz="2800" b="1" dirty="0" smtClean="0">
                <a:solidFill>
                  <a:srgbClr val="0070C0"/>
                </a:solidFill>
              </a:rPr>
              <a:t> </a:t>
            </a:r>
            <a:r>
              <a:rPr lang="kk-KZ" b="1" dirty="0" smtClean="0"/>
              <a:t>- жартас</a:t>
            </a:r>
            <a:endParaRPr lang="en-US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US" b="1" dirty="0">
                <a:solidFill>
                  <a:srgbClr val="00B0F0"/>
                </a:solidFill>
              </a:rPr>
              <a:t>s</a:t>
            </a:r>
            <a:r>
              <a:rPr lang="en-US" b="1" dirty="0" smtClean="0">
                <a:solidFill>
                  <a:srgbClr val="00B0F0"/>
                </a:solidFill>
              </a:rPr>
              <a:t>tream – </a:t>
            </a:r>
            <a:r>
              <a:rPr lang="kk-KZ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</a:rPr>
              <a:t>|</a:t>
            </a:r>
            <a:r>
              <a:rPr lang="en-US" sz="2800" b="1" dirty="0" err="1">
                <a:solidFill>
                  <a:srgbClr val="0070C0"/>
                </a:solidFill>
              </a:rPr>
              <a:t>striːm</a:t>
            </a:r>
            <a:r>
              <a:rPr lang="en-US" sz="2800" b="1" dirty="0" smtClean="0">
                <a:solidFill>
                  <a:srgbClr val="0070C0"/>
                </a:solidFill>
              </a:rPr>
              <a:t>|</a:t>
            </a:r>
            <a:r>
              <a:rPr lang="kk-KZ" sz="2800" b="1" dirty="0" smtClean="0">
                <a:solidFill>
                  <a:srgbClr val="0070C0"/>
                </a:solidFill>
              </a:rPr>
              <a:t> </a:t>
            </a:r>
            <a:r>
              <a:rPr lang="kk-KZ" b="1" dirty="0" smtClean="0"/>
              <a:t>- бұлақ,</a:t>
            </a:r>
            <a:r>
              <a:rPr lang="en-US" b="1" dirty="0" smtClean="0"/>
              <a:t> </a:t>
            </a:r>
            <a:r>
              <a:rPr lang="kk-KZ" b="1" dirty="0" smtClean="0"/>
              <a:t>ағыс, ағын, </a:t>
            </a:r>
            <a:endParaRPr lang="en-US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en-US" b="1" dirty="0">
                <a:solidFill>
                  <a:srgbClr val="00B0F0"/>
                </a:solidFill>
              </a:rPr>
              <a:t>e</a:t>
            </a:r>
            <a:r>
              <a:rPr lang="en-US" b="1" dirty="0" smtClean="0">
                <a:solidFill>
                  <a:srgbClr val="00B0F0"/>
                </a:solidFill>
              </a:rPr>
              <a:t>arth – </a:t>
            </a:r>
            <a:r>
              <a:rPr lang="kk-KZ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</a:rPr>
              <a:t>|ɜː</a:t>
            </a:r>
            <a:r>
              <a:rPr lang="el-GR" sz="2800" b="1" dirty="0">
                <a:solidFill>
                  <a:srgbClr val="0070C0"/>
                </a:solidFill>
              </a:rPr>
              <a:t>θ</a:t>
            </a:r>
            <a:r>
              <a:rPr lang="el-GR" sz="2800" b="1" dirty="0" smtClean="0">
                <a:solidFill>
                  <a:srgbClr val="0070C0"/>
                </a:solidFill>
              </a:rPr>
              <a:t>|</a:t>
            </a:r>
            <a:r>
              <a:rPr lang="kk-KZ" sz="2800" b="1" dirty="0" smtClean="0">
                <a:solidFill>
                  <a:srgbClr val="0070C0"/>
                </a:solidFill>
              </a:rPr>
              <a:t> </a:t>
            </a:r>
            <a:r>
              <a:rPr lang="kk-KZ" b="1" dirty="0" smtClean="0"/>
              <a:t>- жер</a:t>
            </a:r>
            <a:endParaRPr lang="en-US" b="1" dirty="0" smtClean="0">
              <a:solidFill>
                <a:srgbClr val="92D050"/>
              </a:solidFill>
            </a:endParaRPr>
          </a:p>
          <a:p>
            <a:pPr>
              <a:buNone/>
            </a:pPr>
            <a:r>
              <a:rPr lang="en-US" b="1" dirty="0">
                <a:solidFill>
                  <a:srgbClr val="00B0F0"/>
                </a:solidFill>
              </a:rPr>
              <a:t>v</a:t>
            </a:r>
            <a:r>
              <a:rPr lang="en-US" b="1" dirty="0" smtClean="0">
                <a:solidFill>
                  <a:srgbClr val="00B0F0"/>
                </a:solidFill>
              </a:rPr>
              <a:t>alley – </a:t>
            </a:r>
            <a:r>
              <a:rPr lang="kk-KZ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</a:rPr>
              <a:t>|ˈ</a:t>
            </a:r>
            <a:r>
              <a:rPr lang="en-US" sz="2800" b="1" dirty="0" err="1">
                <a:solidFill>
                  <a:srgbClr val="0070C0"/>
                </a:solidFill>
              </a:rPr>
              <a:t>vælɪ</a:t>
            </a:r>
            <a:r>
              <a:rPr lang="en-US" sz="2800" b="1" dirty="0" smtClean="0">
                <a:solidFill>
                  <a:srgbClr val="0070C0"/>
                </a:solidFill>
              </a:rPr>
              <a:t>|</a:t>
            </a:r>
            <a:r>
              <a:rPr lang="kk-KZ" sz="2800" b="1" dirty="0" smtClean="0">
                <a:solidFill>
                  <a:srgbClr val="0070C0"/>
                </a:solidFill>
              </a:rPr>
              <a:t> </a:t>
            </a:r>
            <a:r>
              <a:rPr lang="kk-KZ" b="1" dirty="0" smtClean="0"/>
              <a:t>- алқап</a:t>
            </a:r>
            <a:endParaRPr lang="en-US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US" b="1" dirty="0">
                <a:solidFill>
                  <a:srgbClr val="00B0F0"/>
                </a:solidFill>
              </a:rPr>
              <a:t>w</a:t>
            </a:r>
            <a:r>
              <a:rPr lang="en-US" b="1" dirty="0" smtClean="0">
                <a:solidFill>
                  <a:srgbClr val="00B0F0"/>
                </a:solidFill>
              </a:rPr>
              <a:t>aterfall - </a:t>
            </a:r>
            <a:r>
              <a:rPr lang="kk-KZ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</a:rPr>
              <a:t>|ˈ</a:t>
            </a:r>
            <a:r>
              <a:rPr lang="en-US" sz="2800" b="1" dirty="0" err="1">
                <a:solidFill>
                  <a:srgbClr val="0070C0"/>
                </a:solidFill>
              </a:rPr>
              <a:t>wɔːtəfɔːl</a:t>
            </a:r>
            <a:r>
              <a:rPr lang="en-US" sz="2800" b="1" dirty="0" smtClean="0">
                <a:solidFill>
                  <a:srgbClr val="0070C0"/>
                </a:solidFill>
              </a:rPr>
              <a:t>|</a:t>
            </a:r>
            <a:r>
              <a:rPr lang="kk-KZ" sz="2800" b="1" dirty="0" smtClean="0">
                <a:solidFill>
                  <a:srgbClr val="0070C0"/>
                </a:solidFill>
              </a:rPr>
              <a:t> </a:t>
            </a:r>
            <a:r>
              <a:rPr lang="kk-KZ" b="1" dirty="0" smtClean="0"/>
              <a:t>- сарқырама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Ex:1, p:61. </a:t>
            </a:r>
            <a:r>
              <a:rPr lang="en-US" sz="2400" b="1" dirty="0" smtClean="0"/>
              <a:t>Match the photos below with the words in the box</a:t>
            </a:r>
            <a:r>
              <a:rPr lang="en-US" sz="2400" b="1" dirty="0" smtClean="0">
                <a:solidFill>
                  <a:srgbClr val="0070C0"/>
                </a:solidFill>
              </a:rPr>
              <a:t>.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4" name="Содержимое 3" descr="20201128_222232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42844" y="571480"/>
            <a:ext cx="8858312" cy="6072230"/>
          </a:xfrm>
        </p:spPr>
      </p:pic>
      <p:sp>
        <p:nvSpPr>
          <p:cNvPr id="5" name="TextBox 4"/>
          <p:cNvSpPr txBox="1"/>
          <p:nvPr/>
        </p:nvSpPr>
        <p:spPr>
          <a:xfrm>
            <a:off x="357158" y="2357430"/>
            <a:ext cx="1428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glacier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0298" y="2214554"/>
            <a:ext cx="1143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rock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2285992"/>
            <a:ext cx="1143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cave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58082" y="2428868"/>
            <a:ext cx="1285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canyon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4" y="4429132"/>
            <a:ext cx="178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waterfall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14678" y="4357694"/>
            <a:ext cx="178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coast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28794" y="6143644"/>
            <a:ext cx="1357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earth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57818" y="5929330"/>
            <a:ext cx="12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peak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58082" y="6143644"/>
            <a:ext cx="1428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stream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14942" y="4000504"/>
            <a:ext cx="1143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valley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  <p:bldP spid="7" grpId="0" build="allAtOnce"/>
      <p:bldP spid="8" grpId="0" build="allAtOnce"/>
      <p:bldP spid="9" grpId="0" build="allAtOnce"/>
      <p:bldP spid="10" grpId="0" build="allAtOnce"/>
      <p:bldP spid="11" grpId="0" build="allAtOnce"/>
      <p:bldP spid="12" grpId="0" build="allAtOnce"/>
      <p:bldP spid="13" grpId="0" build="allAtOnce"/>
      <p:bldP spid="14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Ex:2, p:61. </a:t>
            </a:r>
            <a:r>
              <a:rPr lang="en-US" sz="2800" b="1" dirty="0" smtClean="0"/>
              <a:t>Look at the words again and sort them into groups.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714357"/>
            <a:ext cx="8643998" cy="1214446"/>
          </a:xfrm>
        </p:spPr>
        <p:txBody>
          <a:bodyPr/>
          <a:lstStyle/>
          <a:p>
            <a:pPr algn="ctr">
              <a:buNone/>
            </a:pPr>
            <a:r>
              <a:rPr lang="en-US" b="1" i="1" dirty="0" smtClean="0">
                <a:solidFill>
                  <a:srgbClr val="7030A0"/>
                </a:solidFill>
              </a:rPr>
              <a:t>Canyon, cave, cliff, coast, glacier, peak, rock, stream, earth, valley, waterfall.</a:t>
            </a:r>
            <a:endParaRPr lang="ru-RU" b="1" i="1" dirty="0">
              <a:solidFill>
                <a:srgbClr val="7030A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142976" y="1785926"/>
          <a:ext cx="7143800" cy="464347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57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1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653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The shape of the land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Forms of water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6938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85918" y="2571744"/>
            <a:ext cx="20717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Canyon</a:t>
            </a:r>
          </a:p>
          <a:p>
            <a:r>
              <a:rPr lang="en-US" sz="2400" b="1" dirty="0" smtClean="0">
                <a:solidFill>
                  <a:srgbClr val="7030A0"/>
                </a:solidFill>
              </a:rPr>
              <a:t>Cave</a:t>
            </a:r>
          </a:p>
          <a:p>
            <a:r>
              <a:rPr lang="en-US" sz="2400" b="1" dirty="0" smtClean="0">
                <a:solidFill>
                  <a:srgbClr val="7030A0"/>
                </a:solidFill>
              </a:rPr>
              <a:t>Cliff</a:t>
            </a:r>
          </a:p>
          <a:p>
            <a:r>
              <a:rPr lang="en-US" sz="2400" b="1" dirty="0" smtClean="0">
                <a:solidFill>
                  <a:srgbClr val="7030A0"/>
                </a:solidFill>
              </a:rPr>
              <a:t>Peak</a:t>
            </a:r>
          </a:p>
          <a:p>
            <a:r>
              <a:rPr lang="en-US" sz="2400" b="1" dirty="0" smtClean="0">
                <a:solidFill>
                  <a:srgbClr val="7030A0"/>
                </a:solidFill>
              </a:rPr>
              <a:t>Rock</a:t>
            </a:r>
          </a:p>
          <a:p>
            <a:r>
              <a:rPr lang="en-US" sz="2400" b="1" dirty="0" smtClean="0">
                <a:solidFill>
                  <a:srgbClr val="7030A0"/>
                </a:solidFill>
              </a:rPr>
              <a:t>Earth</a:t>
            </a:r>
          </a:p>
          <a:p>
            <a:r>
              <a:rPr lang="en-US" sz="2400" b="1" dirty="0" smtClean="0">
                <a:solidFill>
                  <a:srgbClr val="7030A0"/>
                </a:solidFill>
              </a:rPr>
              <a:t>valley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29256" y="2786058"/>
            <a:ext cx="228601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Coast</a:t>
            </a:r>
          </a:p>
          <a:p>
            <a:r>
              <a:rPr lang="en-US" sz="2800" b="1" dirty="0" smtClean="0">
                <a:solidFill>
                  <a:srgbClr val="7030A0"/>
                </a:solidFill>
              </a:rPr>
              <a:t>Glacier</a:t>
            </a:r>
          </a:p>
          <a:p>
            <a:r>
              <a:rPr lang="en-US" sz="2800" b="1" dirty="0" smtClean="0">
                <a:solidFill>
                  <a:srgbClr val="7030A0"/>
                </a:solidFill>
              </a:rPr>
              <a:t>Stream</a:t>
            </a:r>
          </a:p>
          <a:p>
            <a:r>
              <a:rPr lang="en-US" sz="2800" b="1" dirty="0" smtClean="0">
                <a:solidFill>
                  <a:srgbClr val="7030A0"/>
                </a:solidFill>
              </a:rPr>
              <a:t>waterfall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miley-got-idea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10540" t="2525" r="8961" b="1192"/>
          <a:stretch>
            <a:fillRect/>
          </a:stretch>
        </p:blipFill>
        <p:spPr>
          <a:xfrm>
            <a:off x="0" y="0"/>
            <a:ext cx="2643174" cy="2214554"/>
          </a:xfrm>
        </p:spPr>
      </p:pic>
      <p:sp>
        <p:nvSpPr>
          <p:cNvPr id="5" name="TextBox 4"/>
          <p:cNvSpPr txBox="1"/>
          <p:nvPr/>
        </p:nvSpPr>
        <p:spPr>
          <a:xfrm>
            <a:off x="0" y="0"/>
            <a:ext cx="1357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Be </a:t>
            </a:r>
          </a:p>
          <a:p>
            <a:pPr algn="ctr"/>
            <a:r>
              <a:rPr lang="en-US" sz="2400" b="1" dirty="0" smtClean="0"/>
              <a:t>curious</a:t>
            </a:r>
            <a:endParaRPr lang="ru-RU" sz="2400" b="1" dirty="0"/>
          </a:p>
        </p:txBody>
      </p:sp>
      <p:pic>
        <p:nvPicPr>
          <p:cNvPr id="6" name="Рисунок 5" descr="big_4f0f85b3d8ff1f6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96" y="571481"/>
            <a:ext cx="4929222" cy="4572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0" y="2285992"/>
            <a:ext cx="39506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What can you see in the photo?</a:t>
            </a:r>
          </a:p>
          <a:p>
            <a:r>
              <a:rPr lang="en-US" sz="2000" b="1" dirty="0" smtClean="0"/>
              <a:t>Start thinking.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Where do you think this is?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Have you been there?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What do the rocks in the                  photo look  like?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How do you think they were     formed? 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357686" y="5715016"/>
            <a:ext cx="4071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Sharyn</a:t>
            </a:r>
            <a:r>
              <a:rPr lang="en-US" sz="3200" b="1" dirty="0" smtClean="0"/>
              <a:t> Canyon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/>
              <a:t>Let’s watch the video about </a:t>
            </a:r>
            <a:r>
              <a:rPr lang="en-US" sz="2800" b="1" i="1" dirty="0" err="1" smtClean="0"/>
              <a:t>Sharyn</a:t>
            </a:r>
            <a:r>
              <a:rPr lang="en-US" sz="2800" b="1" i="1" dirty="0" smtClean="0"/>
              <a:t> Canyon</a:t>
            </a:r>
            <a:r>
              <a:rPr lang="en-US" sz="2800" b="1" dirty="0" smtClean="0"/>
              <a:t>.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en-US" sz="2800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https://www.youtube.com/watch?v=k8_CF4GtFkc&amp;t=2s</a:t>
            </a:r>
            <a:endParaRPr lang="ru-RU" sz="2800" u="sng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The Charyn Canyon, Kazakhstan - short documentary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268760"/>
            <a:ext cx="8291264" cy="496855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0"/>
            <a:ext cx="8929718" cy="6858000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Task 4.Use the information through the video and answer</a:t>
            </a:r>
          </a:p>
          <a:p>
            <a:pPr algn="ctr">
              <a:buNone/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Sharyn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canyon is the biggest canyon in the world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It is located 200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kilometres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from the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Shan Mountains</a:t>
            </a:r>
          </a:p>
          <a:p>
            <a:pPr marL="742950" indent="-742950" algn="just"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Rare ash trees grow at the top of the valley</a:t>
            </a:r>
          </a:p>
          <a:p>
            <a:pPr marL="742950" indent="-742950" algn="just"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Thousands of years of strong winds formed the colors on the rocks.</a:t>
            </a:r>
          </a:p>
          <a:p>
            <a:pPr marL="742950" indent="-742950" algn="just"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whole canyon has rocks that look like buildings.</a:t>
            </a:r>
          </a:p>
          <a:p>
            <a:pPr marL="742950" indent="-742950" algn="just">
              <a:buNone/>
            </a:pPr>
            <a:endParaRPr lang="en-US" sz="5000" dirty="0"/>
          </a:p>
          <a:p>
            <a:pPr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072330" y="1857364"/>
            <a:ext cx="1143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False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01024" y="2285992"/>
            <a:ext cx="928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False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15074" y="2643182"/>
            <a:ext cx="1285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True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28794" y="3500438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True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43834" y="3929066"/>
            <a:ext cx="1285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False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 descr="unnam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66" y="4429132"/>
            <a:ext cx="5857916" cy="2143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  <p:bldP spid="6" grpId="0" build="allAtOnce"/>
      <p:bldP spid="7" grpId="0" build="allAtOnce"/>
      <p:bldP spid="8" grpId="0" build="allAtOnce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357</TotalTime>
  <Words>343</Words>
  <Application>Microsoft Office PowerPoint</Application>
  <PresentationFormat>Экран (4:3)</PresentationFormat>
  <Paragraphs>83</Paragraphs>
  <Slides>10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Calibri</vt:lpstr>
      <vt:lpstr>Cambria</vt:lpstr>
      <vt:lpstr>Franklin Gothic Book</vt:lpstr>
      <vt:lpstr>Perpetua</vt:lpstr>
      <vt:lpstr>Times New Roman</vt:lpstr>
      <vt:lpstr>Wingdings 2</vt:lpstr>
      <vt:lpstr>Справедливость</vt:lpstr>
      <vt:lpstr>Unit 6. The Natural World</vt:lpstr>
      <vt:lpstr>Lesson objectives</vt:lpstr>
      <vt:lpstr>Watch the video and guess the theme our lesson.  https://www.youtube.com/watch?v=_I08WnI1-1I&amp;t=5s  </vt:lpstr>
      <vt:lpstr>Vocabulary</vt:lpstr>
      <vt:lpstr>Ex:1, p:61. Match the photos below with the words in the box. </vt:lpstr>
      <vt:lpstr>Ex:2, p:61. Look at the words again and sort them into groups.</vt:lpstr>
      <vt:lpstr>Презентация PowerPoint</vt:lpstr>
      <vt:lpstr>Let’s watch the video about Sharyn Canyon. https://www.youtube.com/watch?v=k8_CF4GtFkc&amp;t=2s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6. The Natural World</dc:title>
  <dc:creator>user</dc:creator>
  <cp:lastModifiedBy>Данагул</cp:lastModifiedBy>
  <cp:revision>7</cp:revision>
  <dcterms:created xsi:type="dcterms:W3CDTF">2020-11-28T15:19:14Z</dcterms:created>
  <dcterms:modified xsi:type="dcterms:W3CDTF">2024-12-16T13:48:24Z</dcterms:modified>
</cp:coreProperties>
</file>