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1" r:id="rId2"/>
    <p:sldId id="256" r:id="rId3"/>
    <p:sldId id="257" r:id="rId4"/>
    <p:sldId id="261" r:id="rId5"/>
    <p:sldId id="260" r:id="rId6"/>
    <p:sldId id="264" r:id="rId7"/>
    <p:sldId id="268" r:id="rId8"/>
    <p:sldId id="270" r:id="rId9"/>
    <p:sldId id="26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D3FE4-5248-4734-BA99-F715089303C0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D281D-2D13-46C8-87B9-F145855CE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929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D281D-2D13-46C8-87B9-F145855CEE1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260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4776" y="1340768"/>
            <a:ext cx="6663608" cy="4298032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Theme: Linking phrases</a:t>
            </a:r>
          </a:p>
          <a:p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b="1" baseline="3000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</a:t>
            </a:r>
            <a:endParaRPr lang="en-US" sz="20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3"/>
    </mc:Choice>
    <mc:Fallback xmlns="">
      <p:transition spd="slow" advTm="16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980728"/>
            <a:ext cx="6400800" cy="475252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Learning objectives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8.W1 plan, write, edit and proofread work at text level with little support on a range of general and curricular topics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8.S7  use appropriate subject-specific vocabulary and syntax to talk about a  range of general  topics, and some curricular topics.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8.C10 use talk or writing as a means of reflecting on and exploring a range of perspectives on the world.</a:t>
            </a:r>
            <a:endParaRPr lang="ru-RU" sz="2400" dirty="0" smtClean="0">
              <a:solidFill>
                <a:srgbClr val="C00000"/>
              </a:solidFill>
            </a:endParaRPr>
          </a:p>
          <a:p>
            <a:endParaRPr lang="ru-RU" sz="2400" dirty="0" smtClean="0"/>
          </a:p>
          <a:p>
            <a:pPr algn="l">
              <a:buFont typeface="Arial" pitchFamily="34" charset="0"/>
              <a:buChar char="•"/>
            </a:pPr>
            <a:endParaRPr lang="en-US" sz="2400" dirty="0" smtClean="0">
              <a:solidFill>
                <a:srgbClr val="C00000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US" sz="2400" dirty="0" smtClean="0">
              <a:solidFill>
                <a:srgbClr val="FF0000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514350" indent="-514350"/>
            <a:endParaRPr lang="en-US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23"/>
    </mc:Choice>
    <mc:Fallback xmlns="">
      <p:transition spd="slow" advTm="32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400" dirty="0" smtClean="0"/>
              <a:t>Linking or Connective Words and Phrases</a:t>
            </a:r>
            <a:br>
              <a:rPr lang="en-US" sz="2400" dirty="0" smtClean="0"/>
            </a:br>
            <a:r>
              <a:rPr lang="en-US" sz="2400" dirty="0" smtClean="0"/>
              <a:t>What for do we use linking or connective words?</a:t>
            </a:r>
            <a:br>
              <a:rPr lang="en-US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i="1" dirty="0" smtClean="0"/>
              <a:t>Linking or connective words and phrases are used to show relationships between ideas. They can be used to join two or more sentences or clauses.</a:t>
            </a:r>
          </a:p>
          <a:p>
            <a:r>
              <a:rPr lang="en-US" i="1" dirty="0" smtClean="0"/>
              <a:t>Linking words help to connect ideas and sentences when you speak or write English. We can use linking words to give examples, add information, summarize, sequence information, give a reason or result, or to contrast ideas.</a:t>
            </a:r>
          </a:p>
          <a:p>
            <a:pPr marL="0" indent="0">
              <a:buNone/>
            </a:pPr>
            <a:r>
              <a:rPr lang="en-US" b="1" i="1" dirty="0" smtClean="0"/>
              <a:t>Using linking or connective words and phrases</a:t>
            </a:r>
            <a:endParaRPr lang="en-US" i="1" dirty="0" smtClean="0"/>
          </a:p>
          <a:p>
            <a:r>
              <a:rPr lang="en-US" i="1" dirty="0" smtClean="0"/>
              <a:t>can improve the quality of your speech</a:t>
            </a:r>
          </a:p>
          <a:p>
            <a:r>
              <a:rPr lang="en-US" i="1" dirty="0" smtClean="0"/>
              <a:t>your ideas flow more smoothly</a:t>
            </a:r>
          </a:p>
          <a:p>
            <a:r>
              <a:rPr lang="en-US" i="1" dirty="0" smtClean="0"/>
              <a:t>the logical relationships between the ideas are expressed clearer</a:t>
            </a:r>
          </a:p>
          <a:p>
            <a:r>
              <a:rPr lang="en-US" i="1" dirty="0" smtClean="0"/>
              <a:t>act like bridges between parts of your writing and speaking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82"/>
    </mc:Choice>
    <mc:Fallback xmlns="">
      <p:transition spd="slow" advTm="71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US" dirty="0" smtClean="0"/>
              <a:t>New words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Firstly-</a:t>
            </a:r>
            <a:r>
              <a:rPr lang="kk-KZ" dirty="0" smtClean="0"/>
              <a:t>біріншіден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Secondly-</a:t>
            </a:r>
            <a:r>
              <a:rPr lang="kk-KZ" dirty="0" smtClean="0"/>
              <a:t>екіншіден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my opinion-</a:t>
            </a:r>
            <a:r>
              <a:rPr lang="kk-KZ" dirty="0" smtClean="0"/>
              <a:t>менің ойымша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For instance-</a:t>
            </a:r>
            <a:r>
              <a:rPr lang="kk-KZ" dirty="0" smtClean="0"/>
              <a:t>мысалы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Finally-</a:t>
            </a:r>
            <a:r>
              <a:rPr lang="kk-KZ" dirty="0" smtClean="0"/>
              <a:t>ақыры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Also-</a:t>
            </a:r>
            <a:r>
              <a:rPr lang="kk-KZ" dirty="0" smtClean="0"/>
              <a:t>сондай-ақ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However-</a:t>
            </a:r>
            <a:r>
              <a:rPr lang="kk-KZ" dirty="0" smtClean="0"/>
              <a:t>дегенмен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Because-</a:t>
            </a:r>
            <a:r>
              <a:rPr lang="kk-KZ" dirty="0" smtClean="0"/>
              <a:t>себебі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spite of –</a:t>
            </a:r>
            <a:r>
              <a:rPr lang="kk-KZ" dirty="0" smtClean="0"/>
              <a:t> соған қарамастан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Though-</a:t>
            </a:r>
            <a:r>
              <a:rPr lang="kk-KZ" dirty="0" smtClean="0"/>
              <a:t>дегенмен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But-</a:t>
            </a:r>
            <a:r>
              <a:rPr lang="kk-KZ" dirty="0" smtClean="0"/>
              <a:t>бірақ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Despite-</a:t>
            </a:r>
            <a:r>
              <a:rPr lang="kk-KZ" dirty="0" smtClean="0"/>
              <a:t>қарамастан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According to-</a:t>
            </a:r>
            <a:r>
              <a:rPr lang="kk-KZ" dirty="0" smtClean="0"/>
              <a:t>сәйкесінше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16"/>
    </mc:Choice>
    <mc:Fallback xmlns="">
      <p:transition spd="slow" advTm="60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Task 1*   Choose the correct options</a:t>
            </a:r>
            <a:br>
              <a:rPr lang="en-US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1.I enjoy watching tennis on TV ______ I prefer playing it.</a:t>
            </a:r>
          </a:p>
          <a:p>
            <a:r>
              <a:rPr lang="en-US" b="1" dirty="0" smtClean="0"/>
              <a:t> A) despite   B) because   C) although</a:t>
            </a:r>
            <a:endParaRPr lang="en-US" dirty="0" smtClean="0"/>
          </a:p>
          <a:p>
            <a:r>
              <a:rPr lang="en-US" dirty="0" smtClean="0"/>
              <a:t>2. _____ having a well-paid job, she never has any money.</a:t>
            </a:r>
          </a:p>
          <a:p>
            <a:r>
              <a:rPr lang="en-US" b="1" dirty="0" smtClean="0"/>
              <a:t> A) Despite   B) Because   C) Even though</a:t>
            </a:r>
            <a:endParaRPr lang="en-US" dirty="0" smtClean="0"/>
          </a:p>
          <a:p>
            <a:r>
              <a:rPr lang="en-US" dirty="0" smtClean="0"/>
              <a:t>      3. Sarah can play the piano _____  the guitar.</a:t>
            </a:r>
          </a:p>
          <a:p>
            <a:r>
              <a:rPr lang="en-US" b="1" dirty="0" smtClean="0"/>
              <a:t> A)</a:t>
            </a:r>
            <a:r>
              <a:rPr lang="en-US" dirty="0" smtClean="0"/>
              <a:t>   </a:t>
            </a:r>
            <a:r>
              <a:rPr lang="en-US" b="1" dirty="0" smtClean="0"/>
              <a:t>due to   B) as well as    C)also</a:t>
            </a:r>
            <a:r>
              <a:rPr lang="en-US" dirty="0" smtClean="0"/>
              <a:t>   </a:t>
            </a:r>
          </a:p>
          <a:p>
            <a:r>
              <a:rPr lang="en-US" dirty="0" smtClean="0"/>
              <a:t>4. I was able to walk slowly__ the pain in my leg</a:t>
            </a:r>
          </a:p>
          <a:p>
            <a:r>
              <a:rPr lang="en-US" dirty="0" smtClean="0"/>
              <a:t>      </a:t>
            </a:r>
            <a:r>
              <a:rPr lang="en-US" b="1" dirty="0" smtClean="0"/>
              <a:t>A) however  B) in spite of   C) besides</a:t>
            </a:r>
            <a:endParaRPr lang="en-US" dirty="0" smtClean="0"/>
          </a:p>
          <a:p>
            <a:r>
              <a:rPr lang="en-US" b="1" dirty="0" smtClean="0"/>
              <a:t>   </a:t>
            </a:r>
            <a:r>
              <a:rPr lang="en-US" dirty="0" smtClean="0"/>
              <a:t>5. </a:t>
            </a:r>
            <a:r>
              <a:rPr lang="en-US" b="1" dirty="0" smtClean="0"/>
              <a:t> </a:t>
            </a:r>
            <a:r>
              <a:rPr lang="en-US" dirty="0" smtClean="0"/>
              <a:t>My girlfriend likes the town ____ I like the  country.</a:t>
            </a:r>
          </a:p>
          <a:p>
            <a:r>
              <a:rPr lang="en-US" dirty="0" smtClean="0"/>
              <a:t>       </a:t>
            </a:r>
            <a:r>
              <a:rPr lang="en-US" b="1" dirty="0" smtClean="0"/>
              <a:t>A) however  B) whereas   C) and</a:t>
            </a:r>
            <a:endParaRPr lang="en-US" dirty="0" smtClean="0"/>
          </a:p>
          <a:p>
            <a:r>
              <a:rPr lang="en-US" b="1" dirty="0" smtClean="0"/>
              <a:t>   </a:t>
            </a:r>
            <a:r>
              <a:rPr lang="en-US" dirty="0" smtClean="0"/>
              <a:t>6. We drove very slowly____ the icy roads.</a:t>
            </a:r>
          </a:p>
          <a:p>
            <a:r>
              <a:rPr lang="en-US" dirty="0" smtClean="0"/>
              <a:t>      </a:t>
            </a:r>
            <a:r>
              <a:rPr lang="en-US" b="1" dirty="0" smtClean="0"/>
              <a:t>A) like  B) because of   C) therefore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18"/>
    </mc:Choice>
    <mc:Fallback xmlns="">
      <p:transition spd="slow" advTm="92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Task 2 *choose the correct options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 b </a:t>
            </a:r>
            <a:endParaRPr lang="ru-RU" dirty="0"/>
          </a:p>
        </p:txBody>
      </p:sp>
      <p:pic>
        <p:nvPicPr>
          <p:cNvPr id="1026" name="Picture 2" descr="https://cf2.ppt-online.org/files2/slide/y/y8QIh1lFT37CRPAWGNbSdqgkaVOmtf9H2XxvEpUZB/slide-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568" y="1214422"/>
            <a:ext cx="7572428" cy="5072098"/>
          </a:xfrm>
          <a:prstGeom prst="rect">
            <a:avLst/>
          </a:prstGeom>
          <a:noFill/>
        </p:spPr>
      </p:pic>
      <p:pic>
        <p:nvPicPr>
          <p:cNvPr id="1028" name="Picture 4" descr="https://img2.freepng.ru/20180217/khw/kisspng-check-mark-clip-art-marked-cliparts-5a8904705456a6.950216731518929008345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176" y="1214422"/>
            <a:ext cx="1428760" cy="928694"/>
          </a:xfrm>
          <a:prstGeom prst="rect">
            <a:avLst/>
          </a:prstGeom>
          <a:noFill/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64"/>
    </mc:Choice>
    <mc:Fallback xmlns="">
      <p:transition spd="slow" advTm="103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Task 3*  Students book   page 64, ex 4</a:t>
            </a:r>
            <a:endParaRPr lang="ru-RU" dirty="0"/>
          </a:p>
        </p:txBody>
      </p:sp>
      <p:sp>
        <p:nvSpPr>
          <p:cNvPr id="1026" name="AutoShape 2" descr="https://apf.mail.ru/cgi-bin/readmsg?id=16071740380770430097;0;1&amp;exif=1&amp;full=1&amp;x-email=maha_mail.ru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apf.mail.ru/cgi-bin/readmsg?id=16071740380770430097;0;1&amp;exif=1&amp;full=1&amp;x-email=maha_mail.ru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apf.mail.ru/cgi-bin/readmsg?id=16071740380770430097;0;1&amp;exif=1&amp;full=1&amp;x-email=maha_mail.ru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518326"/>
            <a:ext cx="6572296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18326"/>
            <a:ext cx="8229600" cy="511492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91"/>
    </mc:Choice>
    <mc:Fallback xmlns="">
      <p:transition spd="slow" advTm="107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en-US" dirty="0" smtClean="0"/>
              <a:t>Feed  back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1506" name="Picture 2" descr="https://fs.znanio.ru/methodology/images/20/a3/20a33f82fa9e804feea4a42518a8b49e3f0fbf0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1600199"/>
            <a:ext cx="7992888" cy="4400569"/>
          </a:xfrm>
          <a:prstGeom prst="rect">
            <a:avLst/>
          </a:prstGeom>
          <a:noFill/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7"/>
    </mc:Choice>
    <mc:Fallback xmlns="">
      <p:transition spd="slow" advTm="17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It was a good job students !!! Thank you!!!</a:t>
            </a:r>
            <a:endParaRPr lang="ru-RU" dirty="0"/>
          </a:p>
        </p:txBody>
      </p:sp>
      <p:pic>
        <p:nvPicPr>
          <p:cNvPr id="4" name="Содержимое 3" descr="https://alabamalandlords.com/wp-content/uploads/2019/09/CanStock-Smiley-Face.jpg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760061"/>
            <a:ext cx="6096000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9"/>
    </mc:Choice>
    <mc:Fallback xmlns="">
      <p:transition spd="slow" advTm="10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172</Words>
  <Application>Microsoft Office PowerPoint</Application>
  <PresentationFormat>Экран (4:3)</PresentationFormat>
  <Paragraphs>52</Paragraphs>
  <Slides>9</Slides>
  <Notes>1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Linking or Connective Words and Phrases What for do we use linking or connective words? </vt:lpstr>
      <vt:lpstr>New words</vt:lpstr>
      <vt:lpstr>Task 1*   Choose the correct options </vt:lpstr>
      <vt:lpstr>Task 2 *choose the correct options</vt:lpstr>
      <vt:lpstr>Task 3*  Students book   page 64, ex 4</vt:lpstr>
      <vt:lpstr>Feed  back</vt:lpstr>
      <vt:lpstr>It was a good job students !!! Thank you!!!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Данагул</cp:lastModifiedBy>
  <cp:revision>83</cp:revision>
  <dcterms:created xsi:type="dcterms:W3CDTF">2020-12-05T12:15:41Z</dcterms:created>
  <dcterms:modified xsi:type="dcterms:W3CDTF">2024-12-16T13:50:05Z</dcterms:modified>
</cp:coreProperties>
</file>