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png" ContentType="image/png"/>
  <Override PartName="/ppt/media/image3.jpeg" ContentType="image/jpeg"/>
  <Override PartName="/ppt/media/image5.jpeg" ContentType="image/jpeg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0E0BD8-BE25-4FB5-9538-E3208C731FD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ab5e4"/>
            </a:gs>
            <a:gs pos="100000">
              <a:srgbClr val="e1e8f5"/>
            </a:gs>
          </a:gsLst>
          <a:lin ang="162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DDAA3E-9817-4DA9-889D-0166AF1139C0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4360" y="333000"/>
            <a:ext cx="7772400" cy="388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8800"/>
            </a:br>
            <a:br>
              <a:rPr sz="8800"/>
            </a:br>
            <a:r>
              <a:rPr b="1" lang="en-US" sz="8000" strike="noStrike" u="none">
                <a:solidFill>
                  <a:srgbClr val="376092"/>
                </a:solidFill>
                <a:uFillTx/>
                <a:latin typeface="Calibri"/>
              </a:rPr>
              <a:t>Reported statements</a:t>
            </a:r>
            <a:br>
              <a:rPr sz="88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8800"/>
            </a:br>
            <a:endParaRPr b="0" lang="en-US" sz="8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" name="Звук 2" descr=""/>
          <p:cNvPicPr/>
          <p:nvPr/>
        </p:nvPicPr>
        <p:blipFill>
          <a:blip r:embed="rId1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 txBox="1"/>
          <p:nvPr/>
        </p:nvSpPr>
        <p:spPr>
          <a:xfrm>
            <a:off x="468360" y="188640"/>
            <a:ext cx="8229600" cy="6119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Task. Work in pairs and interview each other.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Group A’s QUESTIONS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What things do you think about when you hear the word ‘nature'?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How important is nature to you? Why?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What is the most beautiful thing in nature? Why?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How does being in nature make you feel? Why?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What bad things are people doing to nature?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Group B’s QUESTIONS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What is nature?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What would life be like without nature?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How important is nature in your culture?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Are there any bad things about nature?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What three things can you do today to help nature?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3" name="Звук 1" descr=""/>
          <p:cNvPicPr/>
          <p:nvPr/>
        </p:nvPicPr>
        <p:blipFill>
          <a:blip r:embed="rId1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Содержимое 3" descr="img15.jpg"/>
          <p:cNvPicPr/>
          <p:nvPr/>
        </p:nvPicPr>
        <p:blipFill>
          <a:blip r:embed="rId1"/>
          <a:stretch/>
        </p:blipFill>
        <p:spPr>
          <a:xfrm>
            <a:off x="179280" y="162000"/>
            <a:ext cx="8785440" cy="6408720"/>
          </a:xfrm>
          <a:prstGeom prst="rect">
            <a:avLst/>
          </a:prstGeom>
          <a:ln w="0">
            <a:noFill/>
          </a:ln>
        </p:spPr>
      </p:pic>
      <p:pic>
        <p:nvPicPr>
          <p:cNvPr id="55" name="Звук 1" descr=""/>
          <p:cNvPicPr/>
          <p:nvPr/>
        </p:nvPicPr>
        <p:blipFill>
          <a:blip r:embed="rId2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 txBox="1"/>
          <p:nvPr/>
        </p:nvSpPr>
        <p:spPr>
          <a:xfrm>
            <a:off x="457200" y="981000"/>
            <a:ext cx="8229600" cy="5145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1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The lesson is over.</a:t>
            </a:r>
            <a:endParaRPr b="0" lang="en-US" sz="5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1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Good bye!</a:t>
            </a:r>
            <a:endParaRPr b="0" lang="en-US" sz="5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7" name="Звук 1" descr=""/>
          <p:cNvPicPr/>
          <p:nvPr/>
        </p:nvPicPr>
        <p:blipFill>
          <a:blip r:embed="rId1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539640" y="404640"/>
            <a:ext cx="8229600" cy="5577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uFillTx/>
                <a:latin typeface="Calibri"/>
              </a:rPr>
              <a:t>Lesson objectives:</a:t>
            </a:r>
            <a:endParaRPr b="0" lang="en-US" sz="3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spcBef>
                <a:spcPts val="799"/>
              </a:spcBef>
              <a:buClr>
                <a:srgbClr val="0d0d0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d0d"/>
                </a:solidFill>
                <a:uFillTx/>
                <a:latin typeface="Calibri"/>
              </a:rPr>
              <a:t>8.6.5.1- use questions which include a variety of different tense on a range of familiar general and curricular topics;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spcBef>
                <a:spcPts val="799"/>
              </a:spcBef>
              <a:buClr>
                <a:srgbClr val="0d0d0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d0d"/>
                </a:solidFill>
                <a:uFillTx/>
                <a:latin typeface="Calibri"/>
              </a:rPr>
              <a:t>8.6.7.1- use a variety of simple perfect forms to express recent, indefinite and unfinished past on a range of familiar general and curricular topics;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" name="Звук 1" descr=""/>
          <p:cNvPicPr/>
          <p:nvPr/>
        </p:nvPicPr>
        <p:blipFill>
          <a:blip r:embed="rId1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 txBox="1"/>
          <p:nvPr/>
        </p:nvSpPr>
        <p:spPr>
          <a:xfrm>
            <a:off x="457200" y="549000"/>
            <a:ext cx="8229600" cy="5576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The Natural world “One touch of Nature makes the whole world kind” </a:t>
            </a:r>
            <a:endParaRPr b="0" lang="en-US" sz="3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by W. Shakespeare.</a:t>
            </a:r>
            <a:endParaRPr b="0" lang="en-US" sz="3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0" name="Звук 1" descr=""/>
          <p:cNvPicPr/>
          <p:nvPr/>
        </p:nvPicPr>
        <p:blipFill>
          <a:blip r:embed="rId1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 txBox="1"/>
          <p:nvPr/>
        </p:nvSpPr>
        <p:spPr>
          <a:xfrm>
            <a:off x="285840" y="3142800"/>
            <a:ext cx="8400960" cy="3429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In order to report Tom’s words you can use </a:t>
            </a:r>
            <a:r>
              <a:rPr b="0" i="1" lang="en-US" sz="3200" strike="noStrike" u="none">
                <a:solidFill>
                  <a:srgbClr val="000000"/>
                </a:solidFill>
                <a:uFillTx/>
                <a:latin typeface="Calibri"/>
              </a:rPr>
              <a:t>reported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 speech: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2" name="Рисунок 7" descr="Картинка 1 из 463"/>
          <p:cNvPicPr/>
          <p:nvPr/>
        </p:nvPicPr>
        <p:blipFill>
          <a:blip r:embed="rId1">
            <a:lum bright="-40000"/>
          </a:blip>
          <a:stretch/>
        </p:blipFill>
        <p:spPr>
          <a:xfrm>
            <a:off x="2714760" y="1143000"/>
            <a:ext cx="3047760" cy="1785960"/>
          </a:xfrm>
          <a:prstGeom prst="rect">
            <a:avLst/>
          </a:prstGeom>
          <a:ln w="0">
            <a:noFill/>
          </a:ln>
        </p:spPr>
      </p:pic>
      <p:sp>
        <p:nvSpPr>
          <p:cNvPr id="13" name="TextBox 9"/>
          <p:cNvSpPr/>
          <p:nvPr/>
        </p:nvSpPr>
        <p:spPr>
          <a:xfrm>
            <a:off x="1763640" y="4533840"/>
            <a:ext cx="6215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00000"/>
                </a:solidFill>
                <a:uFillTx/>
                <a:latin typeface="Calibri"/>
                <a:ea typeface="Arial"/>
              </a:rPr>
              <a:t>Tom said that he was feeling ill. 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TextBox 10"/>
          <p:cNvSpPr/>
          <p:nvPr/>
        </p:nvSpPr>
        <p:spPr>
          <a:xfrm>
            <a:off x="428760" y="357120"/>
            <a:ext cx="8001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76092"/>
                </a:solidFill>
                <a:uFillTx/>
                <a:latin typeface="Calibri"/>
              </a:rPr>
              <a:t>You want to tell somebody else what Tom said.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5" name="Звук 1" descr=""/>
          <p:cNvPicPr/>
          <p:nvPr/>
        </p:nvPicPr>
        <p:blipFill>
          <a:blip r:embed="rId2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0" strike="noStrike" u="none">
                <a:solidFill>
                  <a:srgbClr val="376092"/>
                </a:solidFill>
                <a:uFillTx/>
                <a:latin typeface="Calibri"/>
              </a:rPr>
              <a:t>When we use reported speech</a:t>
            </a:r>
            <a:endParaRPr b="0" lang="en-US" sz="5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"/>
          <p:cNvSpPr txBox="1"/>
          <p:nvPr/>
        </p:nvSpPr>
        <p:spPr>
          <a:xfrm>
            <a:off x="142920" y="1600200"/>
            <a:ext cx="8786880" cy="2114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Calibri"/>
              </a:rPr>
              <a:t>and the main verb of the sentence is past </a:t>
            </a:r>
            <a:endParaRPr b="0" lang="en-US" sz="3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 algn="ctr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Calibri"/>
              </a:rPr>
              <a:t>(Tom </a:t>
            </a:r>
            <a:r>
              <a:rPr b="1" lang="en-US" sz="3600" strike="noStrike" u="sng">
                <a:solidFill>
                  <a:srgbClr val="ff0000"/>
                </a:solidFill>
                <a:uFillTx/>
                <a:latin typeface="Calibri"/>
              </a:rPr>
              <a:t>said</a:t>
            </a:r>
            <a:r>
              <a:rPr b="0" lang="en-US" sz="3600" strike="noStrike" u="none">
                <a:solidFill>
                  <a:srgbClr val="000000"/>
                </a:solidFill>
                <a:uFillTx/>
                <a:latin typeface="Calibri"/>
              </a:rPr>
              <a:t> that…). </a:t>
            </a:r>
            <a:endParaRPr b="0" lang="en-US" sz="3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Calibri"/>
              </a:rPr>
              <a:t>The rest of the sentence is usually past too:</a:t>
            </a:r>
            <a:endParaRPr b="0" lang="en-US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TextBox 3"/>
          <p:cNvSpPr/>
          <p:nvPr/>
        </p:nvSpPr>
        <p:spPr>
          <a:xfrm>
            <a:off x="1071720" y="3857760"/>
            <a:ext cx="6858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Tom </a:t>
            </a:r>
            <a:r>
              <a:rPr b="1" lang="en-US" sz="3600" strike="noStrike" u="sng">
                <a:solidFill>
                  <a:srgbClr val="ff0000"/>
                </a:solidFill>
                <a:uFillTx/>
                <a:latin typeface="Calibri"/>
                <a:ea typeface="Arial"/>
              </a:rPr>
              <a:t>said</a:t>
            </a:r>
            <a:r>
              <a:rPr b="0" lang="en-US" sz="36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that he </a:t>
            </a:r>
            <a:r>
              <a:rPr b="1" lang="en-US" sz="3600" strike="noStrike" u="sng">
                <a:solidFill>
                  <a:srgbClr val="ff0000"/>
                </a:solidFill>
                <a:uFillTx/>
                <a:latin typeface="Calibri"/>
                <a:ea typeface="Arial"/>
              </a:rPr>
              <a:t>was</a:t>
            </a:r>
            <a:r>
              <a:rPr b="1" lang="en-US" sz="36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</a:t>
            </a:r>
            <a:r>
              <a:rPr b="1" lang="en-US" sz="3600" strike="noStrike" u="sng">
                <a:solidFill>
                  <a:srgbClr val="ff0000"/>
                </a:solidFill>
                <a:uFillTx/>
                <a:latin typeface="Calibri"/>
                <a:ea typeface="Arial"/>
              </a:rPr>
              <a:t>feeling</a:t>
            </a:r>
            <a:r>
              <a:rPr b="0" lang="en-US" sz="36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ill. 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9" name="Рисунок 4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ln w="0">
            <a:noFill/>
          </a:ln>
        </p:spPr>
      </p:pic>
      <p:pic>
        <p:nvPicPr>
          <p:cNvPr id="20" name="Звук 4" descr=""/>
          <p:cNvPicPr/>
          <p:nvPr/>
        </p:nvPicPr>
        <p:blipFill>
          <a:blip r:embed="rId2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nodeType="clickEffect" fill="hold">
                      <p:stCondLst>
                        <p:cond delay="indefinite"/>
                      </p:stCondLst>
                      <p:childTnLst>
                        <p:par>
                          <p:cTn id="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85840" y="214200"/>
            <a:ext cx="8858160" cy="1214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76092"/>
                </a:solidFill>
                <a:uFillTx/>
                <a:latin typeface="Calibri"/>
              </a:rPr>
              <a:t>In general, the </a:t>
            </a:r>
            <a:r>
              <a:rPr b="0" i="1" lang="en-US" sz="3600" strike="noStrike" u="sng">
                <a:solidFill>
                  <a:srgbClr val="000000"/>
                </a:solidFill>
                <a:uFillTx/>
                <a:latin typeface="Calibri"/>
              </a:rPr>
              <a:t>Present</a:t>
            </a:r>
            <a:r>
              <a:rPr b="0" lang="en-US" sz="3600" strike="noStrike" u="none">
                <a:solidFill>
                  <a:srgbClr val="376092"/>
                </a:solidFill>
                <a:uFillTx/>
                <a:latin typeface="Calibri"/>
              </a:rPr>
              <a:t> form in </a:t>
            </a:r>
            <a:r>
              <a:rPr b="0" lang="en-US" sz="3600" strike="noStrike" u="sng">
                <a:solidFill>
                  <a:srgbClr val="376092"/>
                </a:solidFill>
                <a:uFillTx/>
                <a:latin typeface="Calibri"/>
              </a:rPr>
              <a:t>direct speech </a:t>
            </a:r>
            <a:r>
              <a:rPr b="0" lang="en-US" sz="3600" strike="noStrike" u="none">
                <a:solidFill>
                  <a:srgbClr val="376092"/>
                </a:solidFill>
                <a:uFillTx/>
                <a:latin typeface="Calibri"/>
              </a:rPr>
              <a:t>changes to the </a:t>
            </a:r>
            <a:r>
              <a:rPr b="0" i="1" lang="en-US" sz="3600" strike="noStrike" u="sng">
                <a:solidFill>
                  <a:srgbClr val="000000"/>
                </a:solidFill>
                <a:uFillTx/>
                <a:latin typeface="Calibri"/>
              </a:rPr>
              <a:t>Past</a:t>
            </a:r>
            <a:r>
              <a:rPr b="0" lang="en-US" sz="3600" strike="noStrike" u="none">
                <a:solidFill>
                  <a:srgbClr val="376092"/>
                </a:solidFill>
                <a:uFillTx/>
                <a:latin typeface="Calibri"/>
              </a:rPr>
              <a:t> form in </a:t>
            </a:r>
            <a:r>
              <a:rPr b="0" lang="en-US" sz="3600" strike="noStrike" u="sng">
                <a:solidFill>
                  <a:srgbClr val="376092"/>
                </a:solidFill>
                <a:uFillTx/>
                <a:latin typeface="Calibri"/>
              </a:rPr>
              <a:t>reported speech</a:t>
            </a:r>
            <a:r>
              <a:rPr b="0" lang="en-US" sz="3600" strike="noStrike" u="none">
                <a:solidFill>
                  <a:srgbClr val="376092"/>
                </a:solidFill>
                <a:uFillTx/>
                <a:latin typeface="Calibri"/>
              </a:rPr>
              <a:t>:</a:t>
            </a:r>
            <a:endParaRPr b="0" lang="en-US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" name=""/>
          <p:cNvSpPr txBox="1"/>
          <p:nvPr/>
        </p:nvSpPr>
        <p:spPr>
          <a:xfrm>
            <a:off x="214200" y="1428480"/>
            <a:ext cx="5615280" cy="5143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am/is -&gt;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are -&gt; 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do/does -&gt;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have/has -&gt;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shall -&gt;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will -&gt;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can -&gt;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may -&gt;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</a:rPr>
              <a:t>must -&gt;</a:t>
            </a: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TextBox 3"/>
          <p:cNvSpPr/>
          <p:nvPr/>
        </p:nvSpPr>
        <p:spPr>
          <a:xfrm>
            <a:off x="2143080" y="1428840"/>
            <a:ext cx="1143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c00000"/>
                </a:solidFill>
                <a:uFillTx/>
                <a:latin typeface="Calibri"/>
                <a:ea typeface="Arial"/>
              </a:rPr>
              <a:t>was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TextBox 4"/>
          <p:cNvSpPr/>
          <p:nvPr/>
        </p:nvSpPr>
        <p:spPr>
          <a:xfrm>
            <a:off x="1928880" y="1857240"/>
            <a:ext cx="1643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c00000"/>
                </a:solidFill>
                <a:uFillTx/>
                <a:latin typeface="Calibri"/>
                <a:ea typeface="Arial"/>
              </a:rPr>
              <a:t>were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TextBox 5"/>
          <p:cNvSpPr/>
          <p:nvPr/>
        </p:nvSpPr>
        <p:spPr>
          <a:xfrm>
            <a:off x="2500200" y="2500200"/>
            <a:ext cx="178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c00000"/>
                </a:solidFill>
                <a:uFillTx/>
                <a:latin typeface="Calibri"/>
                <a:ea typeface="Arial"/>
              </a:rPr>
              <a:t>did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TextBox 6"/>
          <p:cNvSpPr/>
          <p:nvPr/>
        </p:nvSpPr>
        <p:spPr>
          <a:xfrm>
            <a:off x="2500200" y="3000240"/>
            <a:ext cx="1571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c00000"/>
                </a:solidFill>
                <a:uFillTx/>
                <a:latin typeface="Calibri"/>
                <a:ea typeface="Arial"/>
              </a:rPr>
              <a:t>had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TextBox 7"/>
          <p:cNvSpPr/>
          <p:nvPr/>
        </p:nvSpPr>
        <p:spPr>
          <a:xfrm>
            <a:off x="1857240" y="4143240"/>
            <a:ext cx="1571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c00000"/>
                </a:solidFill>
                <a:uFillTx/>
                <a:latin typeface="Calibri"/>
                <a:ea typeface="Arial"/>
              </a:rPr>
              <a:t>would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TextBox 8"/>
          <p:cNvSpPr/>
          <p:nvPr/>
        </p:nvSpPr>
        <p:spPr>
          <a:xfrm>
            <a:off x="1857240" y="4714920"/>
            <a:ext cx="1785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c00000"/>
                </a:solidFill>
                <a:uFillTx/>
                <a:latin typeface="Calibri"/>
                <a:ea typeface="Arial"/>
              </a:rPr>
              <a:t>could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TextBox 10"/>
          <p:cNvSpPr/>
          <p:nvPr/>
        </p:nvSpPr>
        <p:spPr>
          <a:xfrm>
            <a:off x="1857240" y="3571920"/>
            <a:ext cx="1928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c00000"/>
                </a:solidFill>
                <a:uFillTx/>
                <a:latin typeface="Calibri"/>
              </a:rPr>
              <a:t>should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TextBox 11"/>
          <p:cNvSpPr/>
          <p:nvPr/>
        </p:nvSpPr>
        <p:spPr>
          <a:xfrm>
            <a:off x="1785960" y="5286240"/>
            <a:ext cx="2000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c00000"/>
                </a:solidFill>
                <a:uFillTx/>
                <a:latin typeface="Calibri"/>
              </a:rPr>
              <a:t>might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TextBox 12"/>
          <p:cNvSpPr/>
          <p:nvPr/>
        </p:nvSpPr>
        <p:spPr>
          <a:xfrm>
            <a:off x="1928880" y="5857920"/>
            <a:ext cx="1714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c00000"/>
                </a:solidFill>
                <a:uFillTx/>
                <a:latin typeface="Calibri"/>
              </a:rPr>
              <a:t>had to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2" name="Звук 2" descr=""/>
          <p:cNvPicPr/>
          <p:nvPr/>
        </p:nvPicPr>
        <p:blipFill>
          <a:blip r:embed="rId1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nodeType="clickEffect" fill="hold">
                      <p:stCondLst>
                        <p:cond delay="indefinite"/>
                      </p:stCondLst>
                      <p:childTnLst>
                        <p:par>
                          <p:cTn id="1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nodeType="clickEffect" fill="hold">
                      <p:stCondLst>
                        <p:cond delay="indefinite"/>
                      </p:stCondLst>
                      <p:childTnLst>
                        <p:par>
                          <p:cTn id="2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nodeType="clickEffect" fill="hold">
                      <p:stCondLst>
                        <p:cond delay="indefinite"/>
                      </p:stCondLst>
                      <p:childTnLst>
                        <p:par>
                          <p:cTn id="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nodeType="clickEffect" fill="hold">
                      <p:stCondLst>
                        <p:cond delay="indefinite"/>
                      </p:stCondLst>
                      <p:childTnLst>
                        <p:par>
                          <p:cTn id="2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nodeType="clickEffect" fill="hold">
                      <p:stCondLst>
                        <p:cond delay="indefinite"/>
                      </p:stCondLst>
                      <p:childTnLst>
                        <p:par>
                          <p:cTn id="3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nodeType="clickEffect" fill="hold">
                      <p:stCondLst>
                        <p:cond delay="indefinite"/>
                      </p:stCondLst>
                      <p:childTnLst>
                        <p:par>
                          <p:cTn id="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nodeType="clickEffect" fill="hold">
                      <p:stCondLst>
                        <p:cond delay="indefinite"/>
                      </p:stCondLst>
                      <p:childTnLst>
                        <p:par>
                          <p:cTn id="4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nodeType="clickEffect" fill="hold">
                      <p:stCondLst>
                        <p:cond delay="indefinite"/>
                      </p:stCondLst>
                      <p:childTnLst>
                        <p:par>
                          <p:cTn id="4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nodeType="clickEffect" fill="hold">
                      <p:stCondLst>
                        <p:cond delay="indefinite"/>
                      </p:stCondLst>
                      <p:childTnLst>
                        <p:par>
                          <p:cTn id="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28760" y="142920"/>
            <a:ext cx="8229600" cy="846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76092"/>
                </a:solidFill>
                <a:uFillTx/>
                <a:latin typeface="Calibri"/>
              </a:rPr>
              <a:t>Remember</a:t>
            </a:r>
            <a:endParaRPr b="0" lang="en-US" sz="4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"/>
          <p:cNvSpPr txBox="1"/>
          <p:nvPr/>
        </p:nvSpPr>
        <p:spPr>
          <a:xfrm>
            <a:off x="500040" y="857160"/>
            <a:ext cx="2857680" cy="5786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today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tonight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yesterday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tomorrow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(a week)ago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last year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next year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now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here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this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Calibri"/>
              </a:rPr>
              <a:t>these -&gt;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4"/>
          <p:cNvSpPr/>
          <p:nvPr/>
        </p:nvSpPr>
        <p:spPr>
          <a:xfrm>
            <a:off x="2143080" y="857160"/>
            <a:ext cx="300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that day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TextBox 5"/>
          <p:cNvSpPr/>
          <p:nvPr/>
        </p:nvSpPr>
        <p:spPr>
          <a:xfrm>
            <a:off x="2214720" y="1357200"/>
            <a:ext cx="3071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that night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TextBox 6"/>
          <p:cNvSpPr/>
          <p:nvPr/>
        </p:nvSpPr>
        <p:spPr>
          <a:xfrm>
            <a:off x="2500200" y="1857240"/>
            <a:ext cx="278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the day before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TextBox 7"/>
          <p:cNvSpPr/>
          <p:nvPr/>
        </p:nvSpPr>
        <p:spPr>
          <a:xfrm>
            <a:off x="2643120" y="2357280"/>
            <a:ext cx="271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the next day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TextBox 8"/>
          <p:cNvSpPr/>
          <p:nvPr/>
        </p:nvSpPr>
        <p:spPr>
          <a:xfrm>
            <a:off x="2714760" y="2928960"/>
            <a:ext cx="250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(a week) before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TextBox 9"/>
          <p:cNvSpPr/>
          <p:nvPr/>
        </p:nvSpPr>
        <p:spPr>
          <a:xfrm>
            <a:off x="2500200" y="3429000"/>
            <a:ext cx="3071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the year before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TextBox 10"/>
          <p:cNvSpPr/>
          <p:nvPr/>
        </p:nvSpPr>
        <p:spPr>
          <a:xfrm>
            <a:off x="2357280" y="3929040"/>
            <a:ext cx="36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the following year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TextBox 11"/>
          <p:cNvSpPr/>
          <p:nvPr/>
        </p:nvSpPr>
        <p:spPr>
          <a:xfrm>
            <a:off x="2000160" y="4429080"/>
            <a:ext cx="3071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then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TextBox 12"/>
          <p:cNvSpPr/>
          <p:nvPr/>
        </p:nvSpPr>
        <p:spPr>
          <a:xfrm>
            <a:off x="1857240" y="4929120"/>
            <a:ext cx="278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there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TextBox 13"/>
          <p:cNvSpPr/>
          <p:nvPr/>
        </p:nvSpPr>
        <p:spPr>
          <a:xfrm>
            <a:off x="1643040" y="5429160"/>
            <a:ext cx="207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that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TextBox 14"/>
          <p:cNvSpPr/>
          <p:nvPr/>
        </p:nvSpPr>
        <p:spPr>
          <a:xfrm>
            <a:off x="1857240" y="5929200"/>
            <a:ext cx="2571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c00000"/>
                </a:solidFill>
                <a:uFillTx/>
                <a:latin typeface="Arial"/>
                <a:ea typeface="Arial"/>
              </a:rPr>
              <a:t>those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6" name="Звук 2" descr=""/>
          <p:cNvPicPr/>
          <p:nvPr/>
        </p:nvPicPr>
        <p:blipFill>
          <a:blip r:embed="rId1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  <p:timing>
    <p:tnLst>
      <p:par>
        <p:cTn id="51" dur="indefinite" restart="never" nodeType="tmRoot">
          <p:childTnLst>
            <p:seq>
              <p:cTn id="52" dur="indefinite" nodeType="mainSeq">
                <p:childTnLst>
                  <p:par>
                    <p:cTn id="53" nodeType="clickEffect" fill="hold">
                      <p:stCondLst>
                        <p:cond delay="indefinite"/>
                      </p:stCondLst>
                      <p:childTnLst>
                        <p:par>
                          <p:cTn id="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nodeType="clickEffect" fill="hold">
                      <p:stCondLst>
                        <p:cond delay="indefinite"/>
                      </p:stCondLst>
                      <p:childTnLst>
                        <p:par>
                          <p:cTn id="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nodeType="clickEffect" fill="hold">
                      <p:stCondLst>
                        <p:cond delay="indefinite"/>
                      </p:stCondLst>
                      <p:childTnLst>
                        <p:par>
                          <p:cTn id="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nodeType="clickEffect" fill="hold">
                      <p:stCondLst>
                        <p:cond delay="indefinite"/>
                      </p:stCondLst>
                      <p:childTnLst>
                        <p:par>
                          <p:cTn id="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nodeType="clickEffect" fill="hold">
                      <p:stCondLst>
                        <p:cond delay="indefinite"/>
                      </p:stCondLst>
                      <p:childTnLst>
                        <p:par>
                          <p:cTn id="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nodeType="clickEffect" fill="hold">
                      <p:stCondLst>
                        <p:cond delay="indefinite"/>
                      </p:stCondLst>
                      <p:childTnLst>
                        <p:par>
                          <p:cTn id="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nodeType="clickEffect" fill="hold">
                      <p:stCondLst>
                        <p:cond delay="indefinite"/>
                      </p:stCondLst>
                      <p:childTnLst>
                        <p:par>
                          <p:cTn id="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nodeType="clickEffect" fill="hold">
                      <p:stCondLst>
                        <p:cond delay="indefinite"/>
                      </p:stCondLst>
                      <p:childTnLst>
                        <p:par>
                          <p:cTn id="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nodeType="clickEffect" fill="hold">
                      <p:stCondLst>
                        <p:cond delay="indefinite"/>
                      </p:stCondLst>
                      <p:childTnLst>
                        <p:par>
                          <p:cTn id="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nodeType="clickEffect" fill="hold">
                      <p:stCondLst>
                        <p:cond delay="indefinite"/>
                      </p:stCondLst>
                      <p:childTnLst>
                        <p:par>
                          <p:cTn id="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nodeType="clickEffect" fill="hold">
                      <p:stCondLst>
                        <p:cond delay="indefinite"/>
                      </p:stCondLst>
                      <p:childTnLst>
                        <p:par>
                          <p:cTn id="9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Объект 3" descr=""/>
          <p:cNvPicPr/>
          <p:nvPr/>
        </p:nvPicPr>
        <p:blipFill>
          <a:blip r:embed="rId1"/>
          <a:stretch/>
        </p:blipFill>
        <p:spPr>
          <a:xfrm>
            <a:off x="971640" y="0"/>
            <a:ext cx="7129440" cy="6858000"/>
          </a:xfrm>
          <a:prstGeom prst="rect">
            <a:avLst/>
          </a:prstGeom>
          <a:ln w="0">
            <a:noFill/>
          </a:ln>
        </p:spPr>
      </p:pic>
      <p:pic>
        <p:nvPicPr>
          <p:cNvPr id="48" name="Звук 1" descr=""/>
          <p:cNvPicPr/>
          <p:nvPr/>
        </p:nvPicPr>
        <p:blipFill>
          <a:blip r:embed="rId2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95280" y="0"/>
            <a:ext cx="8229600" cy="1301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Task 2 Complete the reported statements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"/>
          <p:cNvSpPr txBox="1"/>
          <p:nvPr/>
        </p:nvSpPr>
        <p:spPr>
          <a:xfrm>
            <a:off x="457200" y="9810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5000" lnSpcReduction="9999"/>
          </a:bodyPr>
          <a:p>
            <a:pPr marL="514440" indent="-5144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“</a:t>
            </a: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I had the most fantastic time.”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Tom said …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“I travelled with a group of friends.”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He told us …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“Geography has always been my favourite subject.”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He said …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 “I’ll need to save hard for the next trip.”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He said …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5. “I can’t afford another trip yet.”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He told us …</a:t>
            </a: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514440" indent="-51444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1" name="Звук 1" descr=""/>
          <p:cNvPicPr/>
          <p:nvPr/>
        </p:nvPicPr>
        <p:blipFill>
          <a:blip r:embed="rId1"/>
          <a:stretch/>
        </p:blipFill>
        <p:spPr>
          <a:xfrm>
            <a:off x="8318520" y="6032520"/>
            <a:ext cx="609480" cy="609480"/>
          </a:xfrm>
          <a:prstGeom prst="rect">
            <a:avLst/>
          </a:prstGeom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2009-03-01T18:49:25Z</dcterms:created>
  <dc:creator>Фунтик</dc:creator>
  <dc:description/>
  <dc:language>en-US</dc:language>
  <cp:lastModifiedBy>Данагул</cp:lastModifiedBy>
  <dcterms:modified xsi:type="dcterms:W3CDTF">2024-12-16T18:48:47Z</dcterms:modified>
  <cp:revision>38</cp:revision>
  <dc:subject/>
  <dc:title>Reported Speech</dc:title>
</cp:coreProperties>
</file>