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1.png" ContentType="image/png"/>
  <Override PartName="/ppt/media/image38.jpeg" ContentType="image/jpeg"/>
  <Override PartName="/ppt/media/image13.jpeg" ContentType="image/jpeg"/>
  <Override PartName="/ppt/media/image3.jpeg" ContentType="image/jpeg"/>
  <Override PartName="/ppt/media/image8.jpeg" ContentType="image/jpeg"/>
  <Override PartName="/ppt/media/image21.jpeg" ContentType="image/jpeg"/>
  <Override PartName="/ppt/media/image5.jpeg" ContentType="image/jpeg"/>
  <Override PartName="/ppt/media/image6.jpeg" ContentType="image/jpeg"/>
  <Override PartName="/ppt/media/image4.png" ContentType="image/png"/>
  <Override PartName="/ppt/media/image33.jpeg" ContentType="image/jpeg"/>
  <Override PartName="/ppt/media/image10.jpeg" ContentType="image/jpeg"/>
  <Override PartName="/ppt/media/image7.jpeg" ContentType="image/jpeg"/>
  <Override PartName="/ppt/media/image20.jpeg" ContentType="image/jpeg"/>
  <Override PartName="/ppt/media/image11.jpeg" ContentType="image/jpeg"/>
  <Override PartName="/ppt/media/image9.jpeg" ContentType="image/jpeg"/>
  <Override PartName="/ppt/media/image22.jpeg" ContentType="image/jpeg"/>
  <Override PartName="/ppt/media/image12.jpeg" ContentType="image/jpeg"/>
  <Override PartName="/ppt/media/image2.png" ContentType="image/png"/>
  <Override PartName="/ppt/media/image14.jpeg" ContentType="image/jpeg"/>
  <Override PartName="/ppt/media/image18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7.jpeg" ContentType="image/jpeg"/>
  <Override PartName="/ppt/media/image15.jpeg" ContentType="image/jpeg"/>
  <Override PartName="/ppt/media/image30.jpeg" ContentType="image/jpeg"/>
  <Override PartName="/ppt/media/image16.jpeg" ContentType="image/jpeg"/>
  <Override PartName="/ppt/media/image31.jpeg" ContentType="image/jpeg"/>
  <Override PartName="/ppt/media/image28.jpeg" ContentType="image/jpeg"/>
  <Override PartName="/ppt/media/image19.jpeg" ContentType="image/jpeg"/>
  <Override PartName="/ppt/media/image34.jpeg" ContentType="image/jpeg"/>
  <Override PartName="/ppt/media/image29.jpeg" ContentType="image/jpeg"/>
  <Override PartName="/ppt/media/image35.jpeg" ContentType="image/jpeg"/>
  <Override PartName="/ppt/media/image36.jpeg" ContentType="image/jpeg"/>
  <Override PartName="/ppt/media/image26.jpeg" ContentType="image/jpeg"/>
  <Override PartName="/ppt/media/image17.jpeg" ContentType="image/jpeg"/>
  <Override PartName="/ppt/media/image32.jpeg" ContentType="image/jpeg"/>
  <Override PartName="/ppt/media/image37.jpeg" ContentType="image/jpe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1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dt" idx="7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sldImg"/>
          </p:nvPr>
        </p:nvSpPr>
        <p:spPr>
          <a:xfrm>
            <a:off x="380880" y="685440"/>
            <a:ext cx="609624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ftr" idx="8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PlaceHolder 6"/>
          <p:cNvSpPr>
            <a:spLocks noGrp="1"/>
          </p:cNvSpPr>
          <p:nvPr>
            <p:ph type="sldNum" idx="9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6FBAA5C-2115-4BAB-A6D3-0E7D2253D4AA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9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37A62A-9551-40F3-B43B-85A5C1C73E2C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3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F9C2504-9E6E-4249-BAC1-D83D9E78B40F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9144000"/>
                <a:tab algn="l" pos="10058400"/>
              </a:tabLst>
            </a:pPr>
            <a:fld id="{E90A98C5-3D08-405C-B798-013ABC1F22F0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3320" cy="4008240"/>
          </a:xfrm>
          <a:prstGeom prst="rect">
            <a:avLst/>
          </a:prstGeom>
          <a:ln w="0">
            <a:noFill/>
          </a:ln>
        </p:spPr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B307E96-4458-4EBD-BE11-F6E550169F7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6D1B108-AE6C-41CC-AE96-3B35F388270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FBD2FCB-4CA8-4A91-94A1-02755581E040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827AAE8-D0B1-45A4-9E3D-511B593CFB29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2"/>
          <p:cNvSpPr/>
          <p:nvPr/>
        </p:nvSpPr>
        <p:spPr>
          <a:xfrm>
            <a:off x="3193920" y="3218040"/>
            <a:ext cx="609624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8" name="Google Shape;78;p1"/>
          <p:cNvCxnSpPr/>
          <p:nvPr/>
        </p:nvCxnSpPr>
        <p:spPr>
          <a:xfrm flipV="1">
            <a:off x="1785960" y="6075000"/>
            <a:ext cx="9300240" cy="691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cxnSp>
        <p:nvCxnSpPr>
          <p:cNvPr id="19" name="Google Shape;77;p1"/>
          <p:cNvCxnSpPr/>
          <p:nvPr/>
        </p:nvCxnSpPr>
        <p:spPr>
          <a:xfrm flipV="1">
            <a:off x="1785960" y="5935680"/>
            <a:ext cx="9300240" cy="766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sp>
        <p:nvSpPr>
          <p:cNvPr id="20" name="Прямоугольник 1"/>
          <p:cNvSpPr/>
          <p:nvPr/>
        </p:nvSpPr>
        <p:spPr>
          <a:xfrm>
            <a:off x="380880" y="2521080"/>
            <a:ext cx="11330280" cy="25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Тұқымқуалаушылық  және өзгергіштік заңдылықтары</a:t>
            </a:r>
            <a:br>
              <a:rPr sz="2400"/>
            </a:b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ru-RU" sz="32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ru-RU" sz="32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Та</a:t>
            </a:r>
            <a:r>
              <a:rPr b="1" lang="kk-KZ" sz="32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қырып: </a:t>
            </a:r>
            <a:r>
              <a:rPr b="0" lang="kk-KZ" sz="32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Мәдени  өсімдіктер мен үй жануарларының шығу орталықтары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8</a:t>
            </a:r>
            <a:r>
              <a:rPr b="1" lang="kk-KZ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сынып биология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1114740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2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Абиссин - дәнді дақылдар, бананның </a:t>
            </a:r>
            <a:r>
              <a:rPr b="1" i="1" lang="en-US" sz="32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1</a:t>
            </a:r>
            <a:r>
              <a:rPr b="1" i="1" lang="kk-KZ" sz="32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 түрі, майлы өсімдік</a:t>
            </a:r>
            <a:r>
              <a:rPr b="1" i="1" lang="ru-RU" sz="32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- но</a:t>
            </a:r>
            <a:r>
              <a:rPr b="1" i="1" lang="kk-KZ" sz="32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қат, бидайдың және арпаның ерекше формалары</a:t>
            </a:r>
            <a:endParaRPr b="0" lang="ru-RU" sz="32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55" name="Picture 2" descr="C:\Users\admin1\Desktop\bananas939.jpg"/>
          <p:cNvPicPr/>
          <p:nvPr/>
        </p:nvPicPr>
        <p:blipFill>
          <a:blip r:embed="rId1"/>
          <a:stretch/>
        </p:blipFill>
        <p:spPr>
          <a:xfrm>
            <a:off x="431640" y="1792440"/>
            <a:ext cx="4104000" cy="324936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3" descr="C:\Users\admin1\Desktop\Cicer_arietinum_003.JPG"/>
          <p:cNvPicPr/>
          <p:nvPr/>
        </p:nvPicPr>
        <p:blipFill>
          <a:blip r:embed="rId2"/>
          <a:stretch/>
        </p:blipFill>
        <p:spPr>
          <a:xfrm>
            <a:off x="4745160" y="1552680"/>
            <a:ext cx="3360600" cy="447840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4" descr="C:\Users\admin1\Desktop\Hordeum_distichon0.jpg"/>
          <p:cNvPicPr/>
          <p:nvPr/>
        </p:nvPicPr>
        <p:blipFill>
          <a:blip r:embed="rId3"/>
          <a:stretch/>
        </p:blipFill>
        <p:spPr>
          <a:xfrm>
            <a:off x="8485200" y="2298600"/>
            <a:ext cx="3105000" cy="294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6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Орталық Америка - жүгері, ұзынталшықты мақта, какао, асқабақ тұқымдасы, үрме бұршақ.</a:t>
            </a:r>
            <a:endParaRPr b="0" lang="ru-RU" sz="36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59" name="Picture 2" descr="C:\Users\admin1\Desktop\Zea_mays_-_Köhler–s_Medizinal-Pflanzen-283.jpg"/>
          <p:cNvPicPr/>
          <p:nvPr/>
        </p:nvPicPr>
        <p:blipFill>
          <a:blip r:embed="rId1"/>
          <a:stretch/>
        </p:blipFill>
        <p:spPr>
          <a:xfrm>
            <a:off x="1017720" y="1766880"/>
            <a:ext cx="3665520" cy="3027240"/>
          </a:xfrm>
          <a:prstGeom prst="rect">
            <a:avLst/>
          </a:prstGeom>
          <a:ln w="0">
            <a:noFill/>
          </a:ln>
        </p:spPr>
      </p:pic>
      <p:pic>
        <p:nvPicPr>
          <p:cNvPr id="60" name="Picture 3" descr="C:\Users\admin1\Desktop\efficientfun.jpg"/>
          <p:cNvPicPr/>
          <p:nvPr/>
        </p:nvPicPr>
        <p:blipFill>
          <a:blip r:embed="rId2"/>
          <a:stretch/>
        </p:blipFill>
        <p:spPr>
          <a:xfrm>
            <a:off x="4687920" y="1781280"/>
            <a:ext cx="3195720" cy="23954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4" descr="C:\Users\admin1\Desktop\hello_html_mfe16aa9.jpg"/>
          <p:cNvPicPr/>
          <p:nvPr/>
        </p:nvPicPr>
        <p:blipFill>
          <a:blip r:embed="rId3"/>
          <a:stretch/>
        </p:blipFill>
        <p:spPr>
          <a:xfrm>
            <a:off x="8188200" y="2752560"/>
            <a:ext cx="3789360" cy="252432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6" descr="https://cdn2.hubspot.net/hubfs/4359544/Imported_Blog_Media/Depositphotos_1758331_original.jpg"/>
          <p:cNvPicPr/>
          <p:nvPr/>
        </p:nvPicPr>
        <p:blipFill>
          <a:blip r:embed="rId4"/>
          <a:stretch/>
        </p:blipFill>
        <p:spPr>
          <a:xfrm>
            <a:off x="4840200" y="4307040"/>
            <a:ext cx="3056040" cy="22921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7" descr="C:\Users\admin1\Desktop\ExternalLink_shutterstock_518604598.jpg"/>
          <p:cNvPicPr/>
          <p:nvPr/>
        </p:nvPicPr>
        <p:blipFill>
          <a:blip r:embed="rId5"/>
          <a:stretch/>
        </p:blipFill>
        <p:spPr>
          <a:xfrm>
            <a:off x="1247760" y="4824360"/>
            <a:ext cx="3048120" cy="203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93560" y="420480"/>
            <a:ext cx="11698560" cy="93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2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Аңды </a:t>
            </a:r>
            <a:r>
              <a:rPr b="1" i="1" lang="ru-RU" sz="32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(</a:t>
            </a:r>
            <a:r>
              <a:rPr b="1" i="1" lang="kk-KZ" sz="32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Оңтүстік Америка )</a:t>
            </a:r>
            <a:r>
              <a:rPr b="1" i="1" lang="en-US" sz="32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1" i="1" lang="kk-KZ" sz="32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картоп тәрізді көптеген түйнекті өсімдіктер, кейбір дәрілік өсімдіктер хин ағашы және т.б</a:t>
            </a:r>
            <a:endParaRPr b="0" lang="ru-RU" sz="32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65" name="Picture 2" descr="C:\Users\admin1\Desktop\IMG_3795.jpg"/>
          <p:cNvPicPr/>
          <p:nvPr/>
        </p:nvPicPr>
        <p:blipFill>
          <a:blip r:embed="rId1"/>
          <a:stretch/>
        </p:blipFill>
        <p:spPr>
          <a:xfrm>
            <a:off x="720720" y="1573200"/>
            <a:ext cx="3678120" cy="1787400"/>
          </a:xfrm>
          <a:prstGeom prst="rect">
            <a:avLst/>
          </a:prstGeom>
          <a:ln w="0">
            <a:noFill/>
          </a:ln>
        </p:spPr>
      </p:pic>
      <p:pic>
        <p:nvPicPr>
          <p:cNvPr id="66" name="Picture 3" descr="C:\Users\admin1\Desktop\photo_42075.jpg"/>
          <p:cNvPicPr/>
          <p:nvPr/>
        </p:nvPicPr>
        <p:blipFill>
          <a:blip r:embed="rId2"/>
          <a:stretch/>
        </p:blipFill>
        <p:spPr>
          <a:xfrm>
            <a:off x="5857920" y="1619280"/>
            <a:ext cx="3495600" cy="1816200"/>
          </a:xfrm>
          <a:prstGeom prst="rect">
            <a:avLst/>
          </a:prstGeom>
          <a:ln w="0">
            <a:noFill/>
          </a:ln>
        </p:spPr>
      </p:pic>
      <p:pic>
        <p:nvPicPr>
          <p:cNvPr id="67" name="Picture 4" descr="C:\Users\admin1\Desktop\201309101737339998.jpg"/>
          <p:cNvPicPr/>
          <p:nvPr/>
        </p:nvPicPr>
        <p:blipFill>
          <a:blip r:embed="rId3"/>
          <a:stretch/>
        </p:blipFill>
        <p:spPr>
          <a:xfrm>
            <a:off x="817560" y="3660840"/>
            <a:ext cx="3581280" cy="234468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5" descr="C:\Users\admin1\Desktop\25.jpg"/>
          <p:cNvPicPr/>
          <p:nvPr/>
        </p:nvPicPr>
        <p:blipFill>
          <a:blip r:embed="rId4"/>
          <a:stretch/>
        </p:blipFill>
        <p:spPr>
          <a:xfrm>
            <a:off x="5840280" y="3627360"/>
            <a:ext cx="3463920" cy="245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51040" y="0"/>
            <a:ext cx="10515600" cy="828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2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Қолға үйретілген жануарлардың шығу орталығы</a:t>
            </a:r>
            <a:endParaRPr b="0" lang="ru-RU" sz="32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70" name="Picture 2" descr="C:\Users\admin1\Desktop\img_5b893778eaac4.jpg"/>
          <p:cNvPicPr/>
          <p:nvPr/>
        </p:nvPicPr>
        <p:blipFill>
          <a:blip r:embed="rId1"/>
          <a:stretch/>
        </p:blipFill>
        <p:spPr>
          <a:xfrm>
            <a:off x="8543880" y="4002120"/>
            <a:ext cx="2811600" cy="185580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3" descr="C:\Users\admin1\Desktop\russkie_porody_sobak_6.jpg"/>
          <p:cNvPicPr/>
          <p:nvPr/>
        </p:nvPicPr>
        <p:blipFill>
          <a:blip r:embed="rId2"/>
          <a:stretch/>
        </p:blipFill>
        <p:spPr>
          <a:xfrm>
            <a:off x="395280" y="843120"/>
            <a:ext cx="3274920" cy="175248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4" descr="C:\Users\admin1\Desktop\lama5.jpg"/>
          <p:cNvPicPr/>
          <p:nvPr/>
        </p:nvPicPr>
        <p:blipFill>
          <a:blip r:embed="rId3"/>
          <a:stretch/>
        </p:blipFill>
        <p:spPr>
          <a:xfrm>
            <a:off x="8418600" y="933480"/>
            <a:ext cx="3254400" cy="210672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5" descr="C:\Users\admin1\Desktop\article_icon_6659.jpg"/>
          <p:cNvPicPr/>
          <p:nvPr/>
        </p:nvPicPr>
        <p:blipFill>
          <a:blip r:embed="rId4"/>
          <a:stretch/>
        </p:blipFill>
        <p:spPr>
          <a:xfrm>
            <a:off x="3809880" y="797040"/>
            <a:ext cx="4122720" cy="182232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6" descr="C:\Users\admin1\Desktop\ostrich-17.jpg"/>
          <p:cNvPicPr/>
          <p:nvPr/>
        </p:nvPicPr>
        <p:blipFill>
          <a:blip r:embed="rId5"/>
          <a:stretch/>
        </p:blipFill>
        <p:spPr>
          <a:xfrm>
            <a:off x="4044960" y="3770280"/>
            <a:ext cx="3579840" cy="2013120"/>
          </a:xfrm>
          <a:prstGeom prst="rect">
            <a:avLst/>
          </a:prstGeom>
          <a:ln w="0">
            <a:noFill/>
          </a:ln>
        </p:spPr>
      </p:pic>
      <p:pic>
        <p:nvPicPr>
          <p:cNvPr id="75" name="Picture 7" descr="C:\Users\admin1\Desktop\яшф.jpg"/>
          <p:cNvPicPr/>
          <p:nvPr/>
        </p:nvPicPr>
        <p:blipFill>
          <a:blip r:embed="rId6"/>
          <a:stretch/>
        </p:blipFill>
        <p:spPr>
          <a:xfrm>
            <a:off x="514440" y="3510000"/>
            <a:ext cx="2762280" cy="2482920"/>
          </a:xfrm>
          <a:prstGeom prst="rect">
            <a:avLst/>
          </a:prstGeom>
          <a:ln w="0">
            <a:noFill/>
          </a:ln>
        </p:spPr>
      </p:pic>
      <p:sp>
        <p:nvSpPr>
          <p:cNvPr id="76" name="Прямоугольник 8"/>
          <p:cNvSpPr/>
          <p:nvPr/>
        </p:nvSpPr>
        <p:spPr>
          <a:xfrm>
            <a:off x="382680" y="2700360"/>
            <a:ext cx="3398760" cy="642600"/>
          </a:xfrm>
          <a:prstGeom prst="rect">
            <a:avLst/>
          </a:prstGeom>
          <a:gradFill rotWithShape="0">
            <a:gsLst>
              <a:gs pos="0">
                <a:srgbClr val="b1cbe9"/>
              </a:gs>
              <a:gs pos="100000">
                <a:srgbClr val="92b9e4"/>
              </a:gs>
            </a:gsLst>
            <a:lin ang="5400000"/>
          </a:gradFill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Үнді және африка елдері орталығы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7" name="Прямоугольник 9"/>
          <p:cNvSpPr/>
          <p:nvPr/>
        </p:nvSpPr>
        <p:spPr>
          <a:xfrm>
            <a:off x="4241880" y="2728800"/>
            <a:ext cx="3398760" cy="642600"/>
          </a:xfrm>
          <a:prstGeom prst="rect">
            <a:avLst/>
          </a:prstGeom>
          <a:gradFill rotWithShape="0">
            <a:gsLst>
              <a:gs pos="0">
                <a:srgbClr val="b1cbe9"/>
              </a:gs>
              <a:gs pos="100000">
                <a:srgbClr val="92b9e4"/>
              </a:gs>
            </a:gsLst>
            <a:lin ang="5400000"/>
          </a:gradFill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Жерорта теңізі  орталығы және азия, орталық азия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8" name="Прямоугольник 10"/>
          <p:cNvSpPr/>
          <p:nvPr/>
        </p:nvSpPr>
        <p:spPr>
          <a:xfrm>
            <a:off x="8456760" y="3186000"/>
            <a:ext cx="3396960" cy="368280"/>
          </a:xfrm>
          <a:prstGeom prst="rect">
            <a:avLst/>
          </a:prstGeom>
          <a:gradFill rotWithShape="0">
            <a:gsLst>
              <a:gs pos="0">
                <a:srgbClr val="b1cbe9"/>
              </a:gs>
              <a:gs pos="100000">
                <a:srgbClr val="92b9e4"/>
              </a:gs>
            </a:gsLst>
            <a:lin ang="5400000"/>
          </a:gradFill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Оңтүстік Америка орталығы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9" name="Прямоугольник 11"/>
          <p:cNvSpPr/>
          <p:nvPr/>
        </p:nvSpPr>
        <p:spPr>
          <a:xfrm>
            <a:off x="299880" y="6004080"/>
            <a:ext cx="3399120" cy="368280"/>
          </a:xfrm>
          <a:prstGeom prst="rect">
            <a:avLst/>
          </a:prstGeom>
          <a:gradFill rotWithShape="0">
            <a:gsLst>
              <a:gs pos="0">
                <a:srgbClr val="b1cbe9"/>
              </a:gs>
              <a:gs pos="100000">
                <a:srgbClr val="92b9e4"/>
              </a:gs>
            </a:gsLst>
            <a:lin ang="5400000"/>
          </a:gradFill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Жерорта теңізі  орталығы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0" name="Прямоугольник 12"/>
          <p:cNvSpPr/>
          <p:nvPr/>
        </p:nvSpPr>
        <p:spPr>
          <a:xfrm>
            <a:off x="4536720" y="6086520"/>
            <a:ext cx="2613600" cy="368280"/>
          </a:xfrm>
          <a:prstGeom prst="rect">
            <a:avLst/>
          </a:prstGeom>
          <a:gradFill rotWithShape="0">
            <a:gsLst>
              <a:gs pos="0">
                <a:srgbClr val="b1cbe9"/>
              </a:gs>
              <a:gs pos="100000">
                <a:srgbClr val="92b9e4"/>
              </a:gs>
            </a:gsLst>
            <a:lin ang="5400000"/>
          </a:gradFill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Африка елдері орталығы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1" name="Прямоугольник 13"/>
          <p:cNvSpPr/>
          <p:nvPr/>
        </p:nvSpPr>
        <p:spPr>
          <a:xfrm>
            <a:off x="8624160" y="6122880"/>
            <a:ext cx="2702880" cy="368280"/>
          </a:xfrm>
          <a:prstGeom prst="rect">
            <a:avLst/>
          </a:prstGeom>
          <a:gradFill rotWithShape="0">
            <a:gsLst>
              <a:gs pos="0">
                <a:srgbClr val="b1cbe9"/>
              </a:gs>
              <a:gs pos="100000">
                <a:srgbClr val="92b9e4"/>
              </a:gs>
            </a:gsLst>
            <a:lin ang="5400000"/>
          </a:gradFill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Қытай  - Малай орталығы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"/>
          <p:cNvGraphicFramePr/>
          <p:nvPr/>
        </p:nvGraphicFramePr>
        <p:xfrm>
          <a:off x="1593720" y="1816200"/>
          <a:ext cx="9231480" cy="3060720"/>
        </p:xfrm>
        <a:graphic>
          <a:graphicData uri="http://schemas.openxmlformats.org/drawingml/2006/table">
            <a:tbl>
              <a:tblPr/>
              <a:tblGrid>
                <a:gridCol w="608040"/>
                <a:gridCol w="4645080"/>
                <a:gridCol w="3978360"/>
              </a:tblGrid>
              <a:tr h="6631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Орталық атауы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Түрлері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Тропикалық  (Оңтүстік Азия )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Картоп тәрізді көптеген түйнекті өсімдіктер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Шығыс азия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Күріш, қант қамысы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3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Оңтүстік  Батыс Азия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Соя, тары,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939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4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Оңтүстік Америка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Бидай, жүзім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3" name="Rectangle 1"/>
          <p:cNvSpPr/>
          <p:nvPr/>
        </p:nvSpPr>
        <p:spPr>
          <a:xfrm>
            <a:off x="0" y="0"/>
            <a:ext cx="12192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88760" y="563400"/>
            <a:ext cx="10909080" cy="696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200" strike="noStrike" u="none">
                <a:solidFill>
                  <a:srgbClr val="5b9bd5"/>
                </a:solidFill>
                <a:uFillTx/>
                <a:latin typeface="Times New Roman"/>
                <a:ea typeface="Times New Roman"/>
              </a:rPr>
              <a:t>Сабақты бекіту: 1-тапсырма </a:t>
            </a:r>
            <a:br>
              <a:rPr sz="3200"/>
            </a:br>
            <a:r>
              <a:rPr b="1" i="1" lang="kk-KZ" sz="3200" strike="noStrike" u="none">
                <a:solidFill>
                  <a:srgbClr val="5b9bd5"/>
                </a:solidFill>
                <a:uFillTx/>
                <a:latin typeface="Times New Roman"/>
                <a:ea typeface="Times New Roman"/>
              </a:rPr>
              <a:t>Мәдени өсімдіктердің шығу орталықтарын сәйкестендіру</a:t>
            </a:r>
            <a:r>
              <a:rPr b="0" lang="kk-KZ" sz="3600" strike="noStrike" u="none">
                <a:solidFill>
                  <a:srgbClr val="000000"/>
                </a:solidFill>
                <a:uFillTx/>
                <a:latin typeface="Calibri Light"/>
              </a:rPr>
              <a:t>.</a:t>
            </a:r>
            <a:endParaRPr b="0" lang="ru-RU" sz="36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85" name="Rectangle 30"/>
          <p:cNvSpPr/>
          <p:nvPr/>
        </p:nvSpPr>
        <p:spPr>
          <a:xfrm>
            <a:off x="1458000" y="5073480"/>
            <a:ext cx="7446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Дескриптор: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Мәдени өсімдіктердің шығу орталықтарын  сәйкестендіреді</a:t>
            </a:r>
            <a:r>
              <a:rPr b="0" lang="kk-KZ" sz="11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.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"/>
          <p:cNvGraphicFramePr/>
          <p:nvPr/>
        </p:nvGraphicFramePr>
        <p:xfrm>
          <a:off x="1457280" y="1593720"/>
          <a:ext cx="9231480" cy="3783240"/>
        </p:xfrm>
        <a:graphic>
          <a:graphicData uri="http://schemas.openxmlformats.org/drawingml/2006/table">
            <a:tbl>
              <a:tblPr/>
              <a:tblGrid>
                <a:gridCol w="608040"/>
                <a:gridCol w="4645080"/>
                <a:gridCol w="3978360"/>
              </a:tblGrid>
              <a:tr h="72036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Орталық атауы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Түрлері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796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Тропикалық  (Оңтүстік Азия )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Күріш, қант қамысы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Шығыс азия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Соя, тары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3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Оңтүстік  Батыс Азия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Бидай, жүзім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800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4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Оңтүстік Америка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Картоп тәрізді көптеген түйнекті өсімдіктер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7" name="Rectangle 1"/>
          <p:cNvSpPr/>
          <p:nvPr/>
        </p:nvSpPr>
        <p:spPr>
          <a:xfrm>
            <a:off x="0" y="0"/>
            <a:ext cx="12192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74440" y="365040"/>
            <a:ext cx="10909080" cy="696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4000" strike="noStrike" u="none">
                <a:solidFill>
                  <a:srgbClr val="5b9bd5"/>
                </a:solidFill>
                <a:uFillTx/>
                <a:latin typeface="Times New Roman"/>
                <a:ea typeface="Times New Roman"/>
              </a:rPr>
              <a:t>Жауабы:</a:t>
            </a:r>
            <a:endParaRPr b="0" lang="ru-RU" sz="40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5760" y="153828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4000" strike="noStrike" u="none">
                <a:solidFill>
                  <a:srgbClr val="5b9bd5"/>
                </a:solidFill>
                <a:uFillTx/>
                <a:latin typeface="Times New Roman"/>
                <a:ea typeface="Times New Roman"/>
              </a:rPr>
              <a:t>2- тапсырма: Сұрақ  жауап: </a:t>
            </a:r>
            <a:br>
              <a:rPr sz="4000"/>
            </a:br>
            <a:r>
              <a:rPr b="0" lang="kk-KZ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 Мәдени өсімдіктердің шығу орталықтарын қай ғалым ашты?</a:t>
            </a:r>
            <a:br>
              <a:rPr sz="4000"/>
            </a:br>
            <a:r>
              <a:rPr b="0" lang="kk-KZ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 Оңтүстік -Батыс Азия орталығы қандай жануарлардың шығу орталықтары?</a:t>
            </a:r>
            <a:endParaRPr b="0" lang="ru-RU" sz="40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0" name="Rectangle 1"/>
          <p:cNvSpPr/>
          <p:nvPr/>
        </p:nvSpPr>
        <p:spPr>
          <a:xfrm>
            <a:off x="828720" y="3798360"/>
            <a:ext cx="90565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Дескриптор: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Мәдени өсімдіктердің шығу орталықтарын кім ашқанын және  Орталық -Батыс  Азия орталығы қандай жануарлардың шығу орталықтары  сұрақтарына жауап береді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 txBox="1"/>
          <p:nvPr/>
        </p:nvSpPr>
        <p:spPr>
          <a:xfrm>
            <a:off x="875880" y="2114640"/>
            <a:ext cx="10566360" cy="4062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Бағалау критерийлері:</a:t>
            </a:r>
            <a:r>
              <a:rPr b="1" lang="kk-KZ" sz="32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Мәдени өсімдіктер мен үй жануарларының шығу орталықтарын сипаттау.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Прямоугольник 3"/>
          <p:cNvSpPr/>
          <p:nvPr/>
        </p:nvSpPr>
        <p:spPr>
          <a:xfrm>
            <a:off x="0" y="152280"/>
            <a:ext cx="12192120" cy="7686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8.</a:t>
            </a:r>
            <a:r>
              <a:rPr b="0" lang="en-US" sz="3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2</a:t>
            </a:r>
            <a:r>
              <a:rPr b="0" lang="kk-KZ" sz="3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.</a:t>
            </a:r>
            <a:r>
              <a:rPr b="0" lang="en-US" sz="3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4</a:t>
            </a:r>
            <a:r>
              <a:rPr b="0" lang="kk-KZ" sz="3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.3 мәдени өсімдіктер мен үй жануарларының шығу тегінің орталықтарын оқып білу</a:t>
            </a:r>
            <a:endParaRPr b="0" lang="ru-RU" sz="3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3" name="Picture 2" descr=""/>
          <p:cNvPicPr/>
          <p:nvPr/>
        </p:nvPicPr>
        <p:blipFill>
          <a:blip r:embed="rId1"/>
          <a:stretch/>
        </p:blipFill>
        <p:spPr>
          <a:xfrm>
            <a:off x="10809360" y="152280"/>
            <a:ext cx="974520" cy="768600"/>
          </a:xfrm>
          <a:prstGeom prst="rect">
            <a:avLst/>
          </a:prstGeom>
          <a:ln w="0">
            <a:noFill/>
          </a:ln>
        </p:spPr>
      </p:pic>
      <p:pic>
        <p:nvPicPr>
          <p:cNvPr id="24" name="Рисунок 1" descr=""/>
          <p:cNvPicPr/>
          <p:nvPr/>
        </p:nvPicPr>
        <p:blipFill>
          <a:blip r:embed="rId2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C:\Users\admin1\Desktop\450px-Nikolai_Vavilov_NYWTS.jpg"/>
          <p:cNvPicPr/>
          <p:nvPr/>
        </p:nvPicPr>
        <p:blipFill>
          <a:blip r:embed="rId1"/>
          <a:stretch/>
        </p:blipFill>
        <p:spPr>
          <a:xfrm>
            <a:off x="912960" y="657360"/>
            <a:ext cx="4141800" cy="4343400"/>
          </a:xfrm>
          <a:prstGeom prst="rect">
            <a:avLst/>
          </a:prstGeom>
          <a:ln w="0">
            <a:noFill/>
          </a:ln>
        </p:spPr>
      </p:pic>
      <p:sp>
        <p:nvSpPr>
          <p:cNvPr id="26" name="Заголовок 3"/>
          <p:cNvSpPr/>
          <p:nvPr/>
        </p:nvSpPr>
        <p:spPr>
          <a:xfrm>
            <a:off x="5353200" y="1074600"/>
            <a:ext cx="6838920" cy="24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36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Николай Иванович Вавилов </a:t>
            </a: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</a:t>
            </a:r>
            <a:r>
              <a:rPr b="0" lang="kk-KZ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ңгебінің құндылығы  мәдени өсімдіктердің барлық географиялық аймақтарға бірдей тараламайтынынжәне әр дақылдың өзінің шығу орталығы болатынын анықтауы.</a:t>
            </a:r>
            <a:endParaRPr b="0" lang="ru-RU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979640" y="272880"/>
            <a:ext cx="8229600" cy="47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2088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403200"/>
                <a:tab algn="l" pos="811080"/>
                <a:tab algn="l" pos="1219320"/>
                <a:tab algn="l" pos="1627200"/>
                <a:tab algn="l" pos="2033640"/>
                <a:tab algn="l" pos="2441520"/>
                <a:tab algn="l" pos="2849400"/>
                <a:tab algn="l" pos="3257640"/>
                <a:tab algn="l" pos="3662280"/>
                <a:tab algn="l" pos="4070520"/>
                <a:tab algn="l" pos="4478400"/>
                <a:tab algn="l" pos="4886280"/>
                <a:tab algn="l" pos="5292720"/>
                <a:tab algn="l" pos="5700600"/>
                <a:tab algn="l" pos="6108840"/>
                <a:tab algn="l" pos="6516720"/>
                <a:tab algn="l" pos="6923160"/>
                <a:tab algn="l" pos="7329600"/>
                <a:tab algn="l" pos="7737480"/>
                <a:tab algn="l" pos="8145360"/>
                <a:tab algn="l" pos="8147160"/>
                <a:tab algn="l" pos="8229600"/>
                <a:tab algn="l" pos="9144000"/>
                <a:tab algn="l" pos="10058400"/>
              </a:tabLst>
            </a:pPr>
            <a:r>
              <a:rPr b="1" i="1" lang="ru-RU" sz="2500" strike="noStrike" u="none">
                <a:solidFill>
                  <a:srgbClr val="008000"/>
                </a:solidFill>
                <a:uFillTx/>
                <a:latin typeface="Calibri Light"/>
              </a:rPr>
              <a:t>Мәдени өсімдіктердің 7 шығу орталығы</a:t>
            </a:r>
            <a:endParaRPr b="0" lang="ru-RU" sz="25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28" name="Rectangle 2"/>
          <p:cNvSpPr/>
          <p:nvPr/>
        </p:nvSpPr>
        <p:spPr>
          <a:xfrm>
            <a:off x="1025640" y="3749760"/>
            <a:ext cx="470376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 marL="517680" indent="-51624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17680"/>
                <a:tab algn="l" pos="612720"/>
                <a:tab algn="l" pos="1020600"/>
                <a:tab algn="l" pos="1427040"/>
                <a:tab algn="l" pos="1835280"/>
                <a:tab algn="l" pos="2243160"/>
                <a:tab algn="l" pos="2651040"/>
                <a:tab algn="l" pos="3057480"/>
                <a:tab algn="l" pos="3465360"/>
                <a:tab algn="l" pos="3871800"/>
                <a:tab algn="l" pos="4280040"/>
                <a:tab algn="l" pos="4686480"/>
                <a:tab algn="l" pos="5094360"/>
                <a:tab algn="l" pos="5502240"/>
                <a:tab algn="l" pos="5910120"/>
                <a:tab algn="l" pos="6316560"/>
                <a:tab algn="l" pos="6724800"/>
                <a:tab algn="l" pos="7130880"/>
                <a:tab algn="l" pos="7539120"/>
                <a:tab algn="l" pos="7945560"/>
                <a:tab algn="l" pos="8353440"/>
                <a:tab algn="l" pos="9128160"/>
                <a:tab algn="l" pos="10040760"/>
                <a:tab algn="l" pos="10953720"/>
              </a:tabLst>
            </a:pPr>
            <a:r>
              <a:rPr b="0" lang="ru-RU" sz="23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Үнді</a:t>
            </a:r>
            <a:endParaRPr b="0" lang="ru-RU" sz="23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517680" indent="-51624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17680"/>
                <a:tab algn="l" pos="612720"/>
                <a:tab algn="l" pos="1020600"/>
                <a:tab algn="l" pos="1427040"/>
                <a:tab algn="l" pos="1835280"/>
                <a:tab algn="l" pos="2243160"/>
                <a:tab algn="l" pos="2651040"/>
                <a:tab algn="l" pos="3057480"/>
                <a:tab algn="l" pos="3465360"/>
                <a:tab algn="l" pos="3871800"/>
                <a:tab algn="l" pos="4280040"/>
                <a:tab algn="l" pos="4686480"/>
                <a:tab algn="l" pos="5094360"/>
                <a:tab algn="l" pos="5502240"/>
                <a:tab algn="l" pos="5910120"/>
                <a:tab algn="l" pos="6316560"/>
                <a:tab algn="l" pos="6724800"/>
                <a:tab algn="l" pos="7130880"/>
                <a:tab algn="l" pos="7539120"/>
                <a:tab algn="l" pos="7945560"/>
                <a:tab algn="l" pos="8353440"/>
                <a:tab algn="l" pos="9128160"/>
                <a:tab algn="l" pos="10040760"/>
                <a:tab algn="l" pos="10953720"/>
              </a:tabLst>
            </a:pPr>
            <a:r>
              <a:rPr b="0" lang="ru-RU" sz="23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Үндіқытай</a:t>
            </a:r>
            <a:endParaRPr b="0" lang="ru-RU" sz="23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517680" indent="-51624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17680"/>
                <a:tab algn="l" pos="612720"/>
                <a:tab algn="l" pos="1020600"/>
                <a:tab algn="l" pos="1427040"/>
                <a:tab algn="l" pos="1835280"/>
                <a:tab algn="l" pos="2243160"/>
                <a:tab algn="l" pos="2651040"/>
                <a:tab algn="l" pos="3057480"/>
                <a:tab algn="l" pos="3465360"/>
                <a:tab algn="l" pos="3871800"/>
                <a:tab algn="l" pos="4280040"/>
                <a:tab algn="l" pos="4686480"/>
                <a:tab algn="l" pos="5094360"/>
                <a:tab algn="l" pos="5502240"/>
                <a:tab algn="l" pos="5910120"/>
                <a:tab algn="l" pos="6316560"/>
                <a:tab algn="l" pos="6724800"/>
                <a:tab algn="l" pos="7130880"/>
                <a:tab algn="l" pos="7539120"/>
                <a:tab algn="l" pos="7945560"/>
                <a:tab algn="l" pos="8353440"/>
                <a:tab algn="l" pos="9128160"/>
                <a:tab algn="l" pos="10040760"/>
                <a:tab algn="l" pos="10953720"/>
              </a:tabLst>
            </a:pPr>
            <a:r>
              <a:rPr b="0" lang="ru-RU" sz="23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Тропикалық Азия</a:t>
            </a:r>
            <a:endParaRPr b="0" lang="ru-RU" sz="23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Text Box 2"/>
          <p:cNvSpPr/>
          <p:nvPr/>
        </p:nvSpPr>
        <p:spPr>
          <a:xfrm>
            <a:off x="6095880" y="1141560"/>
            <a:ext cx="2156040" cy="18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t">
            <a:normAutofit/>
          </a:bodyPr>
          <a:p>
            <a:pPr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9144000"/>
                <a:tab algn="l" pos="10058400"/>
              </a:tabLst>
            </a:pPr>
            <a:r>
              <a:rPr b="0" lang="ru-RU" sz="1900" strike="noStrike" u="none">
                <a:solidFill>
                  <a:srgbClr val="000000"/>
                </a:solidFill>
                <a:uFillTx/>
                <a:latin typeface="Arial"/>
                <a:ea typeface="Microsoft YaHei"/>
              </a:rPr>
              <a:t>Кіші Азия, </a:t>
            </a:r>
            <a:endParaRPr b="0" lang="ru-RU" sz="19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9144000"/>
                <a:tab algn="l" pos="10058400"/>
              </a:tabLst>
            </a:pPr>
            <a:r>
              <a:rPr b="0" lang="ru-RU" sz="1900" strike="noStrike" u="none">
                <a:solidFill>
                  <a:srgbClr val="000000"/>
                </a:solidFill>
                <a:uFillTx/>
                <a:latin typeface="Arial"/>
                <a:ea typeface="Microsoft YaHei"/>
              </a:rPr>
              <a:t>Орта Азия, </a:t>
            </a:r>
            <a:endParaRPr b="0" lang="ru-RU" sz="19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9144000"/>
                <a:tab algn="l" pos="10058400"/>
              </a:tabLst>
            </a:pPr>
            <a:r>
              <a:rPr b="0" lang="ru-RU" sz="1900" strike="noStrike" u="none">
                <a:solidFill>
                  <a:srgbClr val="000000"/>
                </a:solidFill>
                <a:uFillTx/>
                <a:latin typeface="Arial"/>
                <a:ea typeface="Microsoft YaHei"/>
              </a:rPr>
              <a:t>Иран, </a:t>
            </a:r>
            <a:endParaRPr b="0" lang="ru-RU" sz="19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9144000"/>
                <a:tab algn="l" pos="10058400"/>
              </a:tabLst>
            </a:pPr>
            <a:r>
              <a:rPr b="0" lang="ru-RU" sz="1900" strike="noStrike" u="none">
                <a:solidFill>
                  <a:srgbClr val="000000"/>
                </a:solidFill>
                <a:uFillTx/>
                <a:latin typeface="Arial"/>
                <a:ea typeface="Microsoft YaHei"/>
              </a:rPr>
              <a:t>Ауғанстан, </a:t>
            </a:r>
            <a:endParaRPr b="0" lang="ru-RU" sz="19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9144000"/>
                <a:tab algn="l" pos="10058400"/>
              </a:tabLst>
            </a:pPr>
            <a:r>
              <a:rPr b="0" lang="ru-RU" sz="1900" strike="noStrike" u="none">
                <a:solidFill>
                  <a:srgbClr val="000000"/>
                </a:solidFill>
                <a:uFillTx/>
                <a:latin typeface="Arial"/>
                <a:ea typeface="Microsoft YaHei"/>
              </a:rPr>
              <a:t>Солтүстік-Батыс Үнді</a:t>
            </a:r>
            <a:endParaRPr b="0" lang="ru-RU" sz="19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0" name="Picture 1" descr=""/>
          <p:cNvPicPr/>
          <p:nvPr/>
        </p:nvPicPr>
        <p:blipFill>
          <a:blip r:embed="rId1"/>
          <a:stretch/>
        </p:blipFill>
        <p:spPr>
          <a:xfrm>
            <a:off x="1719360" y="816120"/>
            <a:ext cx="4259160" cy="2468520"/>
          </a:xfrm>
          <a:prstGeom prst="rect">
            <a:avLst/>
          </a:prstGeom>
          <a:ln w="0">
            <a:noFill/>
          </a:ln>
        </p:spPr>
      </p:pic>
      <p:pic>
        <p:nvPicPr>
          <p:cNvPr id="31" name="Picture 1" descr=""/>
          <p:cNvPicPr/>
          <p:nvPr/>
        </p:nvPicPr>
        <p:blipFill>
          <a:blip r:embed="rId2">
            <a:lum contrast="24000"/>
          </a:blip>
          <a:stretch/>
        </p:blipFill>
        <p:spPr>
          <a:xfrm>
            <a:off x="7272360" y="3187800"/>
            <a:ext cx="3200400" cy="3440160"/>
          </a:xfrm>
          <a:prstGeom prst="rect">
            <a:avLst/>
          </a:prstGeom>
          <a:ln w="0">
            <a:noFill/>
          </a:ln>
        </p:spPr>
      </p:pic>
      <p:pic>
        <p:nvPicPr>
          <p:cNvPr id="32" name="Picture 1" descr=""/>
          <p:cNvPicPr/>
          <p:nvPr/>
        </p:nvPicPr>
        <p:blipFill>
          <a:blip r:embed="rId3">
            <a:lum contrast="12000"/>
          </a:blip>
          <a:stretch/>
        </p:blipFill>
        <p:spPr>
          <a:xfrm>
            <a:off x="8136000" y="750960"/>
            <a:ext cx="2531880" cy="1958760"/>
          </a:xfrm>
          <a:prstGeom prst="rect">
            <a:avLst/>
          </a:prstGeom>
          <a:ln w="0">
            <a:noFill/>
          </a:ln>
        </p:spPr>
      </p:pic>
      <p:sp>
        <p:nvSpPr>
          <p:cNvPr id="33" name="Text Box 2"/>
          <p:cNvSpPr/>
          <p:nvPr/>
        </p:nvSpPr>
        <p:spPr>
          <a:xfrm>
            <a:off x="3389400" y="5151600"/>
            <a:ext cx="360828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t">
            <a:normAutofit lnSpcReduction="9999"/>
          </a:bodyPr>
          <a:p>
            <a:pPr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9144000"/>
                <a:tab algn="l" pos="10058400"/>
              </a:tabLst>
            </a:pPr>
            <a:r>
              <a:rPr b="0" lang="ru-RU" sz="2300" strike="noStrike" u="none">
                <a:solidFill>
                  <a:srgbClr val="000000"/>
                </a:solidFill>
                <a:uFillTx/>
                <a:latin typeface="Arial"/>
                <a:ea typeface="Microsoft YaHei"/>
              </a:rPr>
              <a:t>Оңтүстік Мексика</a:t>
            </a:r>
            <a:endParaRPr b="0" lang="ru-RU" sz="23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Text Box 2"/>
          <p:cNvSpPr/>
          <p:nvPr/>
        </p:nvSpPr>
        <p:spPr>
          <a:xfrm>
            <a:off x="4722840" y="4083120"/>
            <a:ext cx="2614680" cy="98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t">
            <a:normAutofit/>
          </a:bodyPr>
          <a:p>
            <a:pPr>
              <a:lnSpc>
                <a:spcPct val="93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9144000"/>
                <a:tab algn="l" pos="10058400"/>
              </a:tabLst>
            </a:pPr>
            <a:r>
              <a:rPr b="0" lang="ru-RU" sz="2100" strike="noStrike" u="none">
                <a:solidFill>
                  <a:srgbClr val="000000"/>
                </a:solidFill>
                <a:uFillTx/>
                <a:latin typeface="Arial"/>
                <a:ea typeface="Microsoft YaHei"/>
              </a:rPr>
              <a:t>Жерортатеңізінің жағалауында орналасқан елдер.</a:t>
            </a:r>
            <a:endParaRPr b="0" lang="ru-RU" sz="21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" descr=""/>
          <p:cNvPicPr/>
          <p:nvPr/>
        </p:nvPicPr>
        <p:blipFill>
          <a:blip r:embed="rId1">
            <a:lum contrast="30000"/>
          </a:blip>
          <a:stretch/>
        </p:blipFill>
        <p:spPr>
          <a:xfrm>
            <a:off x="1523880" y="65160"/>
            <a:ext cx="5813640" cy="6726240"/>
          </a:xfrm>
          <a:prstGeom prst="rect">
            <a:avLst/>
          </a:prstGeom>
          <a:ln w="0">
            <a:noFill/>
          </a:ln>
        </p:spPr>
      </p:pic>
      <p:sp>
        <p:nvSpPr>
          <p:cNvPr id="36" name=""/>
          <p:cNvSpPr txBox="1"/>
          <p:nvPr/>
        </p:nvSpPr>
        <p:spPr>
          <a:xfrm>
            <a:off x="7794720" y="2088720"/>
            <a:ext cx="2612880" cy="3490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517680" indent="-516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17680"/>
                <a:tab algn="l" pos="612720"/>
                <a:tab algn="l" pos="1020600"/>
                <a:tab algn="l" pos="1427040"/>
                <a:tab algn="l" pos="1835280"/>
                <a:tab algn="l" pos="2243160"/>
                <a:tab algn="l" pos="2651040"/>
                <a:tab algn="l" pos="3057480"/>
                <a:tab algn="l" pos="3465360"/>
                <a:tab algn="l" pos="3871800"/>
                <a:tab algn="l" pos="4280040"/>
                <a:tab algn="l" pos="4686480"/>
                <a:tab algn="l" pos="5094360"/>
                <a:tab algn="l" pos="5502240"/>
                <a:tab algn="l" pos="5910120"/>
                <a:tab algn="l" pos="6316560"/>
                <a:tab algn="l" pos="6724800"/>
                <a:tab algn="l" pos="7130880"/>
                <a:tab algn="l" pos="7539120"/>
                <a:tab algn="l" pos="7945560"/>
                <a:tab algn="l" pos="835344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Үнді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517680" indent="-516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17680"/>
                <a:tab algn="l" pos="612720"/>
                <a:tab algn="l" pos="1020600"/>
                <a:tab algn="l" pos="1427040"/>
                <a:tab algn="l" pos="1835280"/>
                <a:tab algn="l" pos="2243160"/>
                <a:tab algn="l" pos="2651040"/>
                <a:tab algn="l" pos="3057480"/>
                <a:tab algn="l" pos="3465360"/>
                <a:tab algn="l" pos="3871800"/>
                <a:tab algn="l" pos="4280040"/>
                <a:tab algn="l" pos="4686480"/>
                <a:tab algn="l" pos="5094360"/>
                <a:tab algn="l" pos="5502240"/>
                <a:tab algn="l" pos="5910120"/>
                <a:tab algn="l" pos="6316560"/>
                <a:tab algn="l" pos="6724800"/>
                <a:tab algn="l" pos="7130880"/>
                <a:tab algn="l" pos="7539120"/>
                <a:tab algn="l" pos="7945560"/>
                <a:tab algn="l" pos="835344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Үндіқытай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517680" indent="-516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17680"/>
                <a:tab algn="l" pos="612720"/>
                <a:tab algn="l" pos="1020600"/>
                <a:tab algn="l" pos="1427040"/>
                <a:tab algn="l" pos="1835280"/>
                <a:tab algn="l" pos="2243160"/>
                <a:tab algn="l" pos="2651040"/>
                <a:tab algn="l" pos="3057480"/>
                <a:tab algn="l" pos="3465360"/>
                <a:tab algn="l" pos="3871800"/>
                <a:tab algn="l" pos="4280040"/>
                <a:tab algn="l" pos="4686480"/>
                <a:tab algn="l" pos="5094360"/>
                <a:tab algn="l" pos="5502240"/>
                <a:tab algn="l" pos="5910120"/>
                <a:tab algn="l" pos="6316560"/>
                <a:tab algn="l" pos="6724800"/>
                <a:tab algn="l" pos="7130880"/>
                <a:tab algn="l" pos="7539120"/>
                <a:tab algn="l" pos="7945560"/>
                <a:tab algn="l" pos="835344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Тропикалық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517680" indent="-516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Arial"/>
              <a:buChar char="•"/>
              <a:tabLst>
                <a:tab algn="l" pos="517680"/>
                <a:tab algn="l" pos="612720"/>
                <a:tab algn="l" pos="1020600"/>
                <a:tab algn="l" pos="1427040"/>
                <a:tab algn="l" pos="1835280"/>
                <a:tab algn="l" pos="2243160"/>
                <a:tab algn="l" pos="2651040"/>
                <a:tab algn="l" pos="3057480"/>
                <a:tab algn="l" pos="3465360"/>
                <a:tab algn="l" pos="3871800"/>
                <a:tab algn="l" pos="4280040"/>
                <a:tab algn="l" pos="4686480"/>
                <a:tab algn="l" pos="5094360"/>
                <a:tab algn="l" pos="5502240"/>
                <a:tab algn="l" pos="5910120"/>
                <a:tab algn="l" pos="6316560"/>
                <a:tab algn="l" pos="6724800"/>
                <a:tab algn="l" pos="7130880"/>
                <a:tab algn="l" pos="7539120"/>
                <a:tab algn="l" pos="7945560"/>
                <a:tab algn="l" pos="835344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Азия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med">
    <p:zoom dir="out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"/>
          <p:cNvPicPr/>
          <p:nvPr/>
        </p:nvPicPr>
        <p:blipFill>
          <a:blip r:embed="rId1"/>
          <a:stretch/>
        </p:blipFill>
        <p:spPr>
          <a:xfrm>
            <a:off x="1724040" y="1138320"/>
            <a:ext cx="3286080" cy="2465280"/>
          </a:xfrm>
          <a:prstGeom prst="rect">
            <a:avLst/>
          </a:prstGeom>
          <a:ln w="0">
            <a:noFill/>
          </a:ln>
        </p:spPr>
      </p:pic>
      <p:pic>
        <p:nvPicPr>
          <p:cNvPr id="38" name="Picture 6" descr=""/>
          <p:cNvPicPr/>
          <p:nvPr/>
        </p:nvPicPr>
        <p:blipFill>
          <a:blip r:embed="rId2"/>
          <a:stretch/>
        </p:blipFill>
        <p:spPr>
          <a:xfrm>
            <a:off x="6424560" y="1163520"/>
            <a:ext cx="3255840" cy="2440080"/>
          </a:xfrm>
          <a:prstGeom prst="rect">
            <a:avLst/>
          </a:prstGeom>
          <a:ln w="0">
            <a:noFill/>
          </a:ln>
        </p:spPr>
      </p:pic>
      <p:pic>
        <p:nvPicPr>
          <p:cNvPr id="39" name="Picture 8" descr=""/>
          <p:cNvPicPr/>
          <p:nvPr/>
        </p:nvPicPr>
        <p:blipFill>
          <a:blip r:embed="rId3"/>
          <a:stretch/>
        </p:blipFill>
        <p:spPr>
          <a:xfrm>
            <a:off x="3859200" y="3746520"/>
            <a:ext cx="4076640" cy="253188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093400" y="209160"/>
            <a:ext cx="8232840" cy="84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8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Тропикалық  (Оңтүстік Азия )</a:t>
            </a:r>
            <a:r>
              <a:rPr b="1" i="1" lang="ru-RU" sz="28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1" i="1" lang="kk-KZ" sz="28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күріш, қант қамысы.көптеген жеміс және көкөніс дақылдары.</a:t>
            </a:r>
            <a:endParaRPr b="0" lang="ru-RU" sz="28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85760" y="279360"/>
            <a:ext cx="1301256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6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Шығыс Азия </a:t>
            </a:r>
            <a:r>
              <a:rPr b="1" i="1" lang="ru-RU" sz="36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1" i="1" lang="kk-KZ" sz="36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соя, тары, жеміс және көгөніс  дақылдары</a:t>
            </a:r>
            <a:endParaRPr b="0" lang="ru-RU" sz="36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42" name="Picture 2" descr="C:\Users\admin1\Desktop\Cheap-soy-bean-seeds-High-Protein-Soybean.jpg"/>
          <p:cNvPicPr/>
          <p:nvPr/>
        </p:nvPicPr>
        <p:blipFill>
          <a:blip r:embed="rId1"/>
          <a:stretch/>
        </p:blipFill>
        <p:spPr>
          <a:xfrm>
            <a:off x="2505240" y="1752480"/>
            <a:ext cx="2712960" cy="205740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3" descr="C:\Users\admin1\Desktop\osobennosti-lovli-siga-zimoj.jpeg"/>
          <p:cNvPicPr/>
          <p:nvPr/>
        </p:nvPicPr>
        <p:blipFill>
          <a:blip r:embed="rId2"/>
          <a:stretch/>
        </p:blipFill>
        <p:spPr>
          <a:xfrm>
            <a:off x="6788160" y="1816200"/>
            <a:ext cx="3160800" cy="19987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4" descr="C:\Users\admin1\Desktop\4.jpg"/>
          <p:cNvPicPr/>
          <p:nvPr/>
        </p:nvPicPr>
        <p:blipFill>
          <a:blip r:embed="rId3"/>
          <a:stretch/>
        </p:blipFill>
        <p:spPr>
          <a:xfrm>
            <a:off x="1838160" y="4046400"/>
            <a:ext cx="3830760" cy="232416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5" descr="C:\Users\admin1\Desktop\bohj.jpg"/>
          <p:cNvPicPr/>
          <p:nvPr/>
        </p:nvPicPr>
        <p:blipFill>
          <a:blip r:embed="rId4"/>
          <a:stretch/>
        </p:blipFill>
        <p:spPr>
          <a:xfrm>
            <a:off x="6708600" y="4035600"/>
            <a:ext cx="3283200" cy="225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58840" y="303120"/>
            <a:ext cx="1193328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6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Оңтүстік - Батыс Азия -бидай, қарабидай, көптеген дәнді және бұршақ дақылдар, жүзім, жемісті дақылдар.</a:t>
            </a:r>
            <a:endParaRPr b="0" lang="ru-RU" sz="36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47" name="Picture 2" descr="C:\Users\admin1\Desktop\20160708_1954021.jpg"/>
          <p:cNvPicPr/>
          <p:nvPr/>
        </p:nvPicPr>
        <p:blipFill>
          <a:blip r:embed="rId1"/>
          <a:stretch/>
        </p:blipFill>
        <p:spPr>
          <a:xfrm>
            <a:off x="1593720" y="1728720"/>
            <a:ext cx="3683160" cy="232416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3" descr="C:\Users\admin1\Desktop\emmer-509857_1280.jpg"/>
          <p:cNvPicPr/>
          <p:nvPr/>
        </p:nvPicPr>
        <p:blipFill>
          <a:blip r:embed="rId2"/>
          <a:stretch/>
        </p:blipFill>
        <p:spPr>
          <a:xfrm>
            <a:off x="6710400" y="1747800"/>
            <a:ext cx="3484440" cy="236376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4" descr="C:\Users\admin1\Desktop\zelenyj-goroshek-konservirovanie.jpg"/>
          <p:cNvPicPr/>
          <p:nvPr/>
        </p:nvPicPr>
        <p:blipFill>
          <a:blip r:embed="rId3"/>
          <a:stretch/>
        </p:blipFill>
        <p:spPr>
          <a:xfrm>
            <a:off x="1660680" y="4362480"/>
            <a:ext cx="3443040" cy="2198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5" descr="C:\Users\admin1\Desktop\grapes_brush_leaves_fruits_89524_2048x1152.jpg"/>
          <p:cNvPicPr/>
          <p:nvPr/>
        </p:nvPicPr>
        <p:blipFill>
          <a:blip r:embed="rId4"/>
          <a:stretch/>
        </p:blipFill>
        <p:spPr>
          <a:xfrm>
            <a:off x="6622920" y="4294080"/>
            <a:ext cx="3657600" cy="220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07880" y="0"/>
            <a:ext cx="11784240" cy="1525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6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Жерорта теңізі -көптеген жемшөптік өсімдіктер беде, біргүлді жасымық көптеген көгөніс  дақылдары, зәйтүн.</a:t>
            </a:r>
            <a:endParaRPr b="0" lang="ru-RU" sz="36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52" name="Picture 4" descr="C:\Users\admin1\Desktop\Rotklee_Trifolium_pratense.jpg"/>
          <p:cNvPicPr/>
          <p:nvPr/>
        </p:nvPicPr>
        <p:blipFill>
          <a:blip r:embed="rId1"/>
          <a:stretch/>
        </p:blipFill>
        <p:spPr>
          <a:xfrm>
            <a:off x="1108080" y="1886040"/>
            <a:ext cx="3032280" cy="355608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5" descr="C:\Users\admin1\Desktop\Olive-oil-Bertolli-light.jpg"/>
          <p:cNvPicPr/>
          <p:nvPr/>
        </p:nvPicPr>
        <p:blipFill>
          <a:blip r:embed="rId2"/>
          <a:stretch/>
        </p:blipFill>
        <p:spPr>
          <a:xfrm>
            <a:off x="5553000" y="1517760"/>
            <a:ext cx="5835600" cy="364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11937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Huawei</cp:lastModifiedBy>
  <dcterms:modified xsi:type="dcterms:W3CDTF">2024-10-31T20:33:09Z</dcterms:modified>
  <cp:revision>818</cp:revision>
  <dc:subject/>
  <dc:title>Презентация PowerPoint</dc:title>
</cp:coreProperties>
</file>