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8.png" ContentType="image/png"/>
  <Override PartName="/ppt/media/image10.gif" ContentType="image/gif"/>
  <Override PartName="/ppt/media/image7.png" ContentType="image/png"/>
  <Override PartName="/ppt/media/image9.gif" ContentType="image/gif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4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Img"/>
          </p:nvPr>
        </p:nvSpPr>
        <p:spPr>
          <a:xfrm>
            <a:off x="380880" y="685440"/>
            <a:ext cx="609624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move the slide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5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 idx="6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116C3F6-8CDA-48C2-8A13-08A4755A9FC5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6240" cy="3429000"/>
          </a:xfrm>
          <a:prstGeom prst="rect">
            <a:avLst/>
          </a:prstGeom>
          <a:ln w="0">
            <a:noFill/>
          </a:ln>
        </p:spPr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6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DDC7DB9-E9DF-4814-87A0-7E05E39C9620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7022312-2611-4585-869A-C102062DC8E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8CE7278-3D10-4079-A4BD-FF29092D6450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gif"/><Relationship Id="rId3" Type="http://schemas.openxmlformats.org/officeDocument/2006/relationships/image" Target="../media/image9.gif"/><Relationship Id="rId4" Type="http://schemas.openxmlformats.org/officeDocument/2006/relationships/image" Target="../media/image10.gif"/><Relationship Id="rId5" Type="http://schemas.openxmlformats.org/officeDocument/2006/relationships/image" Target="../media/image10.gif"/><Relationship Id="rId6" Type="http://schemas.openxmlformats.org/officeDocument/2006/relationships/image" Target="../media/image10.gif"/><Relationship Id="rId7" Type="http://schemas.openxmlformats.org/officeDocument/2006/relationships/image" Target="../media/image10.gif"/><Relationship Id="rId8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kk.wikipedia.org/wiki/&#1046;&#1072;&#1089;&#1091;&#1096;&#1072;" TargetMode="External"/><Relationship Id="rId2" Type="http://schemas.openxmlformats.org/officeDocument/2006/relationships/hyperlink" Target="https://kk.wikipedia.org/wiki/&#1044;&#1053;&#1178;" TargetMode="External"/><Relationship Id="rId3" Type="http://schemas.openxmlformats.org/officeDocument/2006/relationships/hyperlink" Target="https://kk.wikipedia.org/wiki/&#1052;&#1086;&#1083;&#1077;&#1082;&#1091;&#1083;&#1072;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2"/>
          <p:cNvSpPr/>
          <p:nvPr/>
        </p:nvSpPr>
        <p:spPr>
          <a:xfrm>
            <a:off x="3193920" y="3218040"/>
            <a:ext cx="609624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3" name="Google Shape;78;p1"/>
          <p:cNvCxnSpPr/>
          <p:nvPr/>
        </p:nvCxnSpPr>
        <p:spPr>
          <a:xfrm flipV="1">
            <a:off x="1785960" y="6075000"/>
            <a:ext cx="9300240" cy="6912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cxnSp>
        <p:nvCxnSpPr>
          <p:cNvPr id="14" name="Google Shape;77;p1"/>
          <p:cNvCxnSpPr/>
          <p:nvPr/>
        </p:nvCxnSpPr>
        <p:spPr>
          <a:xfrm flipV="1">
            <a:off x="1785960" y="5935680"/>
            <a:ext cx="9300240" cy="766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sp>
        <p:nvSpPr>
          <p:cNvPr id="15" name="Прямоугольник 1"/>
          <p:cNvSpPr/>
          <p:nvPr/>
        </p:nvSpPr>
        <p:spPr>
          <a:xfrm>
            <a:off x="380880" y="2521080"/>
            <a:ext cx="11330280" cy="28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Тұқымқуалаушылық және өзгергіштік заңдылықтары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800"/>
            </a:br>
            <a:r>
              <a:rPr b="1" lang="ru-RU" sz="32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      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Та</a:t>
            </a:r>
            <a:r>
              <a:rPr b="1" lang="kk-KZ" sz="32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қырып: </a:t>
            </a:r>
            <a:r>
              <a:rPr b="0" lang="kk-KZ" sz="28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Тұқымқуалаушылық және өзгергіштік заңдылықтары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8</a:t>
            </a:r>
            <a:r>
              <a:rPr b="1" lang="kk-KZ" sz="1600" strike="noStrike" u="none">
                <a:solidFill>
                  <a:srgbClr val="2e75b6"/>
                </a:solidFill>
                <a:uFillTx/>
                <a:latin typeface="Times New Roman"/>
                <a:ea typeface="Times New Roman"/>
              </a:rPr>
              <a:t> сынып биология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uc_b4_l001_07_01a (1).mp4" descr=""/>
          <p:cNvPicPr/>
          <p:nvPr/>
        </p:nvPicPr>
        <p:blipFill>
          <a:blip r:embed="rId1"/>
          <a:stretch/>
        </p:blipFill>
        <p:spPr>
          <a:xfrm>
            <a:off x="6076800" y="3414600"/>
            <a:ext cx="38160" cy="28800"/>
          </a:xfrm>
          <a:prstGeom prst="rect">
            <a:avLst/>
          </a:prstGeom>
          <a:ln w="0">
            <a:noFill/>
          </a:ln>
        </p:spPr>
      </p:pic>
      <p:sp>
        <p:nvSpPr>
          <p:cNvPr id="47" name="Прямоугольник 4"/>
          <p:cNvSpPr/>
          <p:nvPr/>
        </p:nvSpPr>
        <p:spPr>
          <a:xfrm>
            <a:off x="-9360" y="57240"/>
            <a:ext cx="12172680" cy="10159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Calibri"/>
              </a:rPr>
              <a:t>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8" name="Прямоугольник 6"/>
          <p:cNvSpPr/>
          <p:nvPr/>
        </p:nvSpPr>
        <p:spPr>
          <a:xfrm>
            <a:off x="3164040" y="1073160"/>
            <a:ext cx="402876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9" name="TextBox 9"/>
          <p:cNvSpPr/>
          <p:nvPr/>
        </p:nvSpPr>
        <p:spPr>
          <a:xfrm>
            <a:off x="947880" y="20520"/>
            <a:ext cx="96217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 –тапсырма.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 жауап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0" name="TextBox 8"/>
          <p:cNvSpPr/>
          <p:nvPr/>
        </p:nvSpPr>
        <p:spPr>
          <a:xfrm>
            <a:off x="623880" y="5614920"/>
            <a:ext cx="10476000" cy="76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Дескрипторлар:</a:t>
            </a: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Берілген тұжырымдардың </a:t>
            </a: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ақиқат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немесе </a:t>
            </a: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жалған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екенін анықтайды.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1" name="Рисунок 1" descr=""/>
          <p:cNvPicPr/>
          <p:nvPr/>
        </p:nvPicPr>
        <p:blipFill>
          <a:blip r:embed="rId2"/>
          <a:stretch/>
        </p:blipFill>
        <p:spPr>
          <a:xfrm>
            <a:off x="316080" y="6500880"/>
            <a:ext cx="11559960" cy="7142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52" name=""/>
          <p:cNvGraphicFramePr/>
          <p:nvPr/>
        </p:nvGraphicFramePr>
        <p:xfrm>
          <a:off x="671400" y="1511280"/>
          <a:ext cx="10628280" cy="4054320"/>
        </p:xfrm>
        <a:graphic>
          <a:graphicData uri="http://schemas.openxmlformats.org/drawingml/2006/table">
            <a:tbl>
              <a:tblPr/>
              <a:tblGrid>
                <a:gridCol w="420840"/>
                <a:gridCol w="7342200"/>
                <a:gridCol w="1555560"/>
                <a:gridCol w="1309680"/>
              </a:tblGrid>
              <a:tr h="246240">
                <a:tc>
                  <a:txBody>
                    <a:bodyPr lIns="60120" rIns="60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№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Тұжырымдама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Ақиқат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Жалған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8160"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1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Тірі ағзалардың өз ата-аналарынан ерекшелену қасиеті бұл өзгергіштік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7480"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2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Тұқым қуалаушылық пен өзгергіштік тірі ағзаларға тән ортақ қасиет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66480"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3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Ч.Дарвиннің эволюциялық теориясы мутация теориясы деп аталады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24000"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4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Тұқымқуалаушылық тірі ағзалардың ата-аналарына ұқсау қасиеті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5720"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5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Өзгергіштіктің үш түрі бар 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16240"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6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Мутация кезінде ағзаның басқа да қасиеттері сияқты ДНҚ  молекуласының құрамы да өзгермейді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45760"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7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Эволюция тірі ағзалардың қоршаған ортаға бейімделуінің артуымен және біртіндеп дамуы арқылы жүретін үрдіс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6080"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8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Ч.Дарвин үйлесімділік эволюцияның негізгі факторы деп айтқан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26880"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9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Өзгергіштіктің түрлері  мутациялық және модификациялық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41280"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10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Модификациялық өзгергіштікте ДНҚ, хромосома  мен гендер өзгеріске ұшырайды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3"/>
          <p:cNvSpPr/>
          <p:nvPr/>
        </p:nvSpPr>
        <p:spPr>
          <a:xfrm>
            <a:off x="0" y="0"/>
            <a:ext cx="12192120" cy="11095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0" lang="kk-KZ" sz="31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2-тапсырма. Төменде берілген сұрақтарға жауап жазыңыздар</a:t>
            </a:r>
            <a:br>
              <a:rPr sz="3100"/>
            </a:br>
            <a:endParaRPr b="0" lang="ru-RU" sz="31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4" name="Рисунок 1" descr=""/>
          <p:cNvPicPr/>
          <p:nvPr/>
        </p:nvPicPr>
        <p:blipFill>
          <a:blip r:embed="rId1"/>
          <a:stretch/>
        </p:blipFill>
        <p:spPr>
          <a:xfrm>
            <a:off x="290520" y="6453360"/>
            <a:ext cx="11558520" cy="712440"/>
          </a:xfrm>
          <a:prstGeom prst="rect">
            <a:avLst/>
          </a:prstGeom>
          <a:ln w="0">
            <a:noFill/>
          </a:ln>
        </p:spPr>
      </p:pic>
      <p:sp>
        <p:nvSpPr>
          <p:cNvPr id="55" name="TextBox 6"/>
          <p:cNvSpPr/>
          <p:nvPr/>
        </p:nvSpPr>
        <p:spPr>
          <a:xfrm>
            <a:off x="349200" y="5361120"/>
            <a:ext cx="1137276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Дескриптор: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Тапсырмада берілген сұрақтар бойынша жауаптар  жазады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6" name="Rectangle 3"/>
          <p:cNvSpPr/>
          <p:nvPr/>
        </p:nvSpPr>
        <p:spPr>
          <a:xfrm>
            <a:off x="723960" y="1425600"/>
            <a:ext cx="10917000" cy="185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3e537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3e5370"/>
                </a:solidFill>
                <a:uFillTx/>
                <a:latin typeface="Times New Roman"/>
                <a:ea typeface="Times New Roman"/>
              </a:rPr>
              <a:t>Тұқымқуалаушылық және өзгергіштік деген түсінікке анықтама беріңіздер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3e537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3e5370"/>
                </a:solidFill>
                <a:uFillTx/>
                <a:latin typeface="Times New Roman"/>
                <a:ea typeface="Times New Roman"/>
              </a:rPr>
              <a:t>Бейімделу деген не?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3e537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3e5370"/>
                </a:solidFill>
                <a:uFillTx/>
                <a:latin typeface="Times New Roman"/>
                <a:ea typeface="Times New Roman"/>
              </a:rPr>
              <a:t>Модификациялық өзгергіштіктің рөлін сипаттаңдар.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3e537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3e5370"/>
                </a:solidFill>
                <a:uFillTx/>
                <a:latin typeface="Times New Roman"/>
                <a:ea typeface="Times New Roman"/>
              </a:rPr>
              <a:t>Табиғи сұрыпталу мен тұқым қуалайтын өзгергіштіктің өзара қалай байланысты болатынын түсндіріңдер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514440" indent="-514440">
              <a:lnSpc>
                <a:spcPct val="90000"/>
              </a:lnSpc>
              <a:spcBef>
                <a:spcPts val="1001"/>
              </a:spcBef>
              <a:buClr>
                <a:srgbClr val="3e537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3e5370"/>
                </a:solidFill>
                <a:uFillTx/>
                <a:latin typeface="Times New Roman"/>
                <a:ea typeface="Times New Roman"/>
              </a:rPr>
              <a:t>Эволюциялық үрдістегі өзгергіштіктің рөлі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User\Desktop\Женискул-----\798+98+.gif"/>
          <p:cNvPicPr/>
          <p:nvPr/>
        </p:nvPicPr>
        <p:blipFill>
          <a:blip r:embed="rId1"/>
          <a:stretch/>
        </p:blipFill>
        <p:spPr>
          <a:xfrm rot="20928600">
            <a:off x="382680" y="1172880"/>
            <a:ext cx="11707560" cy="382572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3" descr="D:\Д_Г_К_Р_Б\Жазулар баспагерге-0095\007. Баспагер жазулары\0007. Баспагер гГг КкК\007. М Баспагер М\Досжан- КАЗ ГК 95\Жас биологтан\Жас биолог журналыны слайдка анимациялары\Биологиялык\шапалак.gif"/>
          <p:cNvPicPr/>
          <p:nvPr/>
        </p:nvPicPr>
        <p:blipFill>
          <a:blip r:embed="rId2"/>
          <a:stretch/>
        </p:blipFill>
        <p:spPr>
          <a:xfrm>
            <a:off x="8381880" y="4314960"/>
            <a:ext cx="3524400" cy="2543040"/>
          </a:xfrm>
          <a:prstGeom prst="rect">
            <a:avLst/>
          </a:prstGeom>
          <a:ln w="0">
            <a:noFill/>
          </a:ln>
        </p:spPr>
      </p:pic>
      <p:pic>
        <p:nvPicPr>
          <p:cNvPr id="59" name="Picture 3" descr="D:\Д_Г_К_Р_Б\Жазулар баспагерге-0095\007. Баспагер жазулары\0007. Баспагер гГг КкК\007. М Баспагер М\Досжан- КАЗ ГК 95\Жас биологтан\Жас биолог журналыны слайдка анимациялары\Биологиялык\шапалак.gif"/>
          <p:cNvPicPr/>
          <p:nvPr/>
        </p:nvPicPr>
        <p:blipFill>
          <a:blip r:embed="rId3"/>
          <a:stretch/>
        </p:blipFill>
        <p:spPr>
          <a:xfrm flipH="1">
            <a:off x="1143000" y="4357800"/>
            <a:ext cx="3465360" cy="2500200"/>
          </a:xfrm>
          <a:prstGeom prst="rect">
            <a:avLst/>
          </a:prstGeom>
          <a:ln w="0">
            <a:noFill/>
          </a:ln>
        </p:spPr>
      </p:pic>
      <p:pic>
        <p:nvPicPr>
          <p:cNvPr id="60" name="Picture 4" descr="D:\Д_Г_К_Р_Б\Жазулар баспагерге-0095\007. Баспагер жазулары\0007. Баспагер гГг КкК\007. М Баспагер М\Досжан- КАЗ ГК 95\Жас биологтан\Жас биолог журналыны слайдка анимациялары\Биологиялык\шщзшщ.gif"/>
          <p:cNvPicPr/>
          <p:nvPr/>
        </p:nvPicPr>
        <p:blipFill>
          <a:blip r:embed="rId4"/>
          <a:stretch/>
        </p:blipFill>
        <p:spPr>
          <a:xfrm>
            <a:off x="952560" y="142920"/>
            <a:ext cx="2666880" cy="200016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4" descr="D:\Д_Г_К_Р_Б\Жазулар баспагерге-0095\007. Баспагер жазулары\0007. Баспагер гГг КкК\007. М Баспагер М\Досжан- КАЗ ГК 95\Жас биологтан\Жас биолог журналыны слайдка анимациялары\Биологиялык\шщзшщ.gif"/>
          <p:cNvPicPr/>
          <p:nvPr/>
        </p:nvPicPr>
        <p:blipFill>
          <a:blip r:embed="rId5"/>
          <a:stretch/>
        </p:blipFill>
        <p:spPr>
          <a:xfrm rot="10800000">
            <a:off x="3333240" y="-360"/>
            <a:ext cx="3333960" cy="25002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4" descr="D:\Д_Г_К_Р_Б\Жазулар баспагерге-0095\007. Баспагер жазулары\0007. Баспагер гГг КкК\007. М Баспагер М\Досжан- КАЗ ГК 95\Жас биологтан\Жас биолог журналыны слайдка анимациялары\Биологиялык\шщзшщ.gif"/>
          <p:cNvPicPr/>
          <p:nvPr/>
        </p:nvPicPr>
        <p:blipFill>
          <a:blip r:embed="rId6"/>
          <a:stretch/>
        </p:blipFill>
        <p:spPr>
          <a:xfrm>
            <a:off x="6000840" y="0"/>
            <a:ext cx="2666880" cy="200016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4" descr="D:\Д_Г_К_Р_Б\Жазулар баспагерге-0095\007. Баспагер жазулары\0007. Баспагер гГг КкК\007. М Баспагер М\Досжан- КАЗ ГК 95\Жас биологтан\Жас биолог журналыны слайдка анимациялары\Биологиялык\шщзшщ.gif"/>
          <p:cNvPicPr/>
          <p:nvPr/>
        </p:nvPicPr>
        <p:blipFill>
          <a:blip r:embed="rId7"/>
          <a:stretch/>
        </p:blipFill>
        <p:spPr>
          <a:xfrm>
            <a:off x="8763120" y="0"/>
            <a:ext cx="2666880" cy="2000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nodeType="clickEffect" fill="hold">
                      <p:stCondLst>
                        <p:cond delay="0"/>
                      </p:stCondLst>
                      <p:childTnLst>
                        <p:par>
                          <p:cTn id="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" dur="8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8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8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8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nodeType="after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 txBox="1"/>
          <p:nvPr/>
        </p:nvSpPr>
        <p:spPr>
          <a:xfrm>
            <a:off x="875880" y="2114640"/>
            <a:ext cx="10566360" cy="4062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Бағалау критерийлері:</a:t>
            </a:r>
            <a:r>
              <a:rPr b="1" lang="kk-KZ" sz="32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2f5597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тұқым қуалаушылық пен өзгергіштіктің эволюциядағы ролін  танып біледі.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Прямоугольник 3"/>
          <p:cNvSpPr/>
          <p:nvPr/>
        </p:nvSpPr>
        <p:spPr>
          <a:xfrm>
            <a:off x="0" y="152280"/>
            <a:ext cx="12192120" cy="7686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мақсаты: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2f5597"/>
                </a:solidFill>
                <a:uFillTx/>
                <a:latin typeface="Calibri"/>
              </a:rPr>
              <a:t>               </a:t>
            </a:r>
            <a:r>
              <a:rPr b="0" lang="kk-KZ" sz="32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8.2.4.1 тұқым қуалаушылық пен өзгергіштіктің эволюциядағы 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                       </a:t>
            </a:r>
            <a:r>
              <a:rPr b="0" lang="kk-KZ" sz="3200" strike="noStrike" u="none">
                <a:solidFill>
                  <a:srgbClr val="2f5597"/>
                </a:solidFill>
                <a:uFillTx/>
                <a:latin typeface="Times New Roman"/>
                <a:ea typeface="Times New Roman"/>
              </a:rPr>
              <a:t>ролін дәйектеу 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8" name="Рисунок 1" descr=""/>
          <p:cNvPicPr/>
          <p:nvPr/>
        </p:nvPicPr>
        <p:blipFill>
          <a:blip r:embed="rId1"/>
          <a:stretch/>
        </p:blipFill>
        <p:spPr>
          <a:xfrm>
            <a:off x="316080" y="5979960"/>
            <a:ext cx="11559960" cy="71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5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43D2EA7-B60D-4914-8ADB-3E9A02151A71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PlaceHolder 1"/>
          <p:cNvSpPr>
            <a:spLocks noGrp="1"/>
          </p:cNvSpPr>
          <p:nvPr>
            <p:ph/>
          </p:nvPr>
        </p:nvSpPr>
        <p:spPr>
          <a:xfrm>
            <a:off x="202680" y="1425600"/>
            <a:ext cx="4991400" cy="185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3e537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600" strike="noStrike" u="none">
                <a:solidFill>
                  <a:srgbClr val="3e5370"/>
                </a:solidFill>
                <a:uFillTx/>
                <a:latin typeface="Times New Roman"/>
                <a:ea typeface="Times New Roman"/>
              </a:rPr>
              <a:t>Тірі ағзалардың ата-аналарына ұқсау қабілеті. Яни барлық организмдердің ататегіне тән белгілері мен ерекшеліктерін ұрпақтан-ұрпаққа беру қасиеттері.</a:t>
            </a:r>
            <a:endParaRPr b="0" lang="ru-RU" sz="2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" name="Прямоугольник 4"/>
          <p:cNvSpPr/>
          <p:nvPr/>
        </p:nvSpPr>
        <p:spPr>
          <a:xfrm>
            <a:off x="0" y="0"/>
            <a:ext cx="12192120" cy="12574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</a:t>
            </a: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Тұқымқуалаушылық                    Өзгергіштік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Rectangle 3"/>
          <p:cNvSpPr/>
          <p:nvPr/>
        </p:nvSpPr>
        <p:spPr>
          <a:xfrm>
            <a:off x="6510240" y="1482840"/>
            <a:ext cx="5305680" cy="185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3e537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3e5370"/>
                </a:solidFill>
                <a:uFillTx/>
                <a:latin typeface="Times New Roman"/>
                <a:ea typeface="Times New Roman"/>
              </a:rPr>
              <a:t>Тірі ағзалардың өз ата-аналарынан ерекшеленуі қасиеті.Түр даралары жынысты жолмен көбейген кезде ата-аналарының белгілерін толығымен көшіріп ала алмайды. Өзгергіштік нәтижесінде ағзалар жаңарады, түрленеді.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3" name="Picture 2" descr="http://sila-priroda.ru/img10/nasledstvennost-zdorove1.jpg"/>
          <p:cNvPicPr/>
          <p:nvPr/>
        </p:nvPicPr>
        <p:blipFill>
          <a:blip r:embed="rId1"/>
          <a:stretch/>
        </p:blipFill>
        <p:spPr>
          <a:xfrm>
            <a:off x="792000" y="3699000"/>
            <a:ext cx="3629160" cy="2912760"/>
          </a:xfrm>
          <a:prstGeom prst="rect">
            <a:avLst/>
          </a:prstGeom>
          <a:ln w="0">
            <a:noFill/>
          </a:ln>
          <a:effectLst>
            <a:outerShdw dist="139498" dir="2700000" blurRad="0" rotWithShape="0">
              <a:srgbClr val="333333">
                <a:alpha val="65000"/>
              </a:srgbClr>
            </a:outerShdw>
          </a:effectLst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80800" y="1099800"/>
            <a:ext cx="11620440" cy="258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Ген(грек. </a:t>
            </a:r>
            <a:r>
              <a:rPr b="0" i="1" lang="en-US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genos</a:t>
            </a:r>
            <a:r>
              <a:rPr b="0" lang="en-US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 — 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тұқым, тек) — тұқым қуалаудың қандай да бір элементар белгісін қалыптастыруға жауапты материалдық бірлік. Генде </a:t>
            </a:r>
            <a:r>
              <a:rPr b="0" lang="ru-RU" sz="2400" strike="noStrike" u="sng">
                <a:solidFill>
                  <a:srgbClr val="0563c1"/>
                </a:solidFill>
                <a:uFillTx/>
                <a:latin typeface="Times New Roman"/>
                <a:ea typeface="Times New Roman"/>
                <a:hlinkClick r:id="rId1"/>
              </a:rPr>
              <a:t>жасушаның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 құрылымы мен қызметін анықтайтын генетикалық ақпарат болады. Барлық Гендер </a:t>
            </a:r>
            <a:r>
              <a:rPr b="0" lang="ru-RU" sz="2400" strike="noStrike" u="sng">
                <a:solidFill>
                  <a:srgbClr val="0563c1"/>
                </a:solidFill>
                <a:uFillTx/>
                <a:latin typeface="Times New Roman"/>
                <a:ea typeface="Times New Roman"/>
                <a:hlinkClick r:id="rId2"/>
              </a:rPr>
              <a:t>ДНҚ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-дан тұрады және әрбір жеке жасушадағы мыңдаған осындай Гендер жеке ДНҚ </a:t>
            </a:r>
            <a:r>
              <a:rPr b="0" lang="ru-RU" sz="2400" strike="noStrike" u="sng">
                <a:solidFill>
                  <a:srgbClr val="0563c1"/>
                </a:solidFill>
                <a:uFillTx/>
                <a:latin typeface="Times New Roman"/>
                <a:ea typeface="Times New Roman"/>
                <a:hlinkClick r:id="rId3"/>
              </a:rPr>
              <a:t>молекуларының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 үзіндісі түрінде емес, хромосома деп аталатын, ірі құрылымдық бірлік құрамында болады.</a:t>
            </a:r>
            <a:br>
              <a:rPr sz="2400"/>
            </a:br>
            <a:endParaRPr b="0" lang="ru-RU" sz="2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25" name="Picture 2" descr=""/>
          <p:cNvPicPr/>
          <p:nvPr/>
        </p:nvPicPr>
        <p:blipFill>
          <a:blip r:embed="rId4"/>
          <a:srcRect l="43998" t="44479" r="1753" b="5430"/>
          <a:stretch/>
        </p:blipFill>
        <p:spPr>
          <a:xfrm>
            <a:off x="404640" y="3559320"/>
            <a:ext cx="4443480" cy="2417760"/>
          </a:xfrm>
          <a:prstGeom prst="rect">
            <a:avLst/>
          </a:prstGeom>
          <a:ln w="0">
            <a:noFill/>
          </a:ln>
        </p:spPr>
      </p:pic>
      <p:sp>
        <p:nvSpPr>
          <p:cNvPr id="26" name="Прямоугольник 4"/>
          <p:cNvSpPr/>
          <p:nvPr/>
        </p:nvSpPr>
        <p:spPr>
          <a:xfrm>
            <a:off x="0" y="0"/>
            <a:ext cx="12192120" cy="9000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</a:t>
            </a: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Ген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7" name="Picture 2" descr=""/>
          <p:cNvPicPr/>
          <p:nvPr/>
        </p:nvPicPr>
        <p:blipFill>
          <a:blip r:embed="rId5"/>
          <a:srcRect l="0" t="15677" r="0" b="0"/>
          <a:stretch/>
        </p:blipFill>
        <p:spPr>
          <a:xfrm>
            <a:off x="4989600" y="3220920"/>
            <a:ext cx="7020000" cy="333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VID-20200415-WA0028.mp4" descr=""/>
          <p:cNvPicPr/>
          <p:nvPr/>
        </p:nvPicPr>
        <p:blipFill>
          <a:blip r:embed="rId1"/>
          <a:stretch/>
        </p:blipFill>
        <p:spPr>
          <a:xfrm>
            <a:off x="1419120" y="1158840"/>
            <a:ext cx="9921960" cy="5467320"/>
          </a:xfrm>
          <a:prstGeom prst="rect">
            <a:avLst/>
          </a:prstGeom>
          <a:ln w="0">
            <a:noFill/>
          </a:ln>
        </p:spPr>
      </p:pic>
      <p:sp>
        <p:nvSpPr>
          <p:cNvPr id="29" name="Прямоугольник 7"/>
          <p:cNvSpPr/>
          <p:nvPr/>
        </p:nvSpPr>
        <p:spPr>
          <a:xfrm>
            <a:off x="0" y="0"/>
            <a:ext cx="12192120" cy="9000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</a:t>
            </a: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Ген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nodeType="interactiveSeq" fill="hold">
                <p:stCondLst>
                  <p:cond evt="onClick">
                    <p:tgtEl>
                      <p:spTgt spid="28"/>
                    </p:tgtEl>
                  </p:cond>
                </p:stCondLst>
                <p:childTnLst>
                  <p:par>
                    <p:cTn id="3" nodeType="clickEffect" fill="hold">
                      <p:stCondLst>
                        <p:cond evt="onClick">
                          <p:tgtEl>
                            <p:spTgt spid="28"/>
                          </p:tgtEl>
                        </p:cond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mediacall" presetID="2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5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51D2913-C18C-4A7F-A067-03BC015EA0CA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1" name="PlaceHolder 1"/>
          <p:cNvSpPr>
            <a:spLocks noGrp="1"/>
          </p:cNvSpPr>
          <p:nvPr>
            <p:ph/>
          </p:nvPr>
        </p:nvSpPr>
        <p:spPr>
          <a:xfrm>
            <a:off x="202680" y="1425600"/>
            <a:ext cx="6007320" cy="185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7500" lnSpcReduction="19999"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Тұқым қуалайтын өзгергіштік (мутация) - </a:t>
            </a: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нәтижесінде азалар өз туыстастарынан өзгеріп қана қоймай, өзгерген белгілерді ұрпақтарына береді. Мутация кезінде ағзаның басқа да қасиеттері сияқты ДНҚ молекуласының құрамыда кездейсоқ өзгеріске  ұшырайды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2" name="Прямоугольник 4"/>
          <p:cNvSpPr/>
          <p:nvPr/>
        </p:nvSpPr>
        <p:spPr>
          <a:xfrm>
            <a:off x="0" y="0"/>
            <a:ext cx="12192120" cy="9000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                             </a:t>
            </a: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Өзгергіштіктің түрлері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3" name="Rectangle 3"/>
          <p:cNvSpPr/>
          <p:nvPr/>
        </p:nvSpPr>
        <p:spPr>
          <a:xfrm>
            <a:off x="6578640" y="1509840"/>
            <a:ext cx="5305320" cy="185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7500" lnSpcReduction="19999"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Тұқым қуаламайтын өзгергіштік (модификация)- </a:t>
            </a: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ДНҚ молекуласындағы гендер мен хромосомалар өзгермейді. Еге ата тегіндегі ата-аналары ірі болмаса, қорек жетіспесе ағза ешқашанда ірі болмайды.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Tұқымқуалаушылық.mp4" descr=""/>
          <p:cNvPicPr/>
          <p:nvPr/>
        </p:nvPicPr>
        <p:blipFill>
          <a:blip r:embed="rId1"/>
          <a:stretch/>
        </p:blipFill>
        <p:spPr>
          <a:xfrm>
            <a:off x="709560" y="1095480"/>
            <a:ext cx="10850760" cy="5379840"/>
          </a:xfrm>
          <a:prstGeom prst="rect">
            <a:avLst/>
          </a:prstGeom>
          <a:ln w="0">
            <a:noFill/>
          </a:ln>
        </p:spPr>
      </p:pic>
      <p:sp>
        <p:nvSpPr>
          <p:cNvPr id="35" name="Прямоугольник 4"/>
          <p:cNvSpPr/>
          <p:nvPr/>
        </p:nvSpPr>
        <p:spPr>
          <a:xfrm>
            <a:off x="0" y="0"/>
            <a:ext cx="12192120" cy="6825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Тұқымқуалаушылық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restart="whenNotActive" nodeType="interactiveSeq" fill="hold">
                <p:stCondLst>
                  <p:cond evt="onClick">
                    <p:tgtEl>
                      <p:spTgt spid="34"/>
                    </p:tgtEl>
                  </p:cond>
                </p:stCondLst>
                <p:childTnLst>
                  <p:par>
                    <p:cTn id="9" nodeType="clickEffect" fill="hold">
                      <p:stCondLst>
                        <p:cond evt="onClick">
                          <p:tgtEl>
                            <p:spTgt spid="34"/>
                          </p:tgtEl>
                        </p:cond>
                      </p:stCondLst>
                      <p:childTnLst>
                        <p:par>
                          <p:cTn id="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mediacall" presetID="2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5"/>
          <p:cNvSpPr/>
          <p:nvPr/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F74F084-6E1D-4422-818E-7E643BF5CE7B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7" name="PlaceHolder 1"/>
          <p:cNvSpPr>
            <a:spLocks noGrp="1"/>
          </p:cNvSpPr>
          <p:nvPr>
            <p:ph/>
          </p:nvPr>
        </p:nvSpPr>
        <p:spPr>
          <a:xfrm>
            <a:off x="463680" y="1425600"/>
            <a:ext cx="10959840" cy="185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62500" lnSpcReduction="19999"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Эволюция – </a:t>
            </a: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тірі ағзалардың қоршаған ортаға бейімделуінің артуымен және біртіндеп даму арқылы жүретін үрдіс. Ч.Дарвин эволлюциялық теориясын </a:t>
            </a:r>
            <a:r>
              <a:rPr b="0" i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табиғи сұрыпталу теориясы </a:t>
            </a: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деп атады.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Эволюция- ағзалардың ұрпақтарында көптеген пайдалы қасиеттердің жинақталу үрдісі. Бейімделгіштік қасиеттерінің артуы эволюция үрдісінде тірі ағзалардың жаңа түрлерінің пайда болып, дамуына апарады.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Сұрыптау-эволюцияның бағыттаушы факторы. Эволюция үрдісінің өзі тұқым қуалайтын өзгеріссіз жүрмейді.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8" name="Прямоугольник 4"/>
          <p:cNvSpPr/>
          <p:nvPr/>
        </p:nvSpPr>
        <p:spPr>
          <a:xfrm>
            <a:off x="0" y="0"/>
            <a:ext cx="12192120" cy="9000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          </a:t>
            </a: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Эволюциялық үрдістегі өзгергіштіктің рөлі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uc_b4_l001_07_01a (1).mp4" descr=""/>
          <p:cNvPicPr/>
          <p:nvPr/>
        </p:nvPicPr>
        <p:blipFill>
          <a:blip r:embed="rId1"/>
          <a:stretch/>
        </p:blipFill>
        <p:spPr>
          <a:xfrm>
            <a:off x="6076800" y="3414600"/>
            <a:ext cx="38160" cy="28800"/>
          </a:xfrm>
          <a:prstGeom prst="rect">
            <a:avLst/>
          </a:prstGeom>
          <a:ln w="0">
            <a:noFill/>
          </a:ln>
        </p:spPr>
      </p:pic>
      <p:sp>
        <p:nvSpPr>
          <p:cNvPr id="40" name="Прямоугольник 4"/>
          <p:cNvSpPr/>
          <p:nvPr/>
        </p:nvSpPr>
        <p:spPr>
          <a:xfrm>
            <a:off x="-9360" y="57240"/>
            <a:ext cx="12172680" cy="10159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Calibri"/>
              </a:rPr>
              <a:t>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1" name="Прямоугольник 6"/>
          <p:cNvSpPr/>
          <p:nvPr/>
        </p:nvSpPr>
        <p:spPr>
          <a:xfrm>
            <a:off x="3164040" y="1073160"/>
            <a:ext cx="402876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2" name="TextBox 9"/>
          <p:cNvSpPr/>
          <p:nvPr/>
        </p:nvSpPr>
        <p:spPr>
          <a:xfrm>
            <a:off x="947880" y="20520"/>
            <a:ext cx="9621720" cy="88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 –тапсырма.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Берілген тұжырымдардың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ақиқат</a:t>
            </a: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немесе </a:t>
            </a: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жалған</a:t>
            </a: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екенін анықтаңыз</a:t>
            </a:r>
            <a:r>
              <a:rPr b="0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3" name="TextBox 8"/>
          <p:cNvSpPr/>
          <p:nvPr/>
        </p:nvSpPr>
        <p:spPr>
          <a:xfrm>
            <a:off x="623880" y="5614920"/>
            <a:ext cx="10476000" cy="76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Дескрипторлар:</a:t>
            </a: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Берілген тұжырымдардың </a:t>
            </a: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ақиқат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немесе </a:t>
            </a: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жалған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екенін анықтайды.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4" name="Рисунок 1" descr=""/>
          <p:cNvPicPr/>
          <p:nvPr/>
        </p:nvPicPr>
        <p:blipFill>
          <a:blip r:embed="rId2"/>
          <a:stretch/>
        </p:blipFill>
        <p:spPr>
          <a:xfrm>
            <a:off x="316080" y="6500880"/>
            <a:ext cx="11559960" cy="7142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5" name=""/>
          <p:cNvGraphicFramePr/>
          <p:nvPr/>
        </p:nvGraphicFramePr>
        <p:xfrm>
          <a:off x="671400" y="1511280"/>
          <a:ext cx="10628280" cy="3983040"/>
        </p:xfrm>
        <a:graphic>
          <a:graphicData uri="http://schemas.openxmlformats.org/drawingml/2006/table">
            <a:tbl>
              <a:tblPr/>
              <a:tblGrid>
                <a:gridCol w="420840"/>
                <a:gridCol w="7342200"/>
                <a:gridCol w="1555560"/>
                <a:gridCol w="1309680"/>
              </a:tblGrid>
              <a:tr h="246240">
                <a:tc>
                  <a:txBody>
                    <a:bodyPr lIns="60120" rIns="60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№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Тұжырымдама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Ақиқат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Жалған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8160"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1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Тірі ағзалардың өз ата-аналарынан ерекшелену қасиеті бұл өзгергіштік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7480"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2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Тұқым қуалаушылық пен өзгергіштік тірі ағзаларға тән ортақ қасиет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66480"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3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Ч.Дарвиннің эволюциялық теориясы мутация теориясы деп аталады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24000"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4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Тұқымқуалаушылық тірі ағзалардың ата-аналарына ұқсау қасиеті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5880"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5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Өзгергіштіктің үш түрі бар 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15880"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6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Мутация кезінде ағзаның басқа да қасиеттері сияқты ДНҚ  молекуласының құрамы да өзгермейді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46120"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7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Эволюция тірі ағзалардың қоршаған ортаға бейімделуінің артуымен және біртіндеп дамуы арқылы жүретін үрдіс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4640"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8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Ч.Дарвин үйлесімділік эволюцияның негізгі факторы деп айтқан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26880"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9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Өзгергіштіктің түрлері  мутациялық және модификациялық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41280"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10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Модификациялық өзгергіштікте ДНҚ, хромосома  мен гендер өзгеріске ұшырайды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0120" rIns="601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0120" marR="601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11102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2020-03-31T19:00:45Z</dcterms:created>
  <dc:creator>Admin</dc:creator>
  <dc:description/>
  <dc:language>ru-RU</dc:language>
  <cp:lastModifiedBy>Huawei</cp:lastModifiedBy>
  <dcterms:modified xsi:type="dcterms:W3CDTF">2024-10-31T20:31:28Z</dcterms:modified>
  <cp:revision>757</cp:revision>
  <dc:subject/>
  <dc:title>Презентация PowerPoint</dc:title>
</cp:coreProperties>
</file>