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840222-9CC2-4F88-8131-657DF82042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EFC4DBF-6067-48C1-A01B-A76E5E301A79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060640"/>
            <a:ext cx="7712280" cy="17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0" lang="kk-KZ" sz="25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Мүктер мен қырықжапырақтардың тіршілік циклі.Гаметофит.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Спорофит.Ашықтұқымды және жабықтұқымды өсімдіктердің тіршілік циклі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8 сынып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360" y="4736880"/>
            <a:ext cx="6820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90360" y="0"/>
            <a:ext cx="9893520" cy="5592600"/>
          </a:xfrm>
          <a:prstGeom prst="rect">
            <a:avLst/>
          </a:prstGeom>
          <a:ln w="0">
            <a:noFill/>
          </a:ln>
        </p:spPr>
      </p:pic>
      <p:sp>
        <p:nvSpPr>
          <p:cNvPr id="85" name="Google Shape;123;p4"/>
          <p:cNvSpPr/>
          <p:nvPr/>
        </p:nvSpPr>
        <p:spPr>
          <a:xfrm>
            <a:off x="782172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4D73045-57C5-40B8-9077-49F63E03BAB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6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7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88" name="Google Shape;207;p12" descr="C:\Users\Admin\Pictures\slide-12.jpg"/>
          <p:cNvPicPr/>
          <p:nvPr/>
        </p:nvPicPr>
        <p:blipFill>
          <a:blip r:embed="rId2"/>
          <a:stretch/>
        </p:blipFill>
        <p:spPr>
          <a:xfrm>
            <a:off x="923760" y="735120"/>
            <a:ext cx="6888240" cy="410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893160" cy="542592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123;p4"/>
          <p:cNvSpPr/>
          <p:nvPr/>
        </p:nvSpPr>
        <p:spPr>
          <a:xfrm>
            <a:off x="782172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A389D0-70A2-4CB7-9D48-1AF9BE7C5CB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1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2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3" name="Прямоугольник 1"/>
          <p:cNvSpPr/>
          <p:nvPr/>
        </p:nvSpPr>
        <p:spPr>
          <a:xfrm>
            <a:off x="844560" y="1014480"/>
            <a:ext cx="781524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38761d"/>
                </a:solidFill>
                <a:uFillTx/>
                <a:latin typeface="Open Sans"/>
              </a:rPr>
              <a:t>C</a:t>
            </a:r>
            <a:r>
              <a:rPr b="1" lang="ru-RU" sz="1800" strike="noStrike" u="none">
                <a:solidFill>
                  <a:srgbClr val="38761d"/>
                </a:solidFill>
                <a:uFillTx/>
                <a:latin typeface="Open Sans"/>
              </a:rPr>
              <a:t>өйлемді тиісті сөздермен толықтырыңыз.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Open Sans"/>
              </a:rPr>
              <a:t>1. Тұқымды өсімдіктерде ... және ... кезеңдері болмайды.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Open Sans"/>
              </a:rPr>
              <a:t>2. Қарағайдың  аталық гаметалары ... тозаңқабында  болады.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Open Sans"/>
              </a:rPr>
              <a:t>3. Аналық гаметалар … түзіледі.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893160" cy="5592600"/>
          </a:xfrm>
          <a:prstGeom prst="rect">
            <a:avLst/>
          </a:prstGeom>
          <a:ln w="0">
            <a:noFill/>
          </a:ln>
        </p:spPr>
      </p:pic>
      <p:sp>
        <p:nvSpPr>
          <p:cNvPr id="95" name="Google Shape;123;p4"/>
          <p:cNvSpPr/>
          <p:nvPr/>
        </p:nvSpPr>
        <p:spPr>
          <a:xfrm>
            <a:off x="782172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653DE7-331A-45DB-8CA7-F5BAE2C0143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6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7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8" name="Прямоугольник 1"/>
          <p:cNvSpPr/>
          <p:nvPr/>
        </p:nvSpPr>
        <p:spPr>
          <a:xfrm>
            <a:off x="1176480" y="1044720"/>
            <a:ext cx="6440400" cy="29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Open Sans"/>
              </a:rPr>
              <a:t>1. Тұқымды өсімдіктерде </a:t>
            </a:r>
            <a:r>
              <a:rPr b="0" lang="ru-RU" sz="1800" strike="noStrike" u="none">
                <a:solidFill>
                  <a:srgbClr val="38761d"/>
                </a:solidFill>
                <a:uFillTx/>
                <a:latin typeface="Open Sans SemiBold"/>
              </a:rPr>
              <a:t>гаметофит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Open Sans"/>
              </a:rPr>
              <a:t> және </a:t>
            </a:r>
            <a:r>
              <a:rPr b="0" lang="ru-RU" sz="1800" strike="noStrike" u="none">
                <a:solidFill>
                  <a:srgbClr val="38761d"/>
                </a:solidFill>
                <a:uFillTx/>
                <a:latin typeface="Open Sans SemiBold"/>
              </a:rPr>
              <a:t>спорофит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Open Sans"/>
              </a:rPr>
              <a:t>кезеңдері болмайды.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Open Sans"/>
              </a:rPr>
              <a:t>2. Қарағайдың  аталық гаметалары – </a:t>
            </a:r>
            <a:r>
              <a:rPr b="0" lang="ru-RU" sz="1800" strike="noStrike" u="none">
                <a:solidFill>
                  <a:srgbClr val="38761d"/>
                </a:solidFill>
                <a:uFillTx/>
                <a:latin typeface="Open Sans SemiBold"/>
              </a:rPr>
              <a:t>спермийлер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Open Sans"/>
              </a:rPr>
              <a:t>тозаңқабында  болады.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Open Sans"/>
              </a:rPr>
              <a:t>3. Аналық гаметалар – </a:t>
            </a:r>
            <a:r>
              <a:rPr b="0" lang="ru-RU" sz="1800" strike="noStrike" u="none">
                <a:solidFill>
                  <a:srgbClr val="38761d"/>
                </a:solidFill>
                <a:uFillTx/>
                <a:latin typeface="Open Sans SemiBold"/>
              </a:rPr>
              <a:t>аналық бүрлерде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Open Sans"/>
              </a:rPr>
              <a:t> түзіледі.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228600" indent="-228600">
              <a:lnSpc>
                <a:spcPct val="90000"/>
              </a:lnSpc>
              <a:spcAft>
                <a:spcPts val="388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893160" cy="5592600"/>
          </a:xfrm>
          <a:prstGeom prst="rect">
            <a:avLst/>
          </a:prstGeom>
          <a:ln w="0">
            <a:noFill/>
          </a:ln>
        </p:spPr>
      </p:pic>
      <p:sp>
        <p:nvSpPr>
          <p:cNvPr id="100" name="Google Shape;123;p4"/>
          <p:cNvSpPr/>
          <p:nvPr/>
        </p:nvSpPr>
        <p:spPr>
          <a:xfrm>
            <a:off x="782172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8D2233F-D5F1-4009-B784-3EE9988BAC5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2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3" name="Прямоугольник 1"/>
          <p:cNvSpPr/>
          <p:nvPr/>
        </p:nvSpPr>
        <p:spPr>
          <a:xfrm>
            <a:off x="1176480" y="1044720"/>
            <a:ext cx="6440400" cy="101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228600" indent="-228600">
              <a:lnSpc>
                <a:spcPct val="90000"/>
              </a:lnSpc>
              <a:spcAft>
                <a:spcPts val="388"/>
              </a:spcAft>
              <a:buClr>
                <a:srgbClr val="000000"/>
              </a:buClr>
              <a:buFont typeface="Arial"/>
              <a:buChar char="•"/>
              <a:tabLst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2"/>
          <p:cNvSpPr/>
          <p:nvPr/>
        </p:nvSpPr>
        <p:spPr>
          <a:xfrm>
            <a:off x="1276200" y="1538280"/>
            <a:ext cx="2833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000" strike="noStrike" u="none">
                <a:solidFill>
                  <a:srgbClr val="ffffff"/>
                </a:solidFill>
                <a:uFillTx/>
                <a:latin typeface="Open Sans"/>
              </a:rPr>
              <a:t> 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457200" y="1200240"/>
          <a:ext cx="8094600" cy="3230640"/>
        </p:xfrm>
        <a:graphic>
          <a:graphicData uri="http://schemas.openxmlformats.org/drawingml/2006/table">
            <a:tbl>
              <a:tblPr/>
              <a:tblGrid>
                <a:gridCol w="3992400"/>
                <a:gridCol w="4102200"/>
              </a:tblGrid>
              <a:tr h="718920">
                <a:tc>
                  <a:txBody>
                    <a:bodyPr lIns="68400" rIns="68400" tIns="936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ffffff"/>
                          </a:solidFill>
                          <a:uFillTx/>
                          <a:latin typeface="Open Sans"/>
                        </a:rPr>
                        <a:t>Өсімдіктердің құрылысындағы ерекшеліктер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4320">
                      <a:solidFill>
                        <a:srgbClr val="ffffff"/>
                      </a:solidFill>
                      <a:prstDash val="solid"/>
                    </a:lnL>
                    <a:lnR w="4320">
                      <a:solidFill>
                        <a:srgbClr val="ffffff"/>
                      </a:solidFill>
                      <a:prstDash val="solid"/>
                    </a:lnR>
                    <a:lnT w="4320">
                      <a:solidFill>
                        <a:srgbClr val="ffffff"/>
                      </a:solidFill>
                      <a:prstDash val="solid"/>
                    </a:lnT>
                    <a:lnB w="4320">
                      <a:solidFill>
                        <a:srgbClr val="ffffff"/>
                      </a:solidFill>
                      <a:prstDash val="soli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 lIns="68400" rIns="68400" tIns="936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ffffff"/>
                          </a:solidFill>
                          <a:uFillTx/>
                          <a:latin typeface="Open Sans"/>
                        </a:rPr>
                        <a:t>Өсімдік атаулары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4320">
                      <a:solidFill>
                        <a:srgbClr val="ffffff"/>
                      </a:solidFill>
                      <a:prstDash val="solid"/>
                    </a:lnL>
                    <a:lnR w="4320">
                      <a:solidFill>
                        <a:srgbClr val="ffffff"/>
                      </a:solidFill>
                      <a:prstDash val="solid"/>
                    </a:lnR>
                    <a:lnT w="4320">
                      <a:solidFill>
                        <a:srgbClr val="ffffff"/>
                      </a:solidFill>
                      <a:prstDash val="solid"/>
                    </a:lnT>
                    <a:lnB w="4320">
                      <a:solidFill>
                        <a:srgbClr val="ffffff"/>
                      </a:solidFill>
                      <a:prstDash val="solid"/>
                    </a:lnB>
                    <a:solidFill>
                      <a:srgbClr val="38761d"/>
                    </a:solidFill>
                  </a:tcPr>
                </a:tc>
              </a:tr>
              <a:tr h="2511720">
                <a:tc>
                  <a:txBody>
                    <a:bodyPr lIns="68400" rIns="68400" tIns="9360" bIns="0" anchor="t">
                      <a:noAutofit/>
                    </a:bodyPr>
                    <a:p>
                      <a:pPr marL="457200" indent="-33012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Open Sans"/>
                        <a:buAutoNum type="arabicPeriod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Тірек және өткізгіш ұлпалары нашар дамыған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57200" indent="-33012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Open Sans"/>
                        <a:buAutoNum type="arabicPeriod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Гүлді өсімдіктер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57200" indent="-33012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Open Sans"/>
                        <a:buAutoNum type="arabicPeriod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Өткізгіш ұлпалары жақсы жетілген жоғары сатыдағы өсімдіктер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57200" indent="-33012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Open Sans"/>
                        <a:buAutoNum type="arabicPeriod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Бұтақтың жоғары ұшында аналық бүрлер орналасады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57200" indent="-330120">
                        <a:lnSpc>
                          <a:spcPct val="106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4320">
                      <a:solidFill>
                        <a:srgbClr val="ffffff"/>
                      </a:solidFill>
                      <a:prstDash val="solid"/>
                    </a:lnL>
                    <a:lnR w="4320">
                      <a:solidFill>
                        <a:srgbClr val="ffffff"/>
                      </a:solidFill>
                      <a:prstDash val="solid"/>
                    </a:lnR>
                    <a:lnT w="4320">
                      <a:solidFill>
                        <a:srgbClr val="ffffff"/>
                      </a:solidFill>
                      <a:prstDash val="solid"/>
                    </a:lnT>
                    <a:lnB w="4320">
                      <a:solidFill>
                        <a:srgbClr val="ffffff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 lIns="68400" rIns="68400" tIns="936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А. Мүктер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3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В. Қырықжапырақ тәріздестер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3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С. Ашықтұқымдылар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3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D. Жабықтұқымдылар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4320">
                      <a:solidFill>
                        <a:srgbClr val="ffffff"/>
                      </a:solidFill>
                      <a:prstDash val="solid"/>
                    </a:lnL>
                    <a:lnR w="4320">
                      <a:solidFill>
                        <a:srgbClr val="ffffff"/>
                      </a:solidFill>
                      <a:prstDash val="solid"/>
                    </a:lnR>
                    <a:lnT w="4320">
                      <a:solidFill>
                        <a:srgbClr val="ffffff"/>
                      </a:solidFill>
                      <a:prstDash val="solid"/>
                    </a:lnT>
                    <a:lnB w="4320">
                      <a:solidFill>
                        <a:srgbClr val="ffffff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09440" y="-95400"/>
            <a:ext cx="9893160" cy="5592960"/>
          </a:xfrm>
          <a:prstGeom prst="rect">
            <a:avLst/>
          </a:prstGeom>
          <a:ln w="0">
            <a:noFill/>
          </a:ln>
        </p:spPr>
      </p:pic>
      <p:sp>
        <p:nvSpPr>
          <p:cNvPr id="107" name="Google Shape;123;p4"/>
          <p:cNvSpPr/>
          <p:nvPr/>
        </p:nvSpPr>
        <p:spPr>
          <a:xfrm>
            <a:off x="782172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C05EF05-BBAE-468B-A785-27AC16AC405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8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9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0" name="Прямоугольник 1"/>
          <p:cNvSpPr/>
          <p:nvPr/>
        </p:nvSpPr>
        <p:spPr>
          <a:xfrm>
            <a:off x="1176480" y="1044720"/>
            <a:ext cx="6440400" cy="101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228600" indent="-228600">
              <a:lnSpc>
                <a:spcPct val="90000"/>
              </a:lnSpc>
              <a:spcAft>
                <a:spcPts val="388"/>
              </a:spcAft>
              <a:buClr>
                <a:srgbClr val="000000"/>
              </a:buClr>
              <a:buFont typeface="Arial"/>
              <a:buChar char="•"/>
              <a:tabLst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1" name=""/>
          <p:cNvGraphicFramePr/>
          <p:nvPr/>
        </p:nvGraphicFramePr>
        <p:xfrm>
          <a:off x="912960" y="1104840"/>
          <a:ext cx="7431120" cy="3344760"/>
        </p:xfrm>
        <a:graphic>
          <a:graphicData uri="http://schemas.openxmlformats.org/drawingml/2006/table">
            <a:tbl>
              <a:tblPr/>
              <a:tblGrid>
                <a:gridCol w="3665520"/>
                <a:gridCol w="3765600"/>
              </a:tblGrid>
              <a:tr h="719280">
                <a:tc>
                  <a:txBody>
                    <a:bodyPr lIns="68400" rIns="68400" tIns="936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ffffff"/>
                          </a:solidFill>
                          <a:uFillTx/>
                          <a:latin typeface="Open Sans"/>
                        </a:rPr>
                        <a:t>Өсімдіктердің құрылысындағы ерекшеліктер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4320">
                      <a:solidFill>
                        <a:srgbClr val="ffffff"/>
                      </a:solidFill>
                      <a:prstDash val="solid"/>
                    </a:lnL>
                    <a:lnR w="4320">
                      <a:solidFill>
                        <a:srgbClr val="ffffff"/>
                      </a:solidFill>
                      <a:prstDash val="solid"/>
                    </a:lnR>
                    <a:lnT w="4320">
                      <a:solidFill>
                        <a:srgbClr val="ffffff"/>
                      </a:solidFill>
                      <a:prstDash val="solid"/>
                    </a:lnT>
                    <a:lnB w="4320">
                      <a:solidFill>
                        <a:srgbClr val="ffffff"/>
                      </a:solidFill>
                      <a:prstDash val="solid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 lIns="68400" rIns="68400" tIns="936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ffffff"/>
                          </a:solidFill>
                          <a:uFillTx/>
                          <a:latin typeface="Open Sans"/>
                        </a:rPr>
                        <a:t>Өсімдік атаулары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4320">
                      <a:solidFill>
                        <a:srgbClr val="ffffff"/>
                      </a:solidFill>
                      <a:prstDash val="solid"/>
                    </a:lnL>
                    <a:lnR w="4320">
                      <a:solidFill>
                        <a:srgbClr val="ffffff"/>
                      </a:solidFill>
                      <a:prstDash val="solid"/>
                    </a:lnR>
                    <a:lnT w="4320">
                      <a:solidFill>
                        <a:srgbClr val="ffffff"/>
                      </a:solidFill>
                      <a:prstDash val="solid"/>
                    </a:lnT>
                    <a:lnB w="4320">
                      <a:solidFill>
                        <a:srgbClr val="ffffff"/>
                      </a:solidFill>
                      <a:prstDash val="solid"/>
                    </a:lnB>
                    <a:solidFill>
                      <a:srgbClr val="38761d"/>
                    </a:solidFill>
                  </a:tcPr>
                </a:tc>
              </a:tr>
              <a:tr h="2625480">
                <a:tc>
                  <a:txBody>
                    <a:bodyPr lIns="68400" rIns="68400" tIns="9360" bIns="0" anchor="t">
                      <a:noAutofit/>
                    </a:bodyPr>
                    <a:p>
                      <a:pPr marL="457200" indent="-33012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Open Sans"/>
                        <a:buAutoNum type="arabicPeriod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Тірек және өткізгіш ұлпалары нашар дамыған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57200" indent="-33012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Open Sans"/>
                        <a:buAutoNum type="arabicPeriod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Гүлді өсімдіктер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57200" indent="-33012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Open Sans"/>
                        <a:buAutoNum type="arabicPeriod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Өткізгіш ұлпалары жақсы жетілген жоғары сатыдағы өсімдіктер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57200" indent="-33012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Open Sans"/>
                        <a:buAutoNum type="arabicPeriod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Бұтақтың жоғары ұшында аналық бүрлер орналасады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57200" indent="-330120">
                        <a:lnSpc>
                          <a:spcPct val="106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4320">
                      <a:solidFill>
                        <a:srgbClr val="ffffff"/>
                      </a:solidFill>
                      <a:prstDash val="solid"/>
                    </a:lnL>
                    <a:lnR w="4320">
                      <a:solidFill>
                        <a:srgbClr val="ffffff"/>
                      </a:solidFill>
                      <a:prstDash val="solid"/>
                    </a:lnR>
                    <a:lnT w="4320">
                      <a:solidFill>
                        <a:srgbClr val="ffffff"/>
                      </a:solidFill>
                      <a:prstDash val="solid"/>
                    </a:lnT>
                    <a:lnB w="4320">
                      <a:solidFill>
                        <a:srgbClr val="ffffff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 lIns="68400" rIns="68400" tIns="936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1. </a:t>
                      </a: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Мүктер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 SemiBold"/>
                        </a:rPr>
                        <a:t>2</a:t>
                      </a: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. </a:t>
                      </a: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Жабықтұқымдылар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 SemiBold"/>
                        </a:rPr>
                        <a:t>3</a:t>
                      </a: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. Қырықжапырақ тәріздестер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 SemiBold"/>
                        </a:rPr>
                        <a:t>4</a:t>
                      </a: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Open Sans"/>
                        </a:rPr>
                        <a:t>. Ашықтұқымдылар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3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4320">
                      <a:solidFill>
                        <a:srgbClr val="ffffff"/>
                      </a:solidFill>
                      <a:prstDash val="solid"/>
                    </a:lnL>
                    <a:lnR w="4320">
                      <a:solidFill>
                        <a:srgbClr val="ffffff"/>
                      </a:solidFill>
                      <a:prstDash val="solid"/>
                    </a:lnR>
                    <a:lnT w="4320">
                      <a:solidFill>
                        <a:srgbClr val="ffffff"/>
                      </a:solidFill>
                      <a:prstDash val="solid"/>
                    </a:lnT>
                    <a:lnB w="4320">
                      <a:solidFill>
                        <a:srgbClr val="ffffff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13" name=""/>
          <p:cNvGraphicFramePr/>
          <p:nvPr/>
        </p:nvGraphicFramePr>
        <p:xfrm>
          <a:off x="1131840" y="1884240"/>
          <a:ext cx="3108240" cy="208440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5665680" y="1884240"/>
          <a:ext cx="3106800" cy="2084400"/>
        </p:xfrm>
        <a:graphic>
          <a:graphicData uri="http://schemas.openxmlformats.org/drawingml/2006/table">
            <a:tbl>
              <a:tblPr/>
              <a:tblGrid>
                <a:gridCol w="155268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5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115C4EB-DE9F-4DAB-BA71-596B0E9F2907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7"/>
          <p:cNvSpPr/>
          <p:nvPr/>
        </p:nvSpPr>
        <p:spPr>
          <a:xfrm>
            <a:off x="8486640" y="451944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447B4BE-6C58-438D-A2D9-E7E17920063E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8" name="Google Shape;124;p4"/>
          <p:cNvCxnSpPr/>
          <p:nvPr/>
        </p:nvCxnSpPr>
        <p:spPr>
          <a:xfrm>
            <a:off x="191880" y="48747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0" name="Прямоугольник 10"/>
          <p:cNvSpPr/>
          <p:nvPr/>
        </p:nvSpPr>
        <p:spPr>
          <a:xfrm>
            <a:off x="3332880" y="295200"/>
            <a:ext cx="2255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Rectangle 1"/>
          <p:cNvSpPr/>
          <p:nvPr/>
        </p:nvSpPr>
        <p:spPr>
          <a:xfrm>
            <a:off x="167040" y="832320"/>
            <a:ext cx="224820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Бүгінгі сабақта: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277920" y="295200"/>
          <a:ext cx="8075520" cy="4324320"/>
        </p:xfrm>
        <a:graphic>
          <a:graphicData uri="http://schemas.openxmlformats.org/drawingml/2006/table">
            <a:tbl>
              <a:tblPr/>
              <a:tblGrid>
                <a:gridCol w="8075520"/>
              </a:tblGrid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242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558ed5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Мүктер мен қырықжапырақтардың тіршілік циклі.Гаметофит.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Спорофит.Ашықтұқымды және жабықтұқымды өсімдіктердің тіршілік циклі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335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332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7784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1AE67F-B826-4CC1-9E31-8C746F116EE3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8680" y="582480"/>
            <a:ext cx="823572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1"/>
          <p:cNvSpPr/>
          <p:nvPr/>
        </p:nvSpPr>
        <p:spPr>
          <a:xfrm>
            <a:off x="1357200" y="1084320"/>
            <a:ext cx="6340680" cy="32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Сіздің меңгеретініңіз: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15000"/>
              </a:lnSpc>
              <a:buClr>
                <a:srgbClr val="000000"/>
              </a:buClr>
              <a:buSzPct val="75000"/>
              <a:buFont typeface="Times New Roman"/>
              <a:buChar char="●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мүктер мен қырықжапырақтардың тіршілік циклінің ерекшеліктерін түсіну;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15000"/>
              </a:lnSpc>
              <a:buClr>
                <a:srgbClr val="000000"/>
              </a:buClr>
              <a:buSzPct val="75000"/>
              <a:buFont typeface="Times New Roman"/>
              <a:buChar char="●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ашықтұқымды және жабықтұқымды өсімдіктердің тіршілік циклінің ерекшеліктерін түсіну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7784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16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7A21C8-7397-4F5A-B589-3934B551B2B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8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9" name="Google Shape;230;p65"/>
          <p:cNvSpPr/>
          <p:nvPr/>
        </p:nvSpPr>
        <p:spPr>
          <a:xfrm>
            <a:off x="328680" y="582480"/>
            <a:ext cx="823572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Google Shape;89;p4"/>
          <p:cNvSpPr/>
          <p:nvPr/>
        </p:nvSpPr>
        <p:spPr>
          <a:xfrm>
            <a:off x="1951200" y="934920"/>
            <a:ext cx="5168880" cy="622440"/>
          </a:xfrm>
          <a:prstGeom prst="roundRect">
            <a:avLst>
              <a:gd name="adj" fmla="val 16667"/>
            </a:avLst>
          </a:prstGeom>
          <a:solidFill>
            <a:srgbClr val="38761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Open Sans"/>
              </a:rPr>
              <a:t>Споралы өсімдіктер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Google Shape;100;p4"/>
          <p:cNvSpPr/>
          <p:nvPr/>
        </p:nvSpPr>
        <p:spPr>
          <a:xfrm rot="16200000">
            <a:off x="2082600" y="1946160"/>
            <a:ext cx="852480" cy="220680"/>
          </a:xfrm>
          <a:prstGeom prst="leftArrow">
            <a:avLst>
              <a:gd name="adj1" fmla="val 50000"/>
              <a:gd name="adj2" fmla="val 50147"/>
            </a:avLst>
          </a:prstGeom>
          <a:solidFill>
            <a:srgbClr val="d9ead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Google Shape;100;p4"/>
          <p:cNvSpPr/>
          <p:nvPr/>
        </p:nvSpPr>
        <p:spPr>
          <a:xfrm rot="16200000">
            <a:off x="3369960" y="1995120"/>
            <a:ext cx="852840" cy="220680"/>
          </a:xfrm>
          <a:prstGeom prst="leftArrow">
            <a:avLst>
              <a:gd name="adj1" fmla="val 50000"/>
              <a:gd name="adj2" fmla="val 50168"/>
            </a:avLst>
          </a:prstGeom>
          <a:solidFill>
            <a:srgbClr val="d9ead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Google Shape;100;p4"/>
          <p:cNvSpPr/>
          <p:nvPr/>
        </p:nvSpPr>
        <p:spPr>
          <a:xfrm rot="16200000">
            <a:off x="4778280" y="1982520"/>
            <a:ext cx="852480" cy="220680"/>
          </a:xfrm>
          <a:prstGeom prst="leftArrow">
            <a:avLst>
              <a:gd name="adj1" fmla="val 50000"/>
              <a:gd name="adj2" fmla="val 50147"/>
            </a:avLst>
          </a:prstGeom>
          <a:solidFill>
            <a:srgbClr val="d9ead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Google Shape;100;p4"/>
          <p:cNvSpPr/>
          <p:nvPr/>
        </p:nvSpPr>
        <p:spPr>
          <a:xfrm rot="16200000">
            <a:off x="6026040" y="1985760"/>
            <a:ext cx="852480" cy="220680"/>
          </a:xfrm>
          <a:prstGeom prst="leftArrow">
            <a:avLst>
              <a:gd name="adj1" fmla="val 50000"/>
              <a:gd name="adj2" fmla="val 50147"/>
            </a:avLst>
          </a:prstGeom>
          <a:solidFill>
            <a:srgbClr val="d9ead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Google Shape;93;p4"/>
          <p:cNvSpPr/>
          <p:nvPr/>
        </p:nvSpPr>
        <p:spPr>
          <a:xfrm>
            <a:off x="1311120" y="2417760"/>
            <a:ext cx="1281240" cy="644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3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Open Sans"/>
              </a:rPr>
              <a:t>мүк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Google Shape;93;p4"/>
          <p:cNvSpPr/>
          <p:nvPr/>
        </p:nvSpPr>
        <p:spPr>
          <a:xfrm>
            <a:off x="2881440" y="2401920"/>
            <a:ext cx="1280880" cy="6462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3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Open Sans"/>
              </a:rPr>
              <a:t>плаун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Google Shape;97;p4"/>
          <p:cNvSpPr/>
          <p:nvPr/>
        </p:nvSpPr>
        <p:spPr>
          <a:xfrm>
            <a:off x="4352760" y="2417760"/>
            <a:ext cx="1749600" cy="644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Open Sans"/>
              </a:rPr>
              <a:t>қырықбуын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Google Shape;98;p4"/>
          <p:cNvSpPr/>
          <p:nvPr/>
        </p:nvSpPr>
        <p:spPr>
          <a:xfrm>
            <a:off x="6291360" y="2424240"/>
            <a:ext cx="2235240" cy="6318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Open Sans"/>
              </a:rPr>
              <a:t>қырықжапырақ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7784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31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8693C2-E198-4330-8971-415762C79FB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2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3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4" name="Google Shape;230;p65"/>
          <p:cNvSpPr/>
          <p:nvPr/>
        </p:nvSpPr>
        <p:spPr>
          <a:xfrm>
            <a:off x="328680" y="582480"/>
            <a:ext cx="823572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Google Shape;107;p5"/>
          <p:cNvSpPr/>
          <p:nvPr/>
        </p:nvSpPr>
        <p:spPr>
          <a:xfrm>
            <a:off x="1320840" y="966960"/>
            <a:ext cx="6168960" cy="941040"/>
          </a:xfrm>
          <a:prstGeom prst="roundRect">
            <a:avLst>
              <a:gd name="adj" fmla="val 16667"/>
            </a:avLst>
          </a:prstGeom>
          <a:solidFill>
            <a:srgbClr val="38761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Open Sans"/>
              </a:rPr>
              <a:t>споралы өсімдіктердің тіршілік циклі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Google Shape;110;p5"/>
          <p:cNvSpPr/>
          <p:nvPr/>
        </p:nvSpPr>
        <p:spPr>
          <a:xfrm>
            <a:off x="1476360" y="2168640"/>
            <a:ext cx="2003400" cy="81576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ffffff"/>
                </a:solidFill>
                <a:uFillTx/>
                <a:latin typeface="Open Sans"/>
              </a:rPr>
              <a:t>СПОРОФИТ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Google Shape;111;p5"/>
          <p:cNvSpPr/>
          <p:nvPr/>
        </p:nvSpPr>
        <p:spPr>
          <a:xfrm>
            <a:off x="5327640" y="2168640"/>
            <a:ext cx="2054160" cy="81576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ffffff"/>
                </a:solidFill>
                <a:uFillTx/>
                <a:latin typeface="Open Sans"/>
              </a:rPr>
              <a:t>ГАМЕТОФИТ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Google Shape;114;p5"/>
          <p:cNvSpPr/>
          <p:nvPr/>
        </p:nvSpPr>
        <p:spPr>
          <a:xfrm>
            <a:off x="947880" y="3532320"/>
            <a:ext cx="3060720" cy="50148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Open Sans SemiBold"/>
              </a:rPr>
              <a:t>Жыныссыз ұрпақ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Google Shape;115;p5"/>
          <p:cNvSpPr/>
          <p:nvPr/>
        </p:nvSpPr>
        <p:spPr>
          <a:xfrm>
            <a:off x="4824360" y="3532320"/>
            <a:ext cx="3060720" cy="50148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Arial"/>
              </a:rPr>
              <a:t>Жынысты ұрпақ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0" lang="ru-RU" sz="1200" strike="noStrike" u="none">
                <a:solidFill>
                  <a:srgbClr val="ffffff"/>
                </a:solidFill>
                <a:uFillTx/>
                <a:latin typeface="Arial"/>
              </a:rPr>
              <a:t>(гаметалар түзіледі)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27080" y="-55872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42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5E33DB3-F25F-40F9-8A43-F9CD86E77CC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3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4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5" name="Google Shape;230;p65"/>
          <p:cNvSpPr/>
          <p:nvPr/>
        </p:nvSpPr>
        <p:spPr>
          <a:xfrm>
            <a:off x="1366920" y="722160"/>
            <a:ext cx="7067520" cy="40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" name="Google Shape;127;p6" descr=""/>
          <p:cNvPicPr/>
          <p:nvPr/>
        </p:nvPicPr>
        <p:blipFill>
          <a:blip r:embed="rId2"/>
          <a:srcRect l="0" t="0" r="2191" b="6588"/>
          <a:stretch/>
        </p:blipFill>
        <p:spPr>
          <a:xfrm>
            <a:off x="717480" y="357120"/>
            <a:ext cx="7027920" cy="3338640"/>
          </a:xfrm>
          <a:prstGeom prst="rect">
            <a:avLst/>
          </a:prstGeom>
          <a:ln w="0">
            <a:noFill/>
          </a:ln>
        </p:spPr>
      </p:pic>
      <p:sp>
        <p:nvSpPr>
          <p:cNvPr id="48" name="Прямоугольник 1"/>
          <p:cNvSpPr/>
          <p:nvPr/>
        </p:nvSpPr>
        <p:spPr>
          <a:xfrm>
            <a:off x="3687840" y="3263760"/>
            <a:ext cx="31701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</a:rPr>
              <a:t>https://bilimland.kz/kk/courses/biologiya-kk/osimdikter-duniesi/osimdikterding-arturliligi/lesson/muktarizdiler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27080" y="-55872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50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1AA8B2-5768-4962-9EF6-D4DFA2CE62C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1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2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3" name="Google Shape;230;p65"/>
          <p:cNvSpPr/>
          <p:nvPr/>
        </p:nvSpPr>
        <p:spPr>
          <a:xfrm>
            <a:off x="1366920" y="722160"/>
            <a:ext cx="7067520" cy="40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" name="Google Shape;141;p7" descr="C:\Users\Admin\Pictures\Рисунок1.png"/>
          <p:cNvPicPr/>
          <p:nvPr/>
        </p:nvPicPr>
        <p:blipFill>
          <a:blip r:embed="rId2"/>
          <a:stretch/>
        </p:blipFill>
        <p:spPr>
          <a:xfrm>
            <a:off x="1179360" y="662040"/>
            <a:ext cx="6661440" cy="373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27080" y="-55872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57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163C284-4DFE-438F-80F0-2D727DFEFE6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8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9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0" name="Google Shape;230;p65"/>
          <p:cNvSpPr/>
          <p:nvPr/>
        </p:nvSpPr>
        <p:spPr>
          <a:xfrm>
            <a:off x="490680" y="722160"/>
            <a:ext cx="8011800" cy="40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Google Shape;151;p8"/>
          <p:cNvSpPr/>
          <p:nvPr/>
        </p:nvSpPr>
        <p:spPr>
          <a:xfrm>
            <a:off x="2960640" y="960480"/>
            <a:ext cx="3124080" cy="847800"/>
          </a:xfrm>
          <a:prstGeom prst="roundRect">
            <a:avLst>
              <a:gd name="adj" fmla="val 11176"/>
            </a:avLst>
          </a:prstGeom>
          <a:solidFill>
            <a:srgbClr val="38761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Open Sans"/>
              </a:rPr>
              <a:t>Тұқымды өсімдіктер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Google Shape;152;p8"/>
          <p:cNvSpPr/>
          <p:nvPr/>
        </p:nvSpPr>
        <p:spPr>
          <a:xfrm>
            <a:off x="571680" y="2208240"/>
            <a:ext cx="2955600" cy="766800"/>
          </a:xfrm>
          <a:prstGeom prst="roundRect">
            <a:avLst>
              <a:gd name="adj" fmla="val 12819"/>
            </a:avLst>
          </a:prstGeom>
          <a:solidFill>
            <a:srgbClr val="6aa84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Open Sans SemiBold"/>
              </a:rPr>
              <a:t>Ашықтұқымды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Open Sans SemiBold"/>
              </a:rPr>
              <a:t>(қылқанжапырақтылар) өсімдіктер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Google Shape;157;p8"/>
          <p:cNvSpPr/>
          <p:nvPr/>
        </p:nvSpPr>
        <p:spPr>
          <a:xfrm>
            <a:off x="5356080" y="2090880"/>
            <a:ext cx="3124440" cy="954000"/>
          </a:xfrm>
          <a:prstGeom prst="roundRect">
            <a:avLst>
              <a:gd name="adj" fmla="val 12819"/>
            </a:avLst>
          </a:prstGeom>
          <a:solidFill>
            <a:srgbClr val="6aa84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Open Sans SemiBold"/>
              </a:rPr>
              <a:t>Жабықтұқымдылар (немесе гүлді өсімдіктер)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" name="Google Shape;154;p8" descr=""/>
          <p:cNvPicPr/>
          <p:nvPr/>
        </p:nvPicPr>
        <p:blipFill>
          <a:blip r:embed="rId2"/>
          <a:stretch/>
        </p:blipFill>
        <p:spPr>
          <a:xfrm>
            <a:off x="1434960" y="3341520"/>
            <a:ext cx="1643040" cy="1311480"/>
          </a:xfrm>
          <a:prstGeom prst="rect">
            <a:avLst/>
          </a:prstGeom>
          <a:ln w="0">
            <a:noFill/>
          </a:ln>
        </p:spPr>
      </p:pic>
      <p:pic>
        <p:nvPicPr>
          <p:cNvPr id="66" name="Google Shape;153;p8" descr=""/>
          <p:cNvPicPr/>
          <p:nvPr/>
        </p:nvPicPr>
        <p:blipFill>
          <a:blip r:embed="rId3"/>
          <a:stretch/>
        </p:blipFill>
        <p:spPr>
          <a:xfrm>
            <a:off x="6084720" y="3552840"/>
            <a:ext cx="1838520" cy="127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nodeType="clickEffect" fill="hold">
                      <p:stCondLst>
                        <p:cond delay="indefinite"/>
                      </p:stCondLst>
                      <p:childTnLst>
                        <p:par>
                          <p:cTn id="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893160" cy="5592600"/>
          </a:xfrm>
          <a:prstGeom prst="rect">
            <a:avLst/>
          </a:prstGeom>
          <a:ln w="0">
            <a:noFill/>
          </a:ln>
        </p:spPr>
      </p:pic>
      <p:sp>
        <p:nvSpPr>
          <p:cNvPr id="68" name="Google Shape;123;p4"/>
          <p:cNvSpPr/>
          <p:nvPr/>
        </p:nvSpPr>
        <p:spPr>
          <a:xfrm>
            <a:off x="782172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285F21-D6FF-4FDD-992B-C65DC7374FD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9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0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71" name="Google Shape;168;p9" descr="C:\Users\Натали\Desktop\sosna-obyknovennaya.jpg"/>
          <p:cNvPicPr/>
          <p:nvPr/>
        </p:nvPicPr>
        <p:blipFill>
          <a:blip r:embed="rId2"/>
          <a:stretch/>
        </p:blipFill>
        <p:spPr>
          <a:xfrm>
            <a:off x="914400" y="1609560"/>
            <a:ext cx="3041640" cy="2163960"/>
          </a:xfrm>
          <a:prstGeom prst="rect">
            <a:avLst/>
          </a:prstGeom>
          <a:ln w="0">
            <a:noFill/>
          </a:ln>
        </p:spPr>
      </p:pic>
      <p:sp>
        <p:nvSpPr>
          <p:cNvPr id="72" name="Прямоугольник 1"/>
          <p:cNvSpPr/>
          <p:nvPr/>
        </p:nvSpPr>
        <p:spPr>
          <a:xfrm>
            <a:off x="4149720" y="2070000"/>
            <a:ext cx="4402080" cy="11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000000"/>
                </a:solidFill>
                <a:uFillTx/>
                <a:latin typeface="Arial"/>
              </a:rPr>
              <a:t>Ашық тұқымдылар </a:t>
            </a: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– өсімдіктердің ең ежелгі тобы. Бұлардың     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тұқымдары қорғанышсыз, қабыршақта, бүрде ашық орналасатындықтан, </a:t>
            </a:r>
            <a:r>
              <a:rPr b="0" i="1" lang="ru-RU" sz="1200" strike="noStrike" u="none">
                <a:solidFill>
                  <a:srgbClr val="000000"/>
                </a:solidFill>
                <a:uFillTx/>
                <a:latin typeface="Arial"/>
              </a:rPr>
              <a:t>ашық тұқымды өсімдіктер</a:t>
            </a: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 деп аталады.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Прямоугольник 12"/>
          <p:cNvSpPr/>
          <p:nvPr/>
        </p:nvSpPr>
        <p:spPr>
          <a:xfrm>
            <a:off x="4249800" y="3449520"/>
            <a:ext cx="2608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</a:rPr>
              <a:t>https://bilimland.kz/kk/courses/biologiya-kk/osimdikter-duniesi/osimdikterding-arturliligi/lesson/ashyqtuqymdylar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244440" y="-79056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75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77C5B94-DF74-401D-9847-13F3CDDFCF5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6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7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8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Прямоугольник 1"/>
          <p:cNvSpPr/>
          <p:nvPr/>
        </p:nvSpPr>
        <p:spPr>
          <a:xfrm>
            <a:off x="5245200" y="1487520"/>
            <a:ext cx="32860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2"/>
          <p:cNvSpPr/>
          <p:nvPr/>
        </p:nvSpPr>
        <p:spPr>
          <a:xfrm flipV="1" rot="11277000">
            <a:off x="3127320" y="335160"/>
            <a:ext cx="2028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Овал 4"/>
          <p:cNvSpPr/>
          <p:nvPr/>
        </p:nvSpPr>
        <p:spPr>
          <a:xfrm>
            <a:off x="4289400" y="2235240"/>
            <a:ext cx="11764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spcAft>
                <a:spcPts val="700"/>
              </a:spcAft>
              <a:tabLst>
                <a:tab algn="l" pos="0"/>
                <a:tab algn="l" pos="711360"/>
                <a:tab algn="l" pos="1422360"/>
                <a:tab algn="l" pos="2133720"/>
                <a:tab algn="l" pos="2844720"/>
                <a:tab algn="l" pos="3556080"/>
                <a:tab algn="l" pos="4267080"/>
                <a:tab algn="l" pos="4978440"/>
                <a:tab algn="l" pos="5689440"/>
                <a:tab algn="l" pos="6400800"/>
                <a:tab algn="l" pos="7112160"/>
                <a:tab algn="l" pos="7823160"/>
                <a:tab algn="l" pos="8534520"/>
                <a:tab algn="l" pos="9245520"/>
                <a:tab algn="l" pos="9956880"/>
                <a:tab algn="l" pos="1066788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Прямоугольник 4"/>
          <p:cNvSpPr/>
          <p:nvPr/>
        </p:nvSpPr>
        <p:spPr>
          <a:xfrm>
            <a:off x="2286000" y="2063880"/>
            <a:ext cx="524988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Жабықтұқымды гүлді өсімдіктердің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тұқымы жемістің ішінде жетіледі. Сондықтан бұл өсімдіктерді  жабықтұқымдылар деп атайды.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Жабықтұқымды өсімдіктерде гүл көбею мүшесі болып табылады.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Google Shape;194;p11" descr=""/>
          <p:cNvPicPr/>
          <p:nvPr/>
        </p:nvPicPr>
        <p:blipFill>
          <a:blip r:embed="rId2"/>
          <a:stretch/>
        </p:blipFill>
        <p:spPr>
          <a:xfrm>
            <a:off x="541440" y="833400"/>
            <a:ext cx="1619280" cy="233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nodeType="clickEffect" fill="hold">
                      <p:stCondLst>
                        <p:cond delay="indefinite"/>
                      </p:stCondLst>
                      <p:childTnLst>
                        <p:par>
                          <p:cTn id="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2024-10-31T20:30:10Z</dcterms:modified>
  <cp:revision>284</cp:revision>
  <dc:subject/>
  <dc:title>Презентация PowerPoint</dc:title>
</cp:coreProperties>
</file>