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13.jpeg" ContentType="image/jpeg"/>
  <Override PartName="/ppt/media/image4.png" ContentType="image/png"/>
  <Override PartName="/ppt/media/image8.jpeg" ContentType="image/jpeg"/>
  <Override PartName="/ppt/media/image7.png" ContentType="image/png"/>
  <Override PartName="/ppt/media/image15.jpeg" ContentType="image/jpeg"/>
  <Override PartName="/ppt/media/image10.jpeg" ContentType="image/jpeg"/>
  <Override PartName="/ppt/media/image6.png" ContentType="image/png"/>
  <Override PartName="/ppt/media/image18.jpeg" ContentType="image/jpeg"/>
  <Override PartName="/ppt/media/image3.png" ContentType="image/png"/>
  <Override PartName="/ppt/media/image9.jpeg" ContentType="image/jpeg"/>
  <Override PartName="/ppt/media/image22.jpeg" ContentType="image/jpeg"/>
  <Override PartName="/ppt/media/image11.jpeg" ContentType="image/jpeg"/>
  <Override PartName="/ppt/media/image12.jpeg" ContentType="image/jpeg"/>
  <Override PartName="/ppt/media/image2.png" ContentType="image/png"/>
  <Override PartName="/ppt/media/image17.jpeg" ContentType="image/jpeg"/>
  <Override PartName="/ppt/media/image19.jpeg" ContentType="image/jpeg"/>
  <Override PartName="/ppt/media/image16.jpeg" ContentType="image/jpeg"/>
  <Override PartName="/ppt/media/image21.png" ContentType="image/png"/>
  <Override PartName="/ppt/media/image23.jpeg" ContentType="image/jpeg"/>
  <Override PartName="/ppt/media/image5.png" ContentType="image/png"/>
  <Override PartName="/ppt/media/image24.jpeg" ContentType="image/jpeg"/>
  <Override PartName="/ppt/media/image14.jpeg" ContentType="image/jpeg"/>
  <Override PartName="/ppt/media/image20.jpeg" ContentType="image/jpeg"/>
  <Override PartName="/ppt/media/image25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461571-FB39-4F50-8A79-3D477AB30B8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1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48690C2-C138-4448-AEC6-9685BE1FF43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A7253D0-4C51-4793-B16F-B4E61018423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3D8A5C8-2245-48E5-9699-7C1F499AC23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0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0727BF-C01E-43D4-85AE-2CDC76B2106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F71545-AEAF-4AA1-A8D3-4A65F8D4073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6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0F85B04-0F0B-4C8C-B264-56C61835F23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9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FB4ACD6-8175-4789-A93E-AC193F566C1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971A25-DAC7-4670-B64C-442A8FE3E6E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78E22B-E6E7-4404-98EC-B3203FD911AD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198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Биосфера, экожүйе, популяция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Тірі ағзалардың бір-біріне жағымсыз әсерлері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4"/>
          <p:cNvSpPr/>
          <p:nvPr/>
        </p:nvSpPr>
        <p:spPr>
          <a:xfrm>
            <a:off x="-9360" y="0"/>
            <a:ext cx="12201480" cy="10731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TextBox 9"/>
          <p:cNvSpPr/>
          <p:nvPr/>
        </p:nvSpPr>
        <p:spPr>
          <a:xfrm>
            <a:off x="285840" y="20520"/>
            <a:ext cx="106869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Жыртқыш-құрбан қарым-қатынасының түрлерін анықтаңыз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4" name="TextBox 8"/>
          <p:cNvSpPr/>
          <p:nvPr/>
        </p:nvSpPr>
        <p:spPr>
          <a:xfrm>
            <a:off x="857160" y="5381640"/>
            <a:ext cx="10591920" cy="11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0280" indent="-343080">
              <a:lnSpc>
                <a:spcPct val="100000"/>
              </a:lnSpc>
              <a:spcBef>
                <a:spcPts val="451"/>
              </a:spcBef>
              <a:buClr>
                <a:srgbClr val="1f4e7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Тірі ағзалардың қарым-қатынасының түрлерін табады.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5" name="Рисунок 1" descr=""/>
          <p:cNvPicPr/>
          <p:nvPr/>
        </p:nvPicPr>
        <p:blipFill>
          <a:blip r:embed="rId1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sp>
        <p:nvSpPr>
          <p:cNvPr id="96" name="AutoShape 2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7" name="Прямоугольник 12"/>
          <p:cNvSpPr/>
          <p:nvPr/>
        </p:nvSpPr>
        <p:spPr>
          <a:xfrm>
            <a:off x="1628640" y="1521000"/>
            <a:ext cx="879156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8" name="Прямоугольник 13"/>
          <p:cNvSpPr/>
          <p:nvPr/>
        </p:nvSpPr>
        <p:spPr>
          <a:xfrm>
            <a:off x="1092240" y="1104840"/>
            <a:ext cx="517320" cy="3660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Буынаяқтылар мен хордалылар ддд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Прямоугольник 17"/>
          <p:cNvSpPr/>
          <p:nvPr/>
        </p:nvSpPr>
        <p:spPr>
          <a:xfrm>
            <a:off x="3895560" y="2952720"/>
            <a:ext cx="120996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Прямоугольник 18"/>
          <p:cNvSpPr/>
          <p:nvPr/>
        </p:nvSpPr>
        <p:spPr>
          <a:xfrm>
            <a:off x="5981760" y="268596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1" name="Прямоугольник 19"/>
          <p:cNvSpPr/>
          <p:nvPr/>
        </p:nvSpPr>
        <p:spPr>
          <a:xfrm>
            <a:off x="7791480" y="2390760"/>
            <a:ext cx="17240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2" name="Прямоугольник 20"/>
          <p:cNvSpPr/>
          <p:nvPr/>
        </p:nvSpPr>
        <p:spPr>
          <a:xfrm>
            <a:off x="7981920" y="349560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3" name="Прямоугольник 21"/>
          <p:cNvSpPr/>
          <p:nvPr/>
        </p:nvSpPr>
        <p:spPr>
          <a:xfrm>
            <a:off x="7819920" y="4572000"/>
            <a:ext cx="13622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4" name="Прямоугольник 22"/>
          <p:cNvSpPr/>
          <p:nvPr/>
        </p:nvSpPr>
        <p:spPr>
          <a:xfrm>
            <a:off x="2905200" y="401004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5" name="Прямоугольник 23"/>
          <p:cNvSpPr/>
          <p:nvPr/>
        </p:nvSpPr>
        <p:spPr>
          <a:xfrm>
            <a:off x="2743200" y="538164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6" name="Прямоугольник 24"/>
          <p:cNvSpPr/>
          <p:nvPr/>
        </p:nvSpPr>
        <p:spPr>
          <a:xfrm>
            <a:off x="3571920" y="1438200"/>
            <a:ext cx="51530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7" name="Прямоугольник 24"/>
          <p:cNvSpPr/>
          <p:nvPr/>
        </p:nvSpPr>
        <p:spPr>
          <a:xfrm>
            <a:off x="8715240" y="5143680"/>
            <a:ext cx="2067120" cy="514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8" name="Прямоугольник 31"/>
          <p:cNvSpPr/>
          <p:nvPr/>
        </p:nvSpPr>
        <p:spPr>
          <a:xfrm>
            <a:off x="0" y="1000080"/>
            <a:ext cx="12192120" cy="6573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9" name="Picture 27" descr="https://fsd.kopilkaurokov.ru/up/html/2018/11/12/k_5be93bcc94bac/485121_8.png"/>
          <p:cNvPicPr/>
          <p:nvPr/>
        </p:nvPicPr>
        <p:blipFill>
          <a:blip r:embed="rId2"/>
          <a:stretch/>
        </p:blipFill>
        <p:spPr>
          <a:xfrm>
            <a:off x="1409760" y="952560"/>
            <a:ext cx="9734400" cy="4971960"/>
          </a:xfrm>
          <a:prstGeom prst="rect">
            <a:avLst/>
          </a:prstGeom>
          <a:ln w="0">
            <a:noFill/>
          </a:ln>
        </p:spPr>
      </p:pic>
      <p:sp>
        <p:nvSpPr>
          <p:cNvPr id="110" name="Прямоугольник 26"/>
          <p:cNvSpPr/>
          <p:nvPr/>
        </p:nvSpPr>
        <p:spPr>
          <a:xfrm>
            <a:off x="2019240" y="203832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1" name="Прямоугольник 32"/>
          <p:cNvSpPr/>
          <p:nvPr/>
        </p:nvSpPr>
        <p:spPr>
          <a:xfrm>
            <a:off x="5095800" y="134316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Прямоугольник 33"/>
          <p:cNvSpPr/>
          <p:nvPr/>
        </p:nvSpPr>
        <p:spPr>
          <a:xfrm>
            <a:off x="8686800" y="205740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3" name="Прямоугольник 34"/>
          <p:cNvSpPr/>
          <p:nvPr/>
        </p:nvSpPr>
        <p:spPr>
          <a:xfrm>
            <a:off x="2610000" y="4276800"/>
            <a:ext cx="184788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4" name="Прямоугольник 35"/>
          <p:cNvSpPr/>
          <p:nvPr/>
        </p:nvSpPr>
        <p:spPr>
          <a:xfrm>
            <a:off x="8048520" y="4295880"/>
            <a:ext cx="1828800" cy="438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4"/>
          <p:cNvSpPr/>
          <p:nvPr/>
        </p:nvSpPr>
        <p:spPr>
          <a:xfrm>
            <a:off x="-9360" y="0"/>
            <a:ext cx="12201480" cy="10731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6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7" name="TextBox 9"/>
          <p:cNvSpPr/>
          <p:nvPr/>
        </p:nvSpPr>
        <p:spPr>
          <a:xfrm>
            <a:off x="285840" y="20520"/>
            <a:ext cx="10686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Дұрыс жауабы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8" name="TextBox 8"/>
          <p:cNvSpPr/>
          <p:nvPr/>
        </p:nvSpPr>
        <p:spPr>
          <a:xfrm>
            <a:off x="857160" y="5381640"/>
            <a:ext cx="10591920" cy="11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0280" indent="-343080">
              <a:lnSpc>
                <a:spcPct val="100000"/>
              </a:lnSpc>
              <a:spcBef>
                <a:spcPts val="451"/>
              </a:spcBef>
              <a:buClr>
                <a:srgbClr val="1f4e7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Тірі ағзалардың қарым-қатынасының түрлерін табады.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9" name="Рисунок 1" descr=""/>
          <p:cNvPicPr/>
          <p:nvPr/>
        </p:nvPicPr>
        <p:blipFill>
          <a:blip r:embed="rId1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sp>
        <p:nvSpPr>
          <p:cNvPr id="120" name="AutoShape 2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1" name="Прямоугольник 12"/>
          <p:cNvSpPr/>
          <p:nvPr/>
        </p:nvSpPr>
        <p:spPr>
          <a:xfrm>
            <a:off x="1628640" y="1521000"/>
            <a:ext cx="879156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Прямоугольник 13"/>
          <p:cNvSpPr/>
          <p:nvPr/>
        </p:nvSpPr>
        <p:spPr>
          <a:xfrm>
            <a:off x="1092240" y="1104840"/>
            <a:ext cx="517320" cy="3660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Буынаяқтылар мен хордалылар ддд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3" name="Прямоугольник 17"/>
          <p:cNvSpPr/>
          <p:nvPr/>
        </p:nvSpPr>
        <p:spPr>
          <a:xfrm>
            <a:off x="3895560" y="2952720"/>
            <a:ext cx="120996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4" name="Прямоугольник 18"/>
          <p:cNvSpPr/>
          <p:nvPr/>
        </p:nvSpPr>
        <p:spPr>
          <a:xfrm>
            <a:off x="5981760" y="268596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5" name="Прямоугольник 19"/>
          <p:cNvSpPr/>
          <p:nvPr/>
        </p:nvSpPr>
        <p:spPr>
          <a:xfrm>
            <a:off x="7791480" y="2390760"/>
            <a:ext cx="17240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6" name="Прямоугольник 20"/>
          <p:cNvSpPr/>
          <p:nvPr/>
        </p:nvSpPr>
        <p:spPr>
          <a:xfrm>
            <a:off x="7981920" y="349560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7" name="Прямоугольник 21"/>
          <p:cNvSpPr/>
          <p:nvPr/>
        </p:nvSpPr>
        <p:spPr>
          <a:xfrm>
            <a:off x="7819920" y="4572000"/>
            <a:ext cx="13622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Прямоугольник 22"/>
          <p:cNvSpPr/>
          <p:nvPr/>
        </p:nvSpPr>
        <p:spPr>
          <a:xfrm>
            <a:off x="2905200" y="401004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9" name="Прямоугольник 23"/>
          <p:cNvSpPr/>
          <p:nvPr/>
        </p:nvSpPr>
        <p:spPr>
          <a:xfrm>
            <a:off x="2743200" y="538164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0" name="Прямоугольник 24"/>
          <p:cNvSpPr/>
          <p:nvPr/>
        </p:nvSpPr>
        <p:spPr>
          <a:xfrm>
            <a:off x="3571920" y="1438200"/>
            <a:ext cx="51530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1" name="Прямоугольник 24"/>
          <p:cNvSpPr/>
          <p:nvPr/>
        </p:nvSpPr>
        <p:spPr>
          <a:xfrm>
            <a:off x="8715240" y="5143680"/>
            <a:ext cx="2067120" cy="514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2" name="Прямоугольник 31"/>
          <p:cNvSpPr/>
          <p:nvPr/>
        </p:nvSpPr>
        <p:spPr>
          <a:xfrm>
            <a:off x="0" y="1000080"/>
            <a:ext cx="12192120" cy="6573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3" name="Picture 27" descr="https://fsd.kopilkaurokov.ru/up/html/2018/11/12/k_5be93bcc94bac/485121_8.png"/>
          <p:cNvPicPr/>
          <p:nvPr/>
        </p:nvPicPr>
        <p:blipFill>
          <a:blip r:embed="rId2"/>
          <a:stretch/>
        </p:blipFill>
        <p:spPr>
          <a:xfrm>
            <a:off x="1409760" y="952560"/>
            <a:ext cx="9734400" cy="497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 3"/>
          <p:cNvSpPr/>
          <p:nvPr/>
        </p:nvSpPr>
        <p:spPr>
          <a:xfrm>
            <a:off x="0" y="0"/>
            <a:ext cx="1219212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Жыртқыш-құрбан қарым-қатынасының түрлеріне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анықтама беріңіз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5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36" name="Прямоугольник 7"/>
          <p:cNvSpPr/>
          <p:nvPr/>
        </p:nvSpPr>
        <p:spPr>
          <a:xfrm>
            <a:off x="819000" y="6083280"/>
            <a:ext cx="1137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Жыртқыш-құрбан қарым-қатынасының түрлеріне анықтама береді.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7" name="Прямоугольник 13"/>
          <p:cNvSpPr/>
          <p:nvPr/>
        </p:nvSpPr>
        <p:spPr>
          <a:xfrm>
            <a:off x="717480" y="357192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8" name="Прямоугольник 14"/>
          <p:cNvSpPr/>
          <p:nvPr/>
        </p:nvSpPr>
        <p:spPr>
          <a:xfrm>
            <a:off x="3365640" y="35146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9" name="Прямоугольник 15"/>
          <p:cNvSpPr/>
          <p:nvPr/>
        </p:nvSpPr>
        <p:spPr>
          <a:xfrm>
            <a:off x="5994360" y="34480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0" name="Прямоугольник 16"/>
          <p:cNvSpPr/>
          <p:nvPr/>
        </p:nvSpPr>
        <p:spPr>
          <a:xfrm>
            <a:off x="8756640" y="348624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1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2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3" name="Прямоугольник 15"/>
          <p:cNvSpPr/>
          <p:nvPr/>
        </p:nvSpPr>
        <p:spPr>
          <a:xfrm>
            <a:off x="2581200" y="2733840"/>
            <a:ext cx="733680" cy="314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4" name="Прямоугольник 16"/>
          <p:cNvSpPr/>
          <p:nvPr/>
        </p:nvSpPr>
        <p:spPr>
          <a:xfrm>
            <a:off x="3914640" y="2838600"/>
            <a:ext cx="733680" cy="2286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5" name="Прямоугольник 17"/>
          <p:cNvSpPr/>
          <p:nvPr/>
        </p:nvSpPr>
        <p:spPr>
          <a:xfrm>
            <a:off x="2066760" y="4410000"/>
            <a:ext cx="364824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6" name="Прямоугольник 18"/>
          <p:cNvSpPr/>
          <p:nvPr/>
        </p:nvSpPr>
        <p:spPr>
          <a:xfrm>
            <a:off x="1133640" y="4191120"/>
            <a:ext cx="9801000" cy="18000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7" name="Прямоугольник 19"/>
          <p:cNvSpPr/>
          <p:nvPr/>
        </p:nvSpPr>
        <p:spPr>
          <a:xfrm>
            <a:off x="3981600" y="1038240"/>
            <a:ext cx="364788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48" name="Picture 19" descr="http://images.myshared.ru/24/1270657/slide_8.jpg"/>
          <p:cNvPicPr/>
          <p:nvPr/>
        </p:nvPicPr>
        <p:blipFill>
          <a:blip r:embed="rId2"/>
          <a:stretch/>
        </p:blipFill>
        <p:spPr>
          <a:xfrm>
            <a:off x="1247760" y="914400"/>
            <a:ext cx="9591840" cy="5153040"/>
          </a:xfrm>
          <a:prstGeom prst="rect">
            <a:avLst/>
          </a:prstGeom>
          <a:ln w="0">
            <a:noFill/>
          </a:ln>
        </p:spPr>
      </p:pic>
      <p:sp>
        <p:nvSpPr>
          <p:cNvPr id="149" name="Прямоугольник 20"/>
          <p:cNvSpPr/>
          <p:nvPr/>
        </p:nvSpPr>
        <p:spPr>
          <a:xfrm>
            <a:off x="1971720" y="3724200"/>
            <a:ext cx="2019240" cy="1352520"/>
          </a:xfrm>
          <a:prstGeom prst="rect">
            <a:avLst/>
          </a:prstGeom>
          <a:solidFill>
            <a:srgbClr val="f4b183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0" name="Прямоугольник 21"/>
          <p:cNvSpPr/>
          <p:nvPr/>
        </p:nvSpPr>
        <p:spPr>
          <a:xfrm>
            <a:off x="5210280" y="3562200"/>
            <a:ext cx="1780920" cy="1619280"/>
          </a:xfrm>
          <a:prstGeom prst="rect">
            <a:avLst/>
          </a:prstGeom>
          <a:solidFill>
            <a:srgbClr val="f4b183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1" name="Прямоугольник 22"/>
          <p:cNvSpPr/>
          <p:nvPr/>
        </p:nvSpPr>
        <p:spPr>
          <a:xfrm>
            <a:off x="8220240" y="3286080"/>
            <a:ext cx="2047680" cy="2219400"/>
          </a:xfrm>
          <a:prstGeom prst="rect">
            <a:avLst/>
          </a:prstGeom>
          <a:solidFill>
            <a:srgbClr val="f4b183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2" name="Прямоугольник 23"/>
          <p:cNvSpPr/>
          <p:nvPr/>
        </p:nvSpPr>
        <p:spPr>
          <a:xfrm>
            <a:off x="8477280" y="5543640"/>
            <a:ext cx="1981080" cy="295200"/>
          </a:xfrm>
          <a:prstGeom prst="rect">
            <a:avLst/>
          </a:prstGeom>
          <a:solidFill>
            <a:srgbClr val="dbdbdb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Прямоугольник 3"/>
          <p:cNvSpPr/>
          <p:nvPr/>
        </p:nvSpPr>
        <p:spPr>
          <a:xfrm>
            <a:off x="0" y="0"/>
            <a:ext cx="1219212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Дұрыс жауабы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4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55" name="Прямоугольник 7"/>
          <p:cNvSpPr/>
          <p:nvPr/>
        </p:nvSpPr>
        <p:spPr>
          <a:xfrm>
            <a:off x="819000" y="6083280"/>
            <a:ext cx="1137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Жыртқыш-құрбан қарым-қатынасының түрлеріне анықтама береді.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6" name="Прямоугольник 13"/>
          <p:cNvSpPr/>
          <p:nvPr/>
        </p:nvSpPr>
        <p:spPr>
          <a:xfrm>
            <a:off x="717480" y="357192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7" name="Прямоугольник 14"/>
          <p:cNvSpPr/>
          <p:nvPr/>
        </p:nvSpPr>
        <p:spPr>
          <a:xfrm>
            <a:off x="3365640" y="35146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8" name="Прямоугольник 15"/>
          <p:cNvSpPr/>
          <p:nvPr/>
        </p:nvSpPr>
        <p:spPr>
          <a:xfrm>
            <a:off x="5994360" y="34480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9" name="Прямоугольник 16"/>
          <p:cNvSpPr/>
          <p:nvPr/>
        </p:nvSpPr>
        <p:spPr>
          <a:xfrm>
            <a:off x="8756640" y="348624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0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1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2" name="Прямоугольник 15"/>
          <p:cNvSpPr/>
          <p:nvPr/>
        </p:nvSpPr>
        <p:spPr>
          <a:xfrm>
            <a:off x="2581200" y="2733840"/>
            <a:ext cx="733680" cy="314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3" name="Прямоугольник 16"/>
          <p:cNvSpPr/>
          <p:nvPr/>
        </p:nvSpPr>
        <p:spPr>
          <a:xfrm>
            <a:off x="3914640" y="2838600"/>
            <a:ext cx="733680" cy="2286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4" name="Прямоугольник 17"/>
          <p:cNvSpPr/>
          <p:nvPr/>
        </p:nvSpPr>
        <p:spPr>
          <a:xfrm>
            <a:off x="2066760" y="4410000"/>
            <a:ext cx="364824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5" name="Прямоугольник 18"/>
          <p:cNvSpPr/>
          <p:nvPr/>
        </p:nvSpPr>
        <p:spPr>
          <a:xfrm>
            <a:off x="1133640" y="4191120"/>
            <a:ext cx="9801000" cy="18000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6" name="Прямоугольник 19"/>
          <p:cNvSpPr/>
          <p:nvPr/>
        </p:nvSpPr>
        <p:spPr>
          <a:xfrm>
            <a:off x="3981600" y="1038240"/>
            <a:ext cx="364788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67" name="Picture 19" descr="http://images.myshared.ru/24/1270657/slide_8.jpg"/>
          <p:cNvPicPr/>
          <p:nvPr/>
        </p:nvPicPr>
        <p:blipFill>
          <a:blip r:embed="rId2"/>
          <a:stretch/>
        </p:blipFill>
        <p:spPr>
          <a:xfrm>
            <a:off x="1247760" y="914400"/>
            <a:ext cx="9591840" cy="5153040"/>
          </a:xfrm>
          <a:prstGeom prst="rect">
            <a:avLst/>
          </a:prstGeom>
          <a:ln w="0">
            <a:noFill/>
          </a:ln>
        </p:spPr>
      </p:pic>
      <p:sp>
        <p:nvSpPr>
          <p:cNvPr id="168" name="Прямоугольник 23"/>
          <p:cNvSpPr/>
          <p:nvPr/>
        </p:nvSpPr>
        <p:spPr>
          <a:xfrm>
            <a:off x="8477280" y="5543640"/>
            <a:ext cx="1981080" cy="295200"/>
          </a:xfrm>
          <a:prstGeom prst="rect">
            <a:avLst/>
          </a:prstGeom>
          <a:solidFill>
            <a:srgbClr val="dbdbdb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Прямоугольник 3"/>
          <p:cNvSpPr/>
          <p:nvPr/>
        </p:nvSpPr>
        <p:spPr>
          <a:xfrm>
            <a:off x="0" y="0"/>
            <a:ext cx="12192120" cy="981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3-тапсырма. Жыртқыш-құрбан қарым-қатынасының түрін анықтаңыз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70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71" name="Прямоугольник 7"/>
          <p:cNvSpPr/>
          <p:nvPr/>
        </p:nvSpPr>
        <p:spPr>
          <a:xfrm>
            <a:off x="866880" y="5952960"/>
            <a:ext cx="9582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Жыртқыш-құрбан қарым-қатынасының түрін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2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3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4" name="Прямоугольник 11"/>
          <p:cNvSpPr/>
          <p:nvPr/>
        </p:nvSpPr>
        <p:spPr>
          <a:xfrm>
            <a:off x="2981160" y="1305000"/>
            <a:ext cx="6534360" cy="2858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5" name="Прямоугольник 12"/>
          <p:cNvSpPr/>
          <p:nvPr/>
        </p:nvSpPr>
        <p:spPr>
          <a:xfrm>
            <a:off x="2657520" y="5457960"/>
            <a:ext cx="1057320" cy="3902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А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76" name="Picture 13" descr="http://mitino.bapark.ru/wp-content/uploads/sites/3/2019/09/gDYNnq-Lq10-768x770.jpg"/>
          <p:cNvPicPr/>
          <p:nvPr/>
        </p:nvPicPr>
        <p:blipFill>
          <a:blip r:embed="rId2"/>
          <a:stretch/>
        </p:blipFill>
        <p:spPr>
          <a:xfrm>
            <a:off x="771480" y="1581120"/>
            <a:ext cx="5238720" cy="374328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15" descr="https://upload.wikimedia.org/wikipedia/commons/4/4d/Praying_Mantis_Sexual_Cannibalism_European-14.jpg"/>
          <p:cNvPicPr/>
          <p:nvPr/>
        </p:nvPicPr>
        <p:blipFill>
          <a:blip r:embed="rId3"/>
          <a:stretch/>
        </p:blipFill>
        <p:spPr>
          <a:xfrm>
            <a:off x="6248520" y="1581120"/>
            <a:ext cx="5172120" cy="3743280"/>
          </a:xfrm>
          <a:prstGeom prst="rect">
            <a:avLst/>
          </a:prstGeom>
          <a:ln w="0">
            <a:noFill/>
          </a:ln>
        </p:spPr>
      </p:pic>
      <p:sp>
        <p:nvSpPr>
          <p:cNvPr id="178" name="Прямоугольник 14"/>
          <p:cNvSpPr/>
          <p:nvPr/>
        </p:nvSpPr>
        <p:spPr>
          <a:xfrm>
            <a:off x="8572680" y="5381640"/>
            <a:ext cx="1056960" cy="3333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В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Прямоугольник 3"/>
          <p:cNvSpPr/>
          <p:nvPr/>
        </p:nvSpPr>
        <p:spPr>
          <a:xfrm>
            <a:off x="0" y="0"/>
            <a:ext cx="12192120" cy="981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3-тапсырма. Жыртқыш-құрбан қарым-қатынасының түрін анықтаңыз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0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81" name="Прямоугольник 7"/>
          <p:cNvSpPr/>
          <p:nvPr/>
        </p:nvSpPr>
        <p:spPr>
          <a:xfrm>
            <a:off x="866880" y="5952960"/>
            <a:ext cx="9582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Жыртқыш-құрбан қарым-қатынасының түрін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2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3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4" name="Прямоугольник 11"/>
          <p:cNvSpPr/>
          <p:nvPr/>
        </p:nvSpPr>
        <p:spPr>
          <a:xfrm>
            <a:off x="2981160" y="1305000"/>
            <a:ext cx="6534360" cy="2858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5" name="Прямоугольник 12"/>
          <p:cNvSpPr/>
          <p:nvPr/>
        </p:nvSpPr>
        <p:spPr>
          <a:xfrm>
            <a:off x="2209680" y="5248440"/>
            <a:ext cx="2791080" cy="3902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А - Жыртқыштық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6" name="Picture 13" descr="http://mitino.bapark.ru/wp-content/uploads/sites/3/2019/09/gDYNnq-Lq10-768x770.jpg"/>
          <p:cNvPicPr/>
          <p:nvPr/>
        </p:nvPicPr>
        <p:blipFill>
          <a:blip r:embed="rId2"/>
          <a:stretch/>
        </p:blipFill>
        <p:spPr>
          <a:xfrm>
            <a:off x="1000080" y="1523880"/>
            <a:ext cx="5114880" cy="362916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15" descr="https://upload.wikimedia.org/wikipedia/commons/4/4d/Praying_Mantis_Sexual_Cannibalism_European-14.jpg"/>
          <p:cNvPicPr/>
          <p:nvPr/>
        </p:nvPicPr>
        <p:blipFill>
          <a:blip r:embed="rId3"/>
          <a:stretch/>
        </p:blipFill>
        <p:spPr>
          <a:xfrm>
            <a:off x="6286680" y="1514520"/>
            <a:ext cx="5047920" cy="3629160"/>
          </a:xfrm>
          <a:prstGeom prst="rect">
            <a:avLst/>
          </a:prstGeom>
          <a:ln w="0">
            <a:noFill/>
          </a:ln>
        </p:spPr>
      </p:pic>
      <p:sp>
        <p:nvSpPr>
          <p:cNvPr id="188" name="Прямоугольник 14"/>
          <p:cNvSpPr/>
          <p:nvPr/>
        </p:nvSpPr>
        <p:spPr>
          <a:xfrm>
            <a:off x="8067600" y="5267160"/>
            <a:ext cx="1962360" cy="3337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В - Каннибализм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875880" y="2419200"/>
            <a:ext cx="10566360" cy="3757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0070c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жыртқыш-құрбан қарым-қатынасына мысалдар келтіріп, популяция санының өзгеру себептерін анықтауды үйренеді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0"/>
            <a:ext cx="12192120" cy="920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        </a:t>
            </a:r>
            <a:r>
              <a:rPr b="1" lang="ru-RU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8.3.1.6 жыртқыш-құрбан қарым-қатынасы мысалында популяция санының өзгеру 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          себептерін анықтау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"/>
          <p:cNvSpPr/>
          <p:nvPr/>
        </p:nvSpPr>
        <p:spPr>
          <a:xfrm>
            <a:off x="0" y="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Тірі ағзалардың бір-біріне жағымсыз әсерінің формалары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Прямоугольник 3"/>
          <p:cNvSpPr/>
          <p:nvPr/>
        </p:nvSpPr>
        <p:spPr>
          <a:xfrm>
            <a:off x="1442880" y="1003320"/>
            <a:ext cx="9661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23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Прямоугольник 2"/>
          <p:cNvSpPr/>
          <p:nvPr/>
        </p:nvSpPr>
        <p:spPr>
          <a:xfrm flipV="1" rot="10800000">
            <a:off x="1104480" y="4230360"/>
            <a:ext cx="9991800" cy="22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Тірі ағзалардың бір-біріне жағымсыз әсері әртүрлі формада болуы мүмкін.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6" name="Picture 13" descr=""/>
          <p:cNvPicPr/>
          <p:nvPr/>
        </p:nvPicPr>
        <p:blipFill>
          <a:blip r:embed="rId3"/>
          <a:stretch/>
        </p:blipFill>
        <p:spPr>
          <a:xfrm>
            <a:off x="2209680" y="638280"/>
            <a:ext cx="2905200" cy="53316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16" descr=""/>
          <p:cNvPicPr/>
          <p:nvPr/>
        </p:nvPicPr>
        <p:blipFill>
          <a:blip r:embed="rId4"/>
          <a:stretch/>
        </p:blipFill>
        <p:spPr>
          <a:xfrm>
            <a:off x="6762600" y="630360"/>
            <a:ext cx="2476800" cy="563400"/>
          </a:xfrm>
          <a:prstGeom prst="rect">
            <a:avLst/>
          </a:prstGeom>
          <a:ln w="0">
            <a:noFill/>
          </a:ln>
        </p:spPr>
      </p:pic>
      <p:sp>
        <p:nvSpPr>
          <p:cNvPr id="28" name="Прямоугольник 21"/>
          <p:cNvSpPr/>
          <p:nvPr/>
        </p:nvSpPr>
        <p:spPr>
          <a:xfrm>
            <a:off x="1285920" y="1247760"/>
            <a:ext cx="2009880" cy="504720"/>
          </a:xfrm>
          <a:prstGeom prst="rect">
            <a:avLst/>
          </a:prstGeom>
          <a:solidFill>
            <a:srgbClr val="ffffff"/>
          </a:solidFill>
          <a:ln w="12600">
            <a:solidFill>
              <a:srgbClr val="2e75b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жыртқыштық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Прямоугольник 23"/>
          <p:cNvSpPr/>
          <p:nvPr/>
        </p:nvSpPr>
        <p:spPr>
          <a:xfrm>
            <a:off x="8553600" y="1228680"/>
            <a:ext cx="2019240" cy="504720"/>
          </a:xfrm>
          <a:prstGeom prst="rect">
            <a:avLst/>
          </a:prstGeom>
          <a:solidFill>
            <a:srgbClr val="ffffff"/>
          </a:solidFill>
          <a:ln w="12600">
            <a:solidFill>
              <a:srgbClr val="2e75b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бейтараптық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0" name="Прямая со стрелкой 18"/>
          <p:cNvCxnSpPr/>
          <p:nvPr/>
        </p:nvCxnSpPr>
        <p:spPr>
          <a:xfrm flipH="1">
            <a:off x="4590360" y="628200"/>
            <a:ext cx="1019880" cy="1629720"/>
          </a:xfrm>
          <a:prstGeom prst="straightConnector1">
            <a:avLst/>
          </a:prstGeom>
          <a:ln w="19080">
            <a:solidFill>
              <a:srgbClr val="5a66d6"/>
            </a:solidFill>
            <a:miter/>
            <a:tailEnd len="med" type="arrow" w="med"/>
          </a:ln>
        </p:spPr>
      </p:cxnSp>
      <p:cxnSp>
        <p:nvCxnSpPr>
          <p:cNvPr id="31" name="Прямая со стрелкой 20"/>
          <p:cNvCxnSpPr>
            <a:stCxn id="19" idx="2"/>
          </p:cNvCxnSpPr>
          <p:nvPr/>
        </p:nvCxnSpPr>
        <p:spPr>
          <a:xfrm>
            <a:off x="6095880" y="628200"/>
            <a:ext cx="1200960" cy="1639080"/>
          </a:xfrm>
          <a:prstGeom prst="straightConnector1">
            <a:avLst/>
          </a:prstGeom>
          <a:ln w="19080">
            <a:solidFill>
              <a:srgbClr val="5a66d6"/>
            </a:solidFill>
            <a:miter/>
            <a:tailEnd len="med" type="arrow" w="med"/>
          </a:ln>
        </p:spPr>
      </p:cxnSp>
      <p:sp>
        <p:nvSpPr>
          <p:cNvPr id="32" name="Прямоугольник 30"/>
          <p:cNvSpPr/>
          <p:nvPr/>
        </p:nvSpPr>
        <p:spPr>
          <a:xfrm>
            <a:off x="3676680" y="2371680"/>
            <a:ext cx="2009880" cy="542880"/>
          </a:xfrm>
          <a:prstGeom prst="rect">
            <a:avLst/>
          </a:prstGeom>
          <a:solidFill>
            <a:srgbClr val="ffffff"/>
          </a:solidFill>
          <a:ln w="12600">
            <a:solidFill>
              <a:srgbClr val="2e75b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паразиттік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Прямоугольник 31"/>
          <p:cNvSpPr/>
          <p:nvPr/>
        </p:nvSpPr>
        <p:spPr>
          <a:xfrm>
            <a:off x="6534000" y="2352600"/>
            <a:ext cx="1838520" cy="542880"/>
          </a:xfrm>
          <a:prstGeom prst="rect">
            <a:avLst/>
          </a:prstGeom>
          <a:solidFill>
            <a:srgbClr val="ffffff"/>
          </a:solidFill>
          <a:ln w="12600">
            <a:solidFill>
              <a:srgbClr val="2e75b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бәсекелестік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"/>
          <p:cNvSpPr/>
          <p:nvPr/>
        </p:nvSpPr>
        <p:spPr>
          <a:xfrm>
            <a:off x="0" y="0"/>
            <a:ext cx="12201480" cy="666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Жыртқыштық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36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409760" y="952200"/>
            <a:ext cx="9696240" cy="110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Жыртқыштық дегеніміз –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жануарлардың (өсімдіктердің кейбір түрлерінде де болады) бірін бірі қорек етуі.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8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Прямоугольник 11"/>
          <p:cNvSpPr/>
          <p:nvPr/>
        </p:nvSpPr>
        <p:spPr>
          <a:xfrm>
            <a:off x="1533600" y="5200560"/>
            <a:ext cx="959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0" name="Picture 12" descr="https://mrkot.com/wp-content/uploads/2020/05/lvicy-ohota-2.jpg"/>
          <p:cNvPicPr/>
          <p:nvPr/>
        </p:nvPicPr>
        <p:blipFill>
          <a:blip r:embed="rId3"/>
          <a:stretch/>
        </p:blipFill>
        <p:spPr>
          <a:xfrm>
            <a:off x="1276200" y="2371680"/>
            <a:ext cx="4680000" cy="307656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14" descr="http://s3.fotokto.ru/photo/full/244/2448031.jpg"/>
          <p:cNvPicPr/>
          <p:nvPr/>
        </p:nvPicPr>
        <p:blipFill>
          <a:blip r:embed="rId4"/>
          <a:stretch/>
        </p:blipFill>
        <p:spPr>
          <a:xfrm>
            <a:off x="6332400" y="2367000"/>
            <a:ext cx="4649760" cy="307188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3"/>
          <p:cNvSpPr/>
          <p:nvPr/>
        </p:nvSpPr>
        <p:spPr>
          <a:xfrm>
            <a:off x="0" y="0"/>
            <a:ext cx="12201480" cy="666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Каннибализм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3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409760" y="733320"/>
            <a:ext cx="9696240" cy="116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46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Прямоугольник 11"/>
          <p:cNvSpPr/>
          <p:nvPr/>
        </p:nvSpPr>
        <p:spPr>
          <a:xfrm>
            <a:off x="1533600" y="4838760"/>
            <a:ext cx="95914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Жыртқыштықтың кең тараған түрі – </a:t>
            </a:r>
            <a:r>
              <a:rPr b="0" i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каннибализм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, бір түрдің арасында бірін-бірі қорек етуі.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8" name="Picture 2" descr="http://paranormal-news.ru/_nw/107/72774909.jpg"/>
          <p:cNvPicPr/>
          <p:nvPr/>
        </p:nvPicPr>
        <p:blipFill>
          <a:blip r:embed="rId3"/>
          <a:stretch/>
        </p:blipFill>
        <p:spPr>
          <a:xfrm>
            <a:off x="934920" y="1133640"/>
            <a:ext cx="5056200" cy="347652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4" descr="https://deadbees.net/wp-content/uploads/2015/08/050815_15.jpg"/>
          <p:cNvPicPr/>
          <p:nvPr/>
        </p:nvPicPr>
        <p:blipFill>
          <a:blip r:embed="rId4"/>
          <a:stretch/>
        </p:blipFill>
        <p:spPr>
          <a:xfrm>
            <a:off x="6357960" y="1123920"/>
            <a:ext cx="4815000" cy="348624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3"/>
          <p:cNvSpPr/>
          <p:nvPr/>
        </p:nvSpPr>
        <p:spPr>
          <a:xfrm>
            <a:off x="0" y="0"/>
            <a:ext cx="12201480" cy="666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Жыртқыштық-жемтік қарым-қатынасы эволюциясы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1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57480" y="5524560"/>
            <a:ext cx="96962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Жыртқыш-жемтік 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қарым-қатынасы эволюцияда тіршіліку үшін күрестің бір түрі болып табылады, сонымен қатар оның экологиялық та маңызы зор.</a:t>
            </a: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54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11"/>
          <p:cNvSpPr/>
          <p:nvPr/>
        </p:nvSpPr>
        <p:spPr>
          <a:xfrm>
            <a:off x="1533600" y="5200560"/>
            <a:ext cx="959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6" name="Picture 2" descr="https://cherepah.ru/wp-content/uploads/3/a/2/3a2a5de930a524f7fa1928fc5664081c.jpeg"/>
          <p:cNvPicPr/>
          <p:nvPr/>
        </p:nvPicPr>
        <p:blipFill>
          <a:blip r:embed="rId3"/>
          <a:stretch/>
        </p:blipFill>
        <p:spPr>
          <a:xfrm>
            <a:off x="6064200" y="809640"/>
            <a:ext cx="4184640" cy="223848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4" descr="https://www.vokrugsveta.ru/img/bx/iblock/51d/51d2457e80234876b0bc79fb69b485c6.jpg"/>
          <p:cNvPicPr/>
          <p:nvPr/>
        </p:nvPicPr>
        <p:blipFill>
          <a:blip r:embed="rId4"/>
          <a:stretch/>
        </p:blipFill>
        <p:spPr>
          <a:xfrm>
            <a:off x="1542960" y="809640"/>
            <a:ext cx="4334040" cy="22525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0" descr="https://www.photogorky.ru/photos/6aa1903ecc58c63ae6779af17eba4575.jpg"/>
          <p:cNvPicPr/>
          <p:nvPr/>
        </p:nvPicPr>
        <p:blipFill>
          <a:blip r:embed="rId5"/>
          <a:stretch/>
        </p:blipFill>
        <p:spPr>
          <a:xfrm>
            <a:off x="3695760" y="3133800"/>
            <a:ext cx="4657680" cy="246708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3"/>
          <p:cNvSpPr/>
          <p:nvPr/>
        </p:nvSpPr>
        <p:spPr>
          <a:xfrm>
            <a:off x="0" y="0"/>
            <a:ext cx="12201480" cy="666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Паразиттік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0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4280" y="818640"/>
            <a:ext cx="5991120" cy="1676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Паразиттік – әртүрлі ағзалардың біреуі екіншісін (иесін) қоректік орта немесе қорек көзі ретінде пайдаланады.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63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4" name="Picture 17" descr="https://birds.kz/photos/0306/006/03060274901.jpg"/>
          <p:cNvPicPr/>
          <p:nvPr/>
        </p:nvPicPr>
        <p:blipFill>
          <a:blip r:embed="rId3"/>
          <a:stretch/>
        </p:blipFill>
        <p:spPr>
          <a:xfrm>
            <a:off x="7639200" y="3809880"/>
            <a:ext cx="3562200" cy="2571840"/>
          </a:xfrm>
          <a:prstGeom prst="rect">
            <a:avLst/>
          </a:prstGeom>
          <a:ln w="0">
            <a:noFill/>
          </a:ln>
        </p:spPr>
      </p:pic>
      <p:sp>
        <p:nvSpPr>
          <p:cNvPr id="65" name="Прямоугольник 13"/>
          <p:cNvSpPr/>
          <p:nvPr/>
        </p:nvSpPr>
        <p:spPr>
          <a:xfrm>
            <a:off x="8782200" y="3171960"/>
            <a:ext cx="18072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Прямоугольник 14"/>
          <p:cNvSpPr/>
          <p:nvPr/>
        </p:nvSpPr>
        <p:spPr>
          <a:xfrm>
            <a:off x="10801440" y="3257640"/>
            <a:ext cx="18072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Прямоугольник 15"/>
          <p:cNvSpPr/>
          <p:nvPr/>
        </p:nvSpPr>
        <p:spPr>
          <a:xfrm>
            <a:off x="6534000" y="2962440"/>
            <a:ext cx="18108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Прямоугольник 19"/>
          <p:cNvSpPr/>
          <p:nvPr/>
        </p:nvSpPr>
        <p:spPr>
          <a:xfrm>
            <a:off x="6486480" y="3867120"/>
            <a:ext cx="181080" cy="20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Прямоугольник 20"/>
          <p:cNvSpPr/>
          <p:nvPr/>
        </p:nvSpPr>
        <p:spPr>
          <a:xfrm>
            <a:off x="6238800" y="3657600"/>
            <a:ext cx="847800" cy="771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Прямоугольник 22"/>
          <p:cNvSpPr/>
          <p:nvPr/>
        </p:nvSpPr>
        <p:spPr>
          <a:xfrm>
            <a:off x="2876400" y="5753160"/>
            <a:ext cx="1428840" cy="3524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1" name="Picture 21" descr="https://stopklopu.com/wp-content/uploads/c/1/3/c13401ef5dffab3464847aea2b562da6.jpg"/>
          <p:cNvPicPr/>
          <p:nvPr/>
        </p:nvPicPr>
        <p:blipFill>
          <a:blip r:embed="rId4"/>
          <a:stretch/>
        </p:blipFill>
        <p:spPr>
          <a:xfrm>
            <a:off x="7620120" y="768240"/>
            <a:ext cx="3581280" cy="290844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23" descr="https://evo-rus.com/wp-content/uploads/2019/12/282.jpg"/>
          <p:cNvPicPr/>
          <p:nvPr/>
        </p:nvPicPr>
        <p:blipFill>
          <a:blip r:embed="rId5"/>
          <a:stretch/>
        </p:blipFill>
        <p:spPr>
          <a:xfrm>
            <a:off x="4025880" y="2452680"/>
            <a:ext cx="3451320" cy="290988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25" descr="https://static.mk.ru/upload/entities/2020/05/21/12/articles/facebookPicture/56/71/5b/59/ff0b188e5e3d8ffab144e4bc07a9b651.jpg"/>
          <p:cNvPicPr/>
          <p:nvPr/>
        </p:nvPicPr>
        <p:blipFill>
          <a:blip r:embed="rId6"/>
          <a:stretch/>
        </p:blipFill>
        <p:spPr>
          <a:xfrm>
            <a:off x="411120" y="2457360"/>
            <a:ext cx="3446640" cy="2905200"/>
          </a:xfrm>
          <a:prstGeom prst="rect">
            <a:avLst/>
          </a:prstGeom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3"/>
          <p:cNvSpPr/>
          <p:nvPr/>
        </p:nvSpPr>
        <p:spPr>
          <a:xfrm>
            <a:off x="0" y="0"/>
            <a:ext cx="12192120" cy="7272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Бәсекелестік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TextBox 9"/>
          <p:cNvSpPr/>
          <p:nvPr/>
        </p:nvSpPr>
        <p:spPr>
          <a:xfrm>
            <a:off x="1343160" y="5391000"/>
            <a:ext cx="99345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Бәсекелестік түрлер арасындағы жағымсыз қарым-қатынастың бір түрі. Ең жоғарғы бәсекелестік бір түрге жататын даралардың арасында жүреді.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6" name="Рисунок 4" descr=""/>
          <p:cNvPicPr/>
          <p:nvPr/>
        </p:nvPicPr>
        <p:blipFill>
          <a:blip r:embed="rId1"/>
          <a:stretch/>
        </p:blipFill>
        <p:spPr>
          <a:xfrm>
            <a:off x="544680" y="6583320"/>
            <a:ext cx="11559960" cy="712800"/>
          </a:xfrm>
          <a:prstGeom prst="rect">
            <a:avLst/>
          </a:prstGeom>
          <a:ln w="0">
            <a:noFill/>
          </a:ln>
        </p:spPr>
      </p:pic>
      <p:sp>
        <p:nvSpPr>
          <p:cNvPr id="77" name="AutoShape 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8" name="Picture 10" descr="http://images.myshared.ru/68/1358856/slide_15.jpg"/>
          <p:cNvPicPr/>
          <p:nvPr/>
        </p:nvPicPr>
        <p:blipFill>
          <a:blip r:embed="rId2"/>
          <a:stretch/>
        </p:blipFill>
        <p:spPr>
          <a:xfrm>
            <a:off x="1095480" y="638280"/>
            <a:ext cx="10001160" cy="4857480"/>
          </a:xfrm>
          <a:prstGeom prst="rect">
            <a:avLst/>
          </a:prstGeom>
          <a:ln w="0">
            <a:noFill/>
          </a:ln>
        </p:spPr>
      </p:pic>
      <p:sp>
        <p:nvSpPr>
          <p:cNvPr id="79" name="Прямоугольник 8"/>
          <p:cNvSpPr/>
          <p:nvPr/>
        </p:nvSpPr>
        <p:spPr>
          <a:xfrm>
            <a:off x="0" y="609480"/>
            <a:ext cx="11096640" cy="5907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0" name="Прямоугольник 10"/>
          <p:cNvSpPr/>
          <p:nvPr/>
        </p:nvSpPr>
        <p:spPr>
          <a:xfrm>
            <a:off x="923760" y="1000080"/>
            <a:ext cx="914400" cy="44863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Прямоугольник 11"/>
          <p:cNvSpPr/>
          <p:nvPr/>
        </p:nvSpPr>
        <p:spPr>
          <a:xfrm>
            <a:off x="10229760" y="914400"/>
            <a:ext cx="1095480" cy="4591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Прямоугольник 12"/>
          <p:cNvSpPr/>
          <p:nvPr/>
        </p:nvSpPr>
        <p:spPr>
          <a:xfrm>
            <a:off x="1638360" y="5114880"/>
            <a:ext cx="8829720" cy="3906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1"/>
          <p:cNvSpPr/>
          <p:nvPr/>
        </p:nvSpPr>
        <p:spPr>
          <a:xfrm>
            <a:off x="0" y="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Бейтараптық (нейтрализм)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Прямоугольник 3"/>
          <p:cNvSpPr/>
          <p:nvPr/>
        </p:nvSpPr>
        <p:spPr>
          <a:xfrm>
            <a:off x="1442880" y="1003320"/>
            <a:ext cx="9661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5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87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8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Прямоугольник 2"/>
          <p:cNvSpPr/>
          <p:nvPr/>
        </p:nvSpPr>
        <p:spPr>
          <a:xfrm flipV="1" rot="10800000">
            <a:off x="1228680" y="5045040"/>
            <a:ext cx="9887040" cy="18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Бейтараптық (нейтрализм) – бір аймақта тіршілік ететін түрлер бір – біріне тікелей байланысы жоқ түрлер биоценоз құрады да, бүкіл бірлестік жағдайына тәуелді болады.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0" name="Picture 15" descr="http://900igr.net/up/datai/181996/0023-060-.jpg"/>
          <p:cNvPicPr/>
          <p:nvPr/>
        </p:nvPicPr>
        <p:blipFill>
          <a:blip r:embed="rId3"/>
          <a:stretch/>
        </p:blipFill>
        <p:spPr>
          <a:xfrm>
            <a:off x="2581200" y="762120"/>
            <a:ext cx="7000920" cy="423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2024-10-31T20:35:47Z</dcterms:modified>
  <cp:revision>851</cp:revision>
  <dc:subject/>
  <dc:title>Презентация PowerPoint</dc:title>
</cp:coreProperties>
</file>