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13.jpeg" ContentType="image/jpeg"/>
  <Override PartName="/ppt/media/image3.png" ContentType="image/png"/>
  <Override PartName="/ppt/media/image18.jpeg" ContentType="image/jpeg"/>
  <Override PartName="/ppt/media/image4.png" ContentType="image/png"/>
  <Override PartName="/ppt/media/image8.jpeg" ContentType="image/jpeg"/>
  <Override PartName="/ppt/media/image5.png" ContentType="image/png"/>
  <Override PartName="/ppt/media/image15.jpeg" ContentType="image/jpeg"/>
  <Override PartName="/ppt/media/image7.png" ContentType="image/png"/>
  <Override PartName="/ppt/media/image10.jpeg" ContentType="image/jpeg"/>
  <Override PartName="/ppt/media/image6.png" ContentType="image/png"/>
  <Override PartName="/ppt/media/image9.jpeg" ContentType="image/jpeg"/>
  <Override PartName="/ppt/media/image11.jpeg" ContentType="image/jpeg"/>
  <Override PartName="/ppt/media/image16.jpeg" ContentType="image/jpeg"/>
  <Override PartName="/ppt/media/image12.jpeg" ContentType="image/jpeg"/>
  <Override PartName="/ppt/media/image17.jpeg" ContentType="image/jpeg"/>
  <Override PartName="/ppt/media/image14.jpeg" ContentType="image/jpeg"/>
  <Override PartName="/ppt/media/image1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E90B36-510A-458D-94D9-F97E03A52BB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8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06E477-F355-4B2E-86D6-FC3F43A3BB4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BFD19E-3B80-4DD6-8326-F40F2AE75EF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070EE7-4948-43CB-BDE8-D68D04E366D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D8BCD6-ADAC-4590-81B8-09B88789884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3C76C3-ED12-4CEE-895B-2D4B89D29CE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830389-1661-40D2-B1BD-EE8FC57A89B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1D088F-DB44-4549-86F2-17B8AB498D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4453E3-AE15-4B7A-89C3-F92932BDA2EB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198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Биосфера, экожүйе, популяция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Тірі ағзалардың өзара қарым-қатынас түрлері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4"/>
          <p:cNvSpPr/>
          <p:nvPr/>
        </p:nvSpPr>
        <p:spPr>
          <a:xfrm>
            <a:off x="-9360" y="0"/>
            <a:ext cx="12201480" cy="1073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TextBox 9"/>
          <p:cNvSpPr/>
          <p:nvPr/>
        </p:nvSpPr>
        <p:spPr>
          <a:xfrm>
            <a:off x="285840" y="20520"/>
            <a:ext cx="10686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Дұрыс жауабы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TextBox 8"/>
          <p:cNvSpPr/>
          <p:nvPr/>
        </p:nvSpPr>
        <p:spPr>
          <a:xfrm>
            <a:off x="857160" y="5381640"/>
            <a:ext cx="10591920" cy="11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Тірі ағзалардың өзара қарым-қатынасының түрлеріне анықтама береді.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4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95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Прямоугольник 12"/>
          <p:cNvSpPr/>
          <p:nvPr/>
        </p:nvSpPr>
        <p:spPr>
          <a:xfrm>
            <a:off x="1628640" y="1521000"/>
            <a:ext cx="8791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Прямоугольник 18"/>
          <p:cNvSpPr/>
          <p:nvPr/>
        </p:nvSpPr>
        <p:spPr>
          <a:xfrm>
            <a:off x="5981760" y="268596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Прямоугольник 19"/>
          <p:cNvSpPr/>
          <p:nvPr/>
        </p:nvSpPr>
        <p:spPr>
          <a:xfrm>
            <a:off x="7791480" y="2390760"/>
            <a:ext cx="17240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1" name="Прямоугольник 20"/>
          <p:cNvSpPr/>
          <p:nvPr/>
        </p:nvSpPr>
        <p:spPr>
          <a:xfrm>
            <a:off x="7981920" y="349560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2" name="Прямоугольник 21"/>
          <p:cNvSpPr/>
          <p:nvPr/>
        </p:nvSpPr>
        <p:spPr>
          <a:xfrm>
            <a:off x="7819920" y="4572000"/>
            <a:ext cx="13622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Прямоугольник 22"/>
          <p:cNvSpPr/>
          <p:nvPr/>
        </p:nvSpPr>
        <p:spPr>
          <a:xfrm>
            <a:off x="2905200" y="401004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6" name="Picture 23" descr="http://images.myshared.ru/24/1270657/slide_7.jpg"/>
          <p:cNvPicPr/>
          <p:nvPr/>
        </p:nvPicPr>
        <p:blipFill>
          <a:blip r:embed="rId2"/>
          <a:stretch/>
        </p:blipFill>
        <p:spPr>
          <a:xfrm>
            <a:off x="1314360" y="990720"/>
            <a:ext cx="10010880" cy="4809960"/>
          </a:xfrm>
          <a:prstGeom prst="rect">
            <a:avLst/>
          </a:prstGeom>
          <a:ln w="9360">
            <a:solidFill>
              <a:srgbClr val="4472c4"/>
            </a:solidFill>
            <a:miter/>
          </a:ln>
        </p:spPr>
      </p:pic>
      <p:sp>
        <p:nvSpPr>
          <p:cNvPr id="107" name="Прямоугольник 24"/>
          <p:cNvSpPr/>
          <p:nvPr/>
        </p:nvSpPr>
        <p:spPr>
          <a:xfrm>
            <a:off x="8906040" y="5181480"/>
            <a:ext cx="2066760" cy="5144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3"/>
          <p:cNvSpPr/>
          <p:nvPr/>
        </p:nvSpPr>
        <p:spPr>
          <a:xfrm>
            <a:off x="0" y="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Симбиоздың түрін анықтап, түсініктеме беріңіз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9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10" name="Прямоугольник 7"/>
          <p:cNvSpPr/>
          <p:nvPr/>
        </p:nvSpPr>
        <p:spPr>
          <a:xfrm>
            <a:off x="905040" y="6019920"/>
            <a:ext cx="10048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Симбиоздың түрін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Прямоугольник 13"/>
          <p:cNvSpPr/>
          <p:nvPr/>
        </p:nvSpPr>
        <p:spPr>
          <a:xfrm>
            <a:off x="717480" y="357192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Прямоугольник 14"/>
          <p:cNvSpPr/>
          <p:nvPr/>
        </p:nvSpPr>
        <p:spPr>
          <a:xfrm>
            <a:off x="3365640" y="35146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Прямоугольник 15"/>
          <p:cNvSpPr/>
          <p:nvPr/>
        </p:nvSpPr>
        <p:spPr>
          <a:xfrm>
            <a:off x="5994360" y="34480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4" name="Прямоугольник 16"/>
          <p:cNvSpPr/>
          <p:nvPr/>
        </p:nvSpPr>
        <p:spPr>
          <a:xfrm>
            <a:off x="8756640" y="348624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7" name="Picture 16" descr="https://thepresentation.ru/img/thumbs/1c3455bba84d9fd386a512aab42a54ca-800x.jpg"/>
          <p:cNvPicPr/>
          <p:nvPr/>
        </p:nvPicPr>
        <p:blipFill>
          <a:blip r:embed="rId2"/>
          <a:stretch/>
        </p:blipFill>
        <p:spPr>
          <a:xfrm>
            <a:off x="1133640" y="923760"/>
            <a:ext cx="9629640" cy="5048280"/>
          </a:xfrm>
          <a:prstGeom prst="rect">
            <a:avLst/>
          </a:prstGeom>
          <a:ln w="0">
            <a:noFill/>
          </a:ln>
        </p:spPr>
      </p:pic>
      <p:sp>
        <p:nvSpPr>
          <p:cNvPr id="118" name="Прямоугольник 15"/>
          <p:cNvSpPr/>
          <p:nvPr/>
        </p:nvSpPr>
        <p:spPr>
          <a:xfrm>
            <a:off x="2581200" y="2733840"/>
            <a:ext cx="733680" cy="314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Прямоугольник 16"/>
          <p:cNvSpPr/>
          <p:nvPr/>
        </p:nvSpPr>
        <p:spPr>
          <a:xfrm>
            <a:off x="3914640" y="2838600"/>
            <a:ext cx="733680" cy="2286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0" name="Прямоугольник 17"/>
          <p:cNvSpPr/>
          <p:nvPr/>
        </p:nvSpPr>
        <p:spPr>
          <a:xfrm>
            <a:off x="2066760" y="4410000"/>
            <a:ext cx="364824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Прямоугольник 18"/>
          <p:cNvSpPr/>
          <p:nvPr/>
        </p:nvSpPr>
        <p:spPr>
          <a:xfrm>
            <a:off x="1133640" y="4191120"/>
            <a:ext cx="9801000" cy="18000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Прямоугольник 19"/>
          <p:cNvSpPr/>
          <p:nvPr/>
        </p:nvSpPr>
        <p:spPr>
          <a:xfrm>
            <a:off x="3981600" y="1038240"/>
            <a:ext cx="364788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3"/>
          <p:cNvSpPr/>
          <p:nvPr/>
        </p:nvSpPr>
        <p:spPr>
          <a:xfrm>
            <a:off x="0" y="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Дұрыс жауабы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4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оугольник 7"/>
          <p:cNvSpPr/>
          <p:nvPr/>
        </p:nvSpPr>
        <p:spPr>
          <a:xfrm>
            <a:off x="905040" y="6019920"/>
            <a:ext cx="10048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Симбиоздың түрін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6" name="Прямоугольник 13"/>
          <p:cNvSpPr/>
          <p:nvPr/>
        </p:nvSpPr>
        <p:spPr>
          <a:xfrm>
            <a:off x="717480" y="357192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Прямоугольник 14"/>
          <p:cNvSpPr/>
          <p:nvPr/>
        </p:nvSpPr>
        <p:spPr>
          <a:xfrm>
            <a:off x="3365640" y="35146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Прямоугольник 15"/>
          <p:cNvSpPr/>
          <p:nvPr/>
        </p:nvSpPr>
        <p:spPr>
          <a:xfrm>
            <a:off x="5994360" y="344808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9" name="Прямоугольник 16"/>
          <p:cNvSpPr/>
          <p:nvPr/>
        </p:nvSpPr>
        <p:spPr>
          <a:xfrm>
            <a:off x="8756640" y="3486240"/>
            <a:ext cx="830160" cy="70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1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2" name="Picture 16" descr="https://thepresentation.ru/img/thumbs/1c3455bba84d9fd386a512aab42a54ca-800x.jpg"/>
          <p:cNvPicPr/>
          <p:nvPr/>
        </p:nvPicPr>
        <p:blipFill>
          <a:blip r:embed="rId2"/>
          <a:stretch/>
        </p:blipFill>
        <p:spPr>
          <a:xfrm>
            <a:off x="1266840" y="923760"/>
            <a:ext cx="9839160" cy="5048280"/>
          </a:xfrm>
          <a:prstGeom prst="rect">
            <a:avLst/>
          </a:prstGeom>
          <a:ln w="0">
            <a:noFill/>
          </a:ln>
        </p:spPr>
      </p:pic>
      <p:sp>
        <p:nvSpPr>
          <p:cNvPr id="133" name="Прямоугольник 15"/>
          <p:cNvSpPr/>
          <p:nvPr/>
        </p:nvSpPr>
        <p:spPr>
          <a:xfrm>
            <a:off x="2733840" y="2771640"/>
            <a:ext cx="771480" cy="2667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4" name="Прямоугольник 16"/>
          <p:cNvSpPr/>
          <p:nvPr/>
        </p:nvSpPr>
        <p:spPr>
          <a:xfrm>
            <a:off x="4105440" y="2867040"/>
            <a:ext cx="733320" cy="2286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5" name="Прямоугольник 17"/>
          <p:cNvSpPr/>
          <p:nvPr/>
        </p:nvSpPr>
        <p:spPr>
          <a:xfrm>
            <a:off x="2066760" y="4410000"/>
            <a:ext cx="364824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6" name="Прямоугольник 18"/>
          <p:cNvSpPr/>
          <p:nvPr/>
        </p:nvSpPr>
        <p:spPr>
          <a:xfrm>
            <a:off x="1104840" y="4191120"/>
            <a:ext cx="10049040" cy="1790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Мутуализм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7" name="Прямоугольник 19"/>
          <p:cNvSpPr/>
          <p:nvPr/>
        </p:nvSpPr>
        <p:spPr>
          <a:xfrm>
            <a:off x="3981600" y="1038240"/>
            <a:ext cx="3647880" cy="476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Симбиоздың түрін анықтап, түсініктеме беріңіз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9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7"/>
          <p:cNvSpPr/>
          <p:nvPr/>
        </p:nvSpPr>
        <p:spPr>
          <a:xfrm>
            <a:off x="866880" y="5952960"/>
            <a:ext cx="95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Симбиоздың түрін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1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2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3" name="Picture 12" descr="https://cf2.ppt-online.org/files2/slide/e/e6OZna791KDltpiBvCgGJ3qTYRFVkHwx4XWLbE/slide-16.jpg"/>
          <p:cNvPicPr/>
          <p:nvPr/>
        </p:nvPicPr>
        <p:blipFill>
          <a:blip r:embed="rId2"/>
          <a:stretch/>
        </p:blipFill>
        <p:spPr>
          <a:xfrm>
            <a:off x="1409760" y="1066680"/>
            <a:ext cx="9467640" cy="4876920"/>
          </a:xfrm>
          <a:prstGeom prst="rect">
            <a:avLst/>
          </a:prstGeom>
          <a:ln w="0">
            <a:noFill/>
          </a:ln>
        </p:spPr>
      </p:pic>
      <p:sp>
        <p:nvSpPr>
          <p:cNvPr id="144" name="Прямоугольник 11"/>
          <p:cNvSpPr/>
          <p:nvPr/>
        </p:nvSpPr>
        <p:spPr>
          <a:xfrm>
            <a:off x="2981160" y="1305000"/>
            <a:ext cx="6534360" cy="2858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5" name="Прямоугольник 12"/>
          <p:cNvSpPr/>
          <p:nvPr/>
        </p:nvSpPr>
        <p:spPr>
          <a:xfrm>
            <a:off x="1409760" y="4152960"/>
            <a:ext cx="5076720" cy="1819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6" name="Прямоугольник 13"/>
          <p:cNvSpPr/>
          <p:nvPr/>
        </p:nvSpPr>
        <p:spPr>
          <a:xfrm>
            <a:off x="6734160" y="4619520"/>
            <a:ext cx="3714840" cy="11811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Дұрыс жауабы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8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7"/>
          <p:cNvSpPr/>
          <p:nvPr/>
        </p:nvSpPr>
        <p:spPr>
          <a:xfrm>
            <a:off x="866880" y="5952960"/>
            <a:ext cx="95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Симбиоздың түрін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0" name="Прямоугольник 19"/>
          <p:cNvSpPr/>
          <p:nvPr/>
        </p:nvSpPr>
        <p:spPr>
          <a:xfrm>
            <a:off x="7423200" y="4714920"/>
            <a:ext cx="644400" cy="27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1" name="Прямоугольник 20"/>
          <p:cNvSpPr/>
          <p:nvPr/>
        </p:nvSpPr>
        <p:spPr>
          <a:xfrm>
            <a:off x="10147320" y="4705200"/>
            <a:ext cx="64440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2" name="Picture 12" descr="https://cf2.ppt-online.org/files2/slide/e/e6OZna791KDltpiBvCgGJ3qTYRFVkHwx4XWLbE/slide-16.jpg"/>
          <p:cNvPicPr/>
          <p:nvPr/>
        </p:nvPicPr>
        <p:blipFill>
          <a:blip r:embed="rId2"/>
          <a:stretch/>
        </p:blipFill>
        <p:spPr>
          <a:xfrm>
            <a:off x="1409760" y="1066680"/>
            <a:ext cx="9467640" cy="4876920"/>
          </a:xfrm>
          <a:prstGeom prst="rect">
            <a:avLst/>
          </a:prstGeom>
          <a:ln w="0">
            <a:noFill/>
          </a:ln>
        </p:spPr>
      </p:pic>
      <p:sp>
        <p:nvSpPr>
          <p:cNvPr id="153" name="Прямоугольник 11"/>
          <p:cNvSpPr/>
          <p:nvPr/>
        </p:nvSpPr>
        <p:spPr>
          <a:xfrm>
            <a:off x="2981160" y="1305000"/>
            <a:ext cx="6534360" cy="2858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Пәтерлестік</a:t>
            </a:r>
            <a:r>
              <a:rPr b="0" lang="ru-RU" sz="1800" strike="noStrike" u="none">
                <a:solidFill>
                  <a:srgbClr val="1f4e79"/>
                </a:solidFill>
                <a:uFillTx/>
                <a:latin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4" name="Прямоугольник 12"/>
          <p:cNvSpPr/>
          <p:nvPr/>
        </p:nvSpPr>
        <p:spPr>
          <a:xfrm>
            <a:off x="1409760" y="4152960"/>
            <a:ext cx="5076720" cy="1819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5" name="Прямоугольник 13"/>
          <p:cNvSpPr/>
          <p:nvPr/>
        </p:nvSpPr>
        <p:spPr>
          <a:xfrm>
            <a:off x="6734160" y="4619520"/>
            <a:ext cx="3714840" cy="11811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875880" y="1971360"/>
            <a:ext cx="10566360" cy="4205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тірі ағзалардың өзара қарым-қатынас түрлерін сипаттауды біледі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1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8.3.1.5 тірі ағзалардың өзара қарым-қатынас түрлерін сипаттау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Тірі ағзалардың өзара қарым-қатынасының түрлері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рямоугольник 2"/>
          <p:cNvSpPr/>
          <p:nvPr/>
        </p:nvSpPr>
        <p:spPr>
          <a:xfrm flipV="1" rot="10800000">
            <a:off x="1104480" y="3213720"/>
            <a:ext cx="9991800" cy="21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Calibri"/>
              </a:rPr>
              <a:t>Симбиоз (селбесу)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–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Calibri"/>
              </a:rPr>
              <a:t> бірлесіп тіршілік ету кезінде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(грек., сим – бірге; биос – тіршілік), екі ағза да немесе олардың біреуі ғана екіншісінен пайда көреді. Симбиоздың бірнеше түрлері бар.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6" name="Прямая со стрелкой 16"/>
          <p:cNvCxnSpPr/>
          <p:nvPr/>
        </p:nvCxnSpPr>
        <p:spPr>
          <a:xfrm>
            <a:off x="5810040" y="637920"/>
            <a:ext cx="1080" cy="934200"/>
          </a:xfrm>
          <a:prstGeom prst="straightConnector1">
            <a:avLst/>
          </a:prstGeom>
          <a:ln w="19080">
            <a:solidFill>
              <a:srgbClr val="5a66d6"/>
            </a:solidFill>
            <a:miter/>
            <a:tailEnd len="med" type="arrow" w="med"/>
          </a:ln>
        </p:spPr>
      </p:cxnSp>
      <p:pic>
        <p:nvPicPr>
          <p:cNvPr id="27" name="Picture 13" descr=""/>
          <p:cNvPicPr/>
          <p:nvPr/>
        </p:nvPicPr>
        <p:blipFill>
          <a:blip r:embed="rId3"/>
          <a:stretch/>
        </p:blipFill>
        <p:spPr>
          <a:xfrm>
            <a:off x="3470400" y="630360"/>
            <a:ext cx="1706400" cy="45540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16" descr=""/>
          <p:cNvPicPr/>
          <p:nvPr/>
        </p:nvPicPr>
        <p:blipFill>
          <a:blip r:embed="rId4"/>
          <a:stretch/>
        </p:blipFill>
        <p:spPr>
          <a:xfrm>
            <a:off x="6448320" y="630360"/>
            <a:ext cx="1819440" cy="431640"/>
          </a:xfrm>
          <a:prstGeom prst="rect">
            <a:avLst/>
          </a:prstGeom>
          <a:ln w="0">
            <a:noFill/>
          </a:ln>
        </p:spPr>
      </p:pic>
      <p:sp>
        <p:nvSpPr>
          <p:cNvPr id="29" name="Прямоугольник 21"/>
          <p:cNvSpPr/>
          <p:nvPr/>
        </p:nvSpPr>
        <p:spPr>
          <a:xfrm>
            <a:off x="2647800" y="1085760"/>
            <a:ext cx="1695600" cy="505080"/>
          </a:xfrm>
          <a:prstGeom prst="rect">
            <a:avLst/>
          </a:prstGeom>
          <a:solidFill>
            <a:srgbClr val="ffffff"/>
          </a:solidFill>
          <a:ln w="12600">
            <a:solidFill>
              <a:srgbClr val="2e75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жағымды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Прямоугольник 22"/>
          <p:cNvSpPr/>
          <p:nvPr/>
        </p:nvSpPr>
        <p:spPr>
          <a:xfrm>
            <a:off x="4971960" y="1581120"/>
            <a:ext cx="1695600" cy="504720"/>
          </a:xfrm>
          <a:prstGeom prst="rect">
            <a:avLst/>
          </a:prstGeom>
          <a:solidFill>
            <a:srgbClr val="ffffff"/>
          </a:solidFill>
          <a:ln w="12600">
            <a:solidFill>
              <a:srgbClr val="2e75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жағымсыз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Прямоугольник 23"/>
          <p:cNvSpPr/>
          <p:nvPr/>
        </p:nvSpPr>
        <p:spPr>
          <a:xfrm>
            <a:off x="7515360" y="1076400"/>
            <a:ext cx="1695240" cy="504720"/>
          </a:xfrm>
          <a:prstGeom prst="rect">
            <a:avLst/>
          </a:prstGeom>
          <a:solidFill>
            <a:srgbClr val="ffffff"/>
          </a:solidFill>
          <a:ln w="12600">
            <a:solidFill>
              <a:srgbClr val="2e75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бейтарап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Нақты селбестік (кооперация)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3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34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09400" y="799920"/>
            <a:ext cx="9991800" cy="152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Нақты селбестік (кооперация) –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екі ағза үшін де пайдалы қарым-қатынастың түрі.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6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Picture 15" descr="http://www.itvscience.com/wp-content/uploads/2016/01/symbiosis.jpg"/>
          <p:cNvPicPr/>
          <p:nvPr/>
        </p:nvPicPr>
        <p:blipFill>
          <a:blip r:embed="rId3"/>
          <a:stretch/>
        </p:blipFill>
        <p:spPr>
          <a:xfrm>
            <a:off x="971640" y="2249640"/>
            <a:ext cx="5038560" cy="3512880"/>
          </a:xfrm>
          <a:prstGeom prst="rect">
            <a:avLst/>
          </a:prstGeom>
          <a:ln w="0">
            <a:noFill/>
          </a:ln>
        </p:spPr>
      </p:pic>
      <p:pic>
        <p:nvPicPr>
          <p:cNvPr id="38" name="Picture 17" descr="https://ds04.infourok.ru/uploads/ex/1177/00154726-935ff526/hello_html_m2e83dd54.jpg"/>
          <p:cNvPicPr/>
          <p:nvPr/>
        </p:nvPicPr>
        <p:blipFill>
          <a:blip r:embed="rId4"/>
          <a:stretch/>
        </p:blipFill>
        <p:spPr>
          <a:xfrm>
            <a:off x="6202440" y="2257560"/>
            <a:ext cx="5256000" cy="352404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"/>
          <p:cNvSpPr/>
          <p:nvPr/>
        </p:nvSpPr>
        <p:spPr>
          <a:xfrm>
            <a:off x="0" y="0"/>
            <a:ext cx="12201480" cy="666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Жағымды қарым-қатынас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0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3920" y="819000"/>
            <a:ext cx="5953320" cy="210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Азоттүзуші түйнек бактериялары мен бұршақ тұқымдас өсімдіктердің (бұршақ, үрмебұршақ, қытайбұршақ, соя, акация) селбесуі жағымды қарым-қатынасқа мысал бола алады.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3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4" name="Picture 2" descr="https://udobreniya.net/wp-content/uploads/2018/03/%D0%B0%D0%B7%D0%BE%D1%82%D0%BE%D1%84%D0%B8%D0%BA%D1%81.jpg"/>
          <p:cNvPicPr/>
          <p:nvPr/>
        </p:nvPicPr>
        <p:blipFill>
          <a:blip r:embed="rId3"/>
          <a:stretch/>
        </p:blipFill>
        <p:spPr>
          <a:xfrm>
            <a:off x="6627960" y="1209600"/>
            <a:ext cx="5030640" cy="408636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4" descr="http://onprofi.ru/wa-data/public/photos/31/00/31/31.970.jpg"/>
          <p:cNvPicPr/>
          <p:nvPr/>
        </p:nvPicPr>
        <p:blipFill>
          <a:blip r:embed="rId4"/>
          <a:stretch/>
        </p:blipFill>
        <p:spPr>
          <a:xfrm>
            <a:off x="1638360" y="2838600"/>
            <a:ext cx="4276800" cy="3333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3"/>
          <p:cNvSpPr/>
          <p:nvPr/>
        </p:nvSpPr>
        <p:spPr>
          <a:xfrm>
            <a:off x="0" y="0"/>
            <a:ext cx="12192120" cy="7272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Мутуализм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TextBox 9"/>
          <p:cNvSpPr/>
          <p:nvPr/>
        </p:nvSpPr>
        <p:spPr>
          <a:xfrm>
            <a:off x="1238400" y="5353200"/>
            <a:ext cx="1003932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Мутуализм (латын. мутуус - өзара) – әр түрге жататын ағзалардың бір-бірінен бөлек тіршілік ете алмай, өзара қолайлы жағдай туғыза отырып селбесіп тіршілік етуі.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8" name="Рисунок 4" descr=""/>
          <p:cNvPicPr/>
          <p:nvPr/>
        </p:nvPicPr>
        <p:blipFill>
          <a:blip r:embed="rId1"/>
          <a:stretch/>
        </p:blipFill>
        <p:spPr>
          <a:xfrm>
            <a:off x="544680" y="6583320"/>
            <a:ext cx="11559960" cy="7128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https://ds04.infourok.ru/uploads/ex/08fd/0017afac-95b014b8/img4.jpg"/>
          <p:cNvPicPr/>
          <p:nvPr/>
        </p:nvPicPr>
        <p:blipFill>
          <a:blip r:embed="rId2"/>
          <a:stretch/>
        </p:blipFill>
        <p:spPr>
          <a:xfrm>
            <a:off x="2647800" y="857160"/>
            <a:ext cx="7363080" cy="441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Комменсализм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2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54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2"/>
          <p:cNvSpPr/>
          <p:nvPr/>
        </p:nvSpPr>
        <p:spPr>
          <a:xfrm flipV="1" rot="10800000">
            <a:off x="1228680" y="4469760"/>
            <a:ext cx="9887040" cy="18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Комменсализм (лат. ком - бірге, менса - стол, трапеза) – серіктестік. Бірге тіршілік ететін түрдің біреуі пайда тауып, екіншісі оған мән бермейтін симбиоздың кең тараған түрі.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7" name="Picture 14" descr="http://azscubacat.com/wp-content/gallery/Symbiosis-post/6.Commensalism.1.jpg"/>
          <p:cNvPicPr/>
          <p:nvPr/>
        </p:nvPicPr>
        <p:blipFill>
          <a:blip r:embed="rId3"/>
          <a:stretch/>
        </p:blipFill>
        <p:spPr>
          <a:xfrm>
            <a:off x="857160" y="1095480"/>
            <a:ext cx="5124600" cy="313380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8" descr="https://www.thesun.co.uk/wp-content/uploads/2017/01/nintchdbpict000294927713.jpg"/>
          <p:cNvPicPr/>
          <p:nvPr/>
        </p:nvPicPr>
        <p:blipFill>
          <a:blip r:embed="rId4"/>
          <a:stretch/>
        </p:blipFill>
        <p:spPr>
          <a:xfrm>
            <a:off x="6114960" y="1104840"/>
            <a:ext cx="5219640" cy="314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Пәтерлестік (квартирантство)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1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Прямоугольник 2"/>
          <p:cNvSpPr/>
          <p:nvPr/>
        </p:nvSpPr>
        <p:spPr>
          <a:xfrm flipV="1" rot="10800000">
            <a:off x="1028520" y="4957920"/>
            <a:ext cx="10096200" cy="151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Пәтерлестік (квартирантство) ағзалардың кейбіреулеріне өзге жануар түрінің денесі немесе солардың мекен орны баспана болады.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6" name="Picture 2" descr="https://jooinn.com/images/jelly-fish-18.jpg"/>
          <p:cNvPicPr/>
          <p:nvPr/>
        </p:nvPicPr>
        <p:blipFill>
          <a:blip r:embed="rId3"/>
          <a:stretch/>
        </p:blipFill>
        <p:spPr>
          <a:xfrm>
            <a:off x="1171440" y="1006560"/>
            <a:ext cx="5077080" cy="365112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4" descr="https://wallpapercave.com/wp/wp4117005.jpg"/>
          <p:cNvPicPr/>
          <p:nvPr/>
        </p:nvPicPr>
        <p:blipFill>
          <a:blip r:embed="rId4"/>
          <a:stretch/>
        </p:blipFill>
        <p:spPr>
          <a:xfrm>
            <a:off x="6437160" y="1009800"/>
            <a:ext cx="4869000" cy="360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4"/>
          <p:cNvSpPr/>
          <p:nvPr/>
        </p:nvSpPr>
        <p:spPr>
          <a:xfrm>
            <a:off x="-9360" y="0"/>
            <a:ext cx="12201480" cy="1073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TextBox 9"/>
          <p:cNvSpPr/>
          <p:nvPr/>
        </p:nvSpPr>
        <p:spPr>
          <a:xfrm>
            <a:off x="285840" y="20520"/>
            <a:ext cx="106869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Тірі ағзалардың өзара қарым-қатынасының түрлеріне анықтама беріңіз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TextBox 8"/>
          <p:cNvSpPr/>
          <p:nvPr/>
        </p:nvSpPr>
        <p:spPr>
          <a:xfrm>
            <a:off x="857160" y="5381640"/>
            <a:ext cx="10591920" cy="11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Тірі ағзалардың өзара қарым-қатынасының түрлеріне анықтама береді.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73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Прямоугольник 12"/>
          <p:cNvSpPr/>
          <p:nvPr/>
        </p:nvSpPr>
        <p:spPr>
          <a:xfrm>
            <a:off x="1628640" y="1521000"/>
            <a:ext cx="8791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Прямоугольник 18"/>
          <p:cNvSpPr/>
          <p:nvPr/>
        </p:nvSpPr>
        <p:spPr>
          <a:xfrm>
            <a:off x="5981760" y="268596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19"/>
          <p:cNvSpPr/>
          <p:nvPr/>
        </p:nvSpPr>
        <p:spPr>
          <a:xfrm>
            <a:off x="7791480" y="2390760"/>
            <a:ext cx="17240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Прямоугольник 20"/>
          <p:cNvSpPr/>
          <p:nvPr/>
        </p:nvSpPr>
        <p:spPr>
          <a:xfrm>
            <a:off x="7981920" y="349560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Прямоугольник 21"/>
          <p:cNvSpPr/>
          <p:nvPr/>
        </p:nvSpPr>
        <p:spPr>
          <a:xfrm>
            <a:off x="7819920" y="4572000"/>
            <a:ext cx="13622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Прямоугольник 22"/>
          <p:cNvSpPr/>
          <p:nvPr/>
        </p:nvSpPr>
        <p:spPr>
          <a:xfrm>
            <a:off x="2905200" y="4010040"/>
            <a:ext cx="119052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4" name="Picture 23" descr="http://images.myshared.ru/24/1270657/slide_7.jpg"/>
          <p:cNvPicPr/>
          <p:nvPr/>
        </p:nvPicPr>
        <p:blipFill>
          <a:blip r:embed="rId2"/>
          <a:stretch/>
        </p:blipFill>
        <p:spPr>
          <a:xfrm>
            <a:off x="1305000" y="990720"/>
            <a:ext cx="9924840" cy="4848120"/>
          </a:xfrm>
          <a:prstGeom prst="rect">
            <a:avLst/>
          </a:prstGeom>
          <a:ln w="9360">
            <a:solidFill>
              <a:srgbClr val="4472c4"/>
            </a:solidFill>
            <a:miter/>
          </a:ln>
        </p:spPr>
      </p:pic>
      <p:sp>
        <p:nvSpPr>
          <p:cNvPr id="85" name="Прямоугольник 24"/>
          <p:cNvSpPr/>
          <p:nvPr/>
        </p:nvSpPr>
        <p:spPr>
          <a:xfrm>
            <a:off x="8715240" y="5143680"/>
            <a:ext cx="2067120" cy="514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Прямоугольник 27"/>
          <p:cNvSpPr/>
          <p:nvPr/>
        </p:nvSpPr>
        <p:spPr>
          <a:xfrm>
            <a:off x="1695600" y="2828880"/>
            <a:ext cx="1971360" cy="1495440"/>
          </a:xfrm>
          <a:prstGeom prst="rect">
            <a:avLst/>
          </a:prstGeom>
          <a:solidFill>
            <a:srgbClr val="4472c4"/>
          </a:solidFill>
          <a:ln w="126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Прямоугольник 28"/>
          <p:cNvSpPr/>
          <p:nvPr/>
        </p:nvSpPr>
        <p:spPr>
          <a:xfrm>
            <a:off x="3867120" y="2800440"/>
            <a:ext cx="2200320" cy="1552320"/>
          </a:xfrm>
          <a:prstGeom prst="rect">
            <a:avLst/>
          </a:prstGeom>
          <a:solidFill>
            <a:srgbClr val="4472c4"/>
          </a:solidFill>
          <a:ln w="126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Прямоугольник 29"/>
          <p:cNvSpPr/>
          <p:nvPr/>
        </p:nvSpPr>
        <p:spPr>
          <a:xfrm>
            <a:off x="6400800" y="2714760"/>
            <a:ext cx="1857240" cy="1571400"/>
          </a:xfrm>
          <a:prstGeom prst="rect">
            <a:avLst/>
          </a:prstGeom>
          <a:solidFill>
            <a:srgbClr val="4472c4"/>
          </a:solidFill>
          <a:ln w="126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Прямоугольник 30"/>
          <p:cNvSpPr/>
          <p:nvPr/>
        </p:nvSpPr>
        <p:spPr>
          <a:xfrm>
            <a:off x="8848800" y="2666880"/>
            <a:ext cx="1647720" cy="1724040"/>
          </a:xfrm>
          <a:prstGeom prst="rect">
            <a:avLst/>
          </a:prstGeom>
          <a:solidFill>
            <a:srgbClr val="4472c4"/>
          </a:solidFill>
          <a:ln w="126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2024-10-31T20:34:47Z</dcterms:modified>
  <cp:revision>823</cp:revision>
  <dc:subject/>
  <dc:title>Презентация PowerPoint</dc:title>
</cp:coreProperties>
</file>