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76" r:id="rId5"/>
    <p:sldId id="258" r:id="rId6"/>
    <p:sldId id="259" r:id="rId7"/>
    <p:sldId id="260" r:id="rId8"/>
    <p:sldId id="261" r:id="rId9"/>
    <p:sldId id="262" r:id="rId10"/>
    <p:sldId id="277" r:id="rId11"/>
    <p:sldId id="263" r:id="rId12"/>
    <p:sldId id="278" r:id="rId13"/>
    <p:sldId id="264" r:id="rId14"/>
    <p:sldId id="279" r:id="rId15"/>
    <p:sldId id="266" r:id="rId16"/>
    <p:sldId id="269" r:id="rId17"/>
    <p:sldId id="281" r:id="rId18"/>
    <p:sldId id="267" r:id="rId19"/>
    <p:sldId id="27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74"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5407189-A30D-44C9-92E8-FCA9C363E279}" type="datetimeFigureOut">
              <a:rPr lang="ru-RU" smtClean="0"/>
              <a:pPr/>
              <a:t>11.01.2021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54E2844-8AC5-4409-BC0D-3D190BE6C0B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5407189-A30D-44C9-92E8-FCA9C363E279}" type="datetimeFigureOut">
              <a:rPr lang="ru-RU" smtClean="0"/>
              <a:pPr/>
              <a:t>11.01.2021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54E2844-8AC5-4409-BC0D-3D190BE6C0B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5407189-A30D-44C9-92E8-FCA9C363E279}" type="datetimeFigureOut">
              <a:rPr lang="ru-RU" smtClean="0"/>
              <a:pPr/>
              <a:t>11.01.2021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54E2844-8AC5-4409-BC0D-3D190BE6C0B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5407189-A30D-44C9-92E8-FCA9C363E279}" type="datetimeFigureOut">
              <a:rPr lang="ru-RU" smtClean="0"/>
              <a:pPr/>
              <a:t>11.01.2021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54E2844-8AC5-4409-BC0D-3D190BE6C0BA}"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5407189-A30D-44C9-92E8-FCA9C363E279}" type="datetimeFigureOut">
              <a:rPr lang="ru-RU" smtClean="0"/>
              <a:pPr/>
              <a:t>11.01.2021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54E2844-8AC5-4409-BC0D-3D190BE6C0BA}"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5407189-A30D-44C9-92E8-FCA9C363E279}" type="datetimeFigureOut">
              <a:rPr lang="ru-RU" smtClean="0"/>
              <a:pPr/>
              <a:t>11.01.2021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54E2844-8AC5-4409-BC0D-3D190BE6C0BA}"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5407189-A30D-44C9-92E8-FCA9C363E279}" type="datetimeFigureOut">
              <a:rPr lang="ru-RU" smtClean="0"/>
              <a:pPr/>
              <a:t>11.01.2021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54E2844-8AC5-4409-BC0D-3D190BE6C0B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5407189-A30D-44C9-92E8-FCA9C363E279}" type="datetimeFigureOut">
              <a:rPr lang="ru-RU" smtClean="0"/>
              <a:pPr/>
              <a:t>11.01.2021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54E2844-8AC5-4409-BC0D-3D190BE6C0BA}"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5407189-A30D-44C9-92E8-FCA9C363E279}" type="datetimeFigureOut">
              <a:rPr lang="ru-RU" smtClean="0"/>
              <a:pPr/>
              <a:t>11.01.2021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54E2844-8AC5-4409-BC0D-3D190BE6C0B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5407189-A30D-44C9-92E8-FCA9C363E279}" type="datetimeFigureOut">
              <a:rPr lang="ru-RU" smtClean="0"/>
              <a:pPr/>
              <a:t>11.01.2021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54E2844-8AC5-4409-BC0D-3D190BE6C0B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5407189-A30D-44C9-92E8-FCA9C363E279}" type="datetimeFigureOut">
              <a:rPr lang="ru-RU" smtClean="0"/>
              <a:pPr/>
              <a:t>11.01.2021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54E2844-8AC5-4409-BC0D-3D190BE6C0BA}"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5407189-A30D-44C9-92E8-FCA9C363E279}" type="datetimeFigureOut">
              <a:rPr lang="ru-RU" smtClean="0"/>
              <a:pPr/>
              <a:t>11.01.2021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54E2844-8AC5-4409-BC0D-3D190BE6C0B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marL="45720" indent="0"/>
            <a:r>
              <a:rPr lang="ru-RU" sz="4800" b="1" dirty="0" smtClean="0">
                <a:latin typeface="Times New Roman" panose="02020603050405020304" pitchFamily="18" charset="0"/>
                <a:cs typeface="Times New Roman" panose="02020603050405020304" pitchFamily="18" charset="0"/>
              </a:rPr>
              <a:t/>
            </a:r>
            <a:br>
              <a:rPr lang="ru-RU" sz="4800" b="1" dirty="0" smtClean="0">
                <a:latin typeface="Times New Roman" panose="02020603050405020304" pitchFamily="18" charset="0"/>
                <a:cs typeface="Times New Roman" panose="02020603050405020304" pitchFamily="18" charset="0"/>
              </a:rPr>
            </a:br>
            <a:r>
              <a:rPr lang="ru-RU" sz="4800" b="1" dirty="0" err="1" smtClean="0">
                <a:latin typeface="Times New Roman" panose="02020603050405020304" pitchFamily="18" charset="0"/>
                <a:cs typeface="Times New Roman" panose="02020603050405020304" pitchFamily="18" charset="0"/>
              </a:rPr>
              <a:t>Сабақтың тақырыбы:</a:t>
            </a:r>
            <a:r>
              <a:rPr lang="en-US" sz="4800" b="1" dirty="0" smtClean="0">
                <a:latin typeface="Times New Roman" panose="02020603050405020304" pitchFamily="18" charset="0"/>
                <a:cs typeface="Times New Roman" panose="02020603050405020304" pitchFamily="18" charset="0"/>
              </a:rPr>
              <a:t> </a:t>
            </a:r>
            <a:br>
              <a:rPr lang="en-US" sz="4800" b="1" dirty="0" smtClean="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Сүйектің байланысу түрлері </a:t>
            </a:r>
            <a:r>
              <a:rPr lang="ru-RU" sz="4800" b="1" dirty="0" smtClean="0">
                <a:solidFill>
                  <a:schemeClr val="tx1"/>
                </a:solidFill>
                <a:latin typeface="Times New Roman" panose="02020603050405020304" pitchFamily="18" charset="0"/>
                <a:cs typeface="Times New Roman" panose="02020603050405020304" pitchFamily="18" charset="0"/>
              </a:rPr>
              <a:t/>
            </a:r>
            <a:br>
              <a:rPr lang="ru-RU" sz="4800" b="1" dirty="0" smtClean="0">
                <a:solidFill>
                  <a:schemeClr val="tx1"/>
                </a:solidFill>
                <a:latin typeface="Times New Roman" panose="02020603050405020304" pitchFamily="18" charset="0"/>
                <a:cs typeface="Times New Roman" panose="02020603050405020304" pitchFamily="18" charset="0"/>
              </a:rPr>
            </a:br>
            <a:endParaRPr lang="ru-RU" sz="4800" b="1" dirty="0" smtClean="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pPr marL="45720"/>
            <a:r>
              <a:rPr lang="ru-RU" sz="3600" b="1" dirty="0" err="1" smtClean="0">
                <a:solidFill>
                  <a:schemeClr val="tx1"/>
                </a:solidFill>
                <a:latin typeface="Times New Roman" panose="02020603050405020304" pitchFamily="18" charset="0"/>
                <a:cs typeface="Times New Roman" panose="02020603050405020304" pitchFamily="18" charset="0"/>
              </a:rPr>
              <a:t>Сабақтың мақсаты:</a:t>
            </a:r>
            <a:endParaRPr lang="ru-RU" sz="3600" b="1" dirty="0" smtClean="0">
              <a:solidFill>
                <a:schemeClr val="tx1"/>
              </a:solidFill>
              <a:latin typeface="Times New Roman" panose="02020603050405020304" pitchFamily="18" charset="0"/>
              <a:cs typeface="Times New Roman" panose="02020603050405020304" pitchFamily="18" charset="0"/>
            </a:endParaRPr>
          </a:p>
          <a:p>
            <a:pPr marL="45720"/>
            <a:r>
              <a:rPr lang="kk-KZ" b="1" dirty="0">
                <a:latin typeface="Times New Roman" panose="02020603050405020304" pitchFamily="18" charset="0"/>
                <a:cs typeface="Times New Roman" panose="02020603050405020304" pitchFamily="18" charset="0"/>
              </a:rPr>
              <a:t>С</a:t>
            </a:r>
            <a:r>
              <a:rPr lang="kk-KZ" b="1" dirty="0" smtClean="0">
                <a:latin typeface="Times New Roman" panose="02020603050405020304" pitchFamily="18" charset="0"/>
                <a:cs typeface="Times New Roman" panose="02020603050405020304" pitchFamily="18" charset="0"/>
              </a:rPr>
              <a:t>үйектердің </a:t>
            </a:r>
            <a:r>
              <a:rPr lang="kk-KZ" b="1" dirty="0">
                <a:latin typeface="Times New Roman" panose="02020603050405020304" pitchFamily="18" charset="0"/>
                <a:cs typeface="Times New Roman" panose="02020603050405020304" pitchFamily="18" charset="0"/>
              </a:rPr>
              <a:t>байланыс түрлерін  </a:t>
            </a:r>
            <a:r>
              <a:rPr lang="kk-KZ" b="1" dirty="0" smtClean="0">
                <a:latin typeface="Times New Roman" panose="02020603050405020304" pitchFamily="18" charset="0"/>
                <a:cs typeface="Times New Roman" panose="02020603050405020304" pitchFamily="18" charset="0"/>
              </a:rPr>
              <a:t>салыстыру</a:t>
            </a:r>
            <a:endParaRPr lang="ru-RU" sz="3600" b="1"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kk-KZ" sz="2800" dirty="0" smtClean="0"/>
              <a:t> Г-  </a:t>
            </a:r>
            <a:r>
              <a:rPr lang="kk-KZ" sz="2800" dirty="0" smtClean="0"/>
              <a:t>ми сауытының қозғалмайтын </a:t>
            </a:r>
            <a:r>
              <a:rPr lang="kk-KZ" sz="2800" dirty="0" smtClean="0"/>
              <a:t>сүйектері.</a:t>
            </a:r>
          </a:p>
          <a:p>
            <a:pPr>
              <a:buNone/>
            </a:pPr>
            <a:r>
              <a:rPr lang="kk-KZ" sz="2800" dirty="0" smtClean="0"/>
              <a:t>Д-  </a:t>
            </a:r>
            <a:r>
              <a:rPr lang="kk-KZ" sz="2800" dirty="0" smtClean="0"/>
              <a:t>омыртқа арасындағы шеміршек арқылы </a:t>
            </a:r>
            <a:r>
              <a:rPr lang="kk-KZ" sz="2800" dirty="0" smtClean="0"/>
              <a:t>жартылай қозғалатын </a:t>
            </a:r>
            <a:r>
              <a:rPr lang="kk-KZ" sz="2800" dirty="0" smtClean="0"/>
              <a:t>байланыс </a:t>
            </a:r>
            <a:r>
              <a:rPr lang="kk-KZ" sz="2800" dirty="0" smtClean="0"/>
              <a:t>сүйектері.</a:t>
            </a:r>
          </a:p>
          <a:p>
            <a:pPr>
              <a:buNone/>
            </a:pPr>
            <a:r>
              <a:rPr lang="kk-KZ" sz="2800" dirty="0" smtClean="0"/>
              <a:t>Е </a:t>
            </a:r>
            <a:r>
              <a:rPr lang="kk-KZ" sz="2800" dirty="0" smtClean="0"/>
              <a:t>- буын арқылы байланысқан қозғалатын </a:t>
            </a:r>
            <a:r>
              <a:rPr lang="kk-KZ" sz="2800" dirty="0" smtClean="0"/>
              <a:t>сүйектер.</a:t>
            </a:r>
            <a:endParaRPr lang="ru-RU" dirty="0"/>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bone connection"/>
          <p:cNvPicPr>
            <a:picLocks noGrp="1" noChangeAspect="1" noChangeArrowheads="1"/>
          </p:cNvPicPr>
          <p:nvPr>
            <p:ph idx="1"/>
          </p:nvPr>
        </p:nvPicPr>
        <p:blipFill rotWithShape="1">
          <a:blip r:embed="rId2">
            <a:extLst>
              <a:ext uri="{28A0092B-C50C-407E-A947-70E740481C1C}">
                <a14:useLocalDpi xmlns="" xmlns:a14="http://schemas.microsoft.com/office/drawing/2010/main" val="0"/>
              </a:ext>
            </a:extLst>
          </a:blip>
          <a:stretch/>
        </p:blipFill>
        <p:spPr bwMode="auto">
          <a:xfrm>
            <a:off x="2681287" y="2743994"/>
            <a:ext cx="3781425" cy="20002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kk-KZ" dirty="0" smtClean="0">
                <a:latin typeface="Times New Roman" panose="02020603050405020304" pitchFamily="18" charset="0"/>
                <a:cs typeface="Times New Roman" panose="02020603050405020304" pitchFamily="18" charset="0"/>
              </a:rPr>
              <a:t>Суретте көрсетілген байланысты сипаттаңыз</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kk-KZ" sz="3600" dirty="0" smtClean="0"/>
              <a:t>Ми сауытының тігіскен байланысы.</a:t>
            </a:r>
            <a:endParaRPr lang="ru-RU" sz="3600" dirty="0"/>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bone connection"/>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643042" y="1785926"/>
            <a:ext cx="5572164" cy="450059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kk-KZ" dirty="0" smtClean="0">
                <a:latin typeface="Times New Roman" panose="02020603050405020304" pitchFamily="18" charset="0"/>
                <a:cs typeface="Times New Roman" panose="02020603050405020304" pitchFamily="18" charset="0"/>
              </a:rPr>
              <a:t>Суреттегі сүйектерді қазақша атап, байланысу түрлерін түсіндіріңіз</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kk-KZ" sz="3600" dirty="0" smtClean="0"/>
              <a:t>Бұғана,жауырын,тоқпан жілік.</a:t>
            </a:r>
            <a:endParaRPr lang="ru-RU" sz="3600" dirty="0"/>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endParaRPr lang="ru-RU" dirty="0" smtClean="0"/>
          </a:p>
          <a:p>
            <a:pPr lvl="0">
              <a:buNone/>
            </a:pPr>
            <a:r>
              <a:rPr lang="kk-KZ" sz="1600" b="1" dirty="0" smtClean="0"/>
              <a:t>        </a:t>
            </a:r>
            <a:r>
              <a:rPr lang="kk-KZ" sz="1800" b="1" dirty="0" smtClean="0"/>
              <a:t>1.Бір </a:t>
            </a:r>
            <a:r>
              <a:rPr lang="kk-KZ" sz="1800" b="1" dirty="0"/>
              <a:t>– бірімен қозғалмай байланысқан сүйектер:</a:t>
            </a:r>
            <a:endParaRPr lang="ru-RU" sz="1800" dirty="0"/>
          </a:p>
          <a:p>
            <a:pPr>
              <a:buNone/>
            </a:pPr>
            <a:r>
              <a:rPr lang="kk-KZ" sz="1800" dirty="0" smtClean="0"/>
              <a:t>            а</a:t>
            </a:r>
            <a:r>
              <a:rPr lang="kk-KZ" sz="1800" dirty="0"/>
              <a:t>) бас сүйегі   в) арқа омыртқасы   с) иық белдеуі   д) сегізсөз </a:t>
            </a:r>
            <a:r>
              <a:rPr lang="kk-KZ" sz="1800" dirty="0" smtClean="0"/>
              <a:t>   </a:t>
            </a:r>
          </a:p>
          <a:p>
            <a:pPr>
              <a:buNone/>
            </a:pPr>
            <a:r>
              <a:rPr lang="kk-KZ" sz="1800" dirty="0" smtClean="0"/>
              <a:t>            омыртқалары  </a:t>
            </a:r>
            <a:r>
              <a:rPr lang="kk-KZ" sz="1800" dirty="0"/>
              <a:t>е) </a:t>
            </a:r>
            <a:r>
              <a:rPr lang="kk-KZ" sz="1800" dirty="0" smtClean="0"/>
              <a:t> асықты жілік  </a:t>
            </a:r>
          </a:p>
          <a:p>
            <a:pPr>
              <a:buNone/>
            </a:pPr>
            <a:r>
              <a:rPr lang="kk-KZ" sz="1800" b="1" dirty="0" smtClean="0"/>
              <a:t>        2.</a:t>
            </a:r>
            <a:r>
              <a:rPr lang="kk-KZ" sz="1800" dirty="0" smtClean="0"/>
              <a:t> </a:t>
            </a:r>
            <a:r>
              <a:rPr lang="kk-KZ" sz="1800" b="1" dirty="0"/>
              <a:t>Жілік майы бұл</a:t>
            </a:r>
            <a:r>
              <a:rPr lang="kk-KZ" sz="1800" dirty="0"/>
              <a:t>:</a:t>
            </a:r>
            <a:endParaRPr lang="ru-RU" sz="1800" dirty="0"/>
          </a:p>
          <a:p>
            <a:pPr>
              <a:buNone/>
            </a:pPr>
            <a:r>
              <a:rPr lang="kk-KZ" sz="1800" dirty="0" smtClean="0"/>
              <a:t>            </a:t>
            </a:r>
            <a:r>
              <a:rPr lang="kk-KZ" sz="1800" dirty="0"/>
              <a:t>а) майлы ұлпа   в)қан жасайтын мүше  с)эпителий ұлпасы  </a:t>
            </a:r>
            <a:r>
              <a:rPr lang="kk-KZ" sz="1800" dirty="0" smtClean="0"/>
              <a:t>   </a:t>
            </a:r>
          </a:p>
          <a:p>
            <a:pPr>
              <a:buNone/>
            </a:pPr>
            <a:r>
              <a:rPr lang="kk-KZ" sz="1800" dirty="0" smtClean="0"/>
              <a:t>            д)көмірсулар жинақталатын орны   </a:t>
            </a:r>
            <a:r>
              <a:rPr lang="kk-KZ" sz="1800" dirty="0"/>
              <a:t>е) тұз жинақталатын </a:t>
            </a:r>
            <a:r>
              <a:rPr lang="kk-KZ" sz="1800" dirty="0" smtClean="0"/>
              <a:t>орын</a:t>
            </a:r>
          </a:p>
          <a:p>
            <a:pPr>
              <a:buNone/>
            </a:pPr>
            <a:r>
              <a:rPr lang="kk-KZ" sz="1800" b="1" dirty="0" smtClean="0"/>
              <a:t>        3. </a:t>
            </a:r>
            <a:r>
              <a:rPr lang="kk-KZ" sz="1800" b="1" dirty="0"/>
              <a:t>Ұзын сүйекке жататын</a:t>
            </a:r>
            <a:r>
              <a:rPr lang="kk-KZ" sz="1800" dirty="0"/>
              <a:t>:</a:t>
            </a:r>
            <a:endParaRPr lang="ru-RU" sz="1800" dirty="0"/>
          </a:p>
          <a:p>
            <a:pPr>
              <a:buNone/>
            </a:pPr>
            <a:r>
              <a:rPr lang="kk-KZ" sz="1800" dirty="0" smtClean="0"/>
              <a:t>             а)жамбас   </a:t>
            </a:r>
            <a:r>
              <a:rPr lang="kk-KZ" sz="1800" dirty="0"/>
              <a:t>в)жауырын    с)омыртқа   д)жілік    е)төс </a:t>
            </a:r>
            <a:r>
              <a:rPr lang="kk-KZ" sz="1800" dirty="0" smtClean="0"/>
              <a:t>сүйегі</a:t>
            </a:r>
          </a:p>
          <a:p>
            <a:pPr>
              <a:buNone/>
            </a:pPr>
            <a:r>
              <a:rPr lang="kk-KZ" sz="1800" b="1" dirty="0" smtClean="0"/>
              <a:t>        4. </a:t>
            </a:r>
            <a:r>
              <a:rPr lang="kk-KZ" sz="1800" b="1" dirty="0"/>
              <a:t>Сүйекің қозғалмалы байланысын қалай атайды:</a:t>
            </a:r>
            <a:endParaRPr lang="ru-RU" sz="1800" dirty="0"/>
          </a:p>
          <a:p>
            <a:pPr>
              <a:buNone/>
            </a:pPr>
            <a:r>
              <a:rPr lang="kk-KZ" sz="1800" dirty="0" smtClean="0"/>
              <a:t>             а)буын      </a:t>
            </a:r>
            <a:r>
              <a:rPr lang="kk-KZ" sz="1800" dirty="0"/>
              <a:t>в)иілу     с)шеміршек     д) байланысу    </a:t>
            </a:r>
            <a:r>
              <a:rPr lang="kk-KZ" sz="1800" dirty="0" smtClean="0"/>
              <a:t>е)сіңірлену</a:t>
            </a:r>
          </a:p>
          <a:p>
            <a:pPr>
              <a:buNone/>
            </a:pPr>
            <a:r>
              <a:rPr lang="kk-KZ" sz="1800" b="1" dirty="0"/>
              <a:t> </a:t>
            </a:r>
            <a:r>
              <a:rPr lang="kk-KZ" sz="1800" b="1" dirty="0" smtClean="0"/>
              <a:t>       5 </a:t>
            </a:r>
            <a:r>
              <a:rPr lang="kk-KZ" sz="1800" b="1" dirty="0"/>
              <a:t>Тірек-  қимыл жүйесінің негізгі элементі:</a:t>
            </a:r>
            <a:endParaRPr lang="ru-RU" sz="1800" dirty="0"/>
          </a:p>
          <a:p>
            <a:pPr>
              <a:buNone/>
            </a:pPr>
            <a:r>
              <a:rPr lang="kk-KZ" sz="1800" dirty="0" smtClean="0"/>
              <a:t>             а</a:t>
            </a:r>
            <a:r>
              <a:rPr lang="kk-KZ" sz="1800" dirty="0"/>
              <a:t>) сүйектер    в)сіңірлер     с)буындар  </a:t>
            </a:r>
            <a:r>
              <a:rPr lang="kk-KZ" sz="1800" dirty="0" smtClean="0"/>
              <a:t>д)бұлшық </a:t>
            </a:r>
            <a:r>
              <a:rPr lang="kk-KZ" sz="1800" dirty="0"/>
              <a:t>еттер </a:t>
            </a:r>
            <a:r>
              <a:rPr lang="kk-KZ" sz="1800" dirty="0" smtClean="0"/>
              <a:t>е)майлар</a:t>
            </a:r>
            <a:endParaRPr lang="ru-RU" sz="1800" dirty="0"/>
          </a:p>
          <a:p>
            <a:pPr>
              <a:buNone/>
            </a:pPr>
            <a:r>
              <a:rPr lang="kk-KZ" sz="1800" b="1" dirty="0" smtClean="0"/>
              <a:t>        6. </a:t>
            </a:r>
            <a:r>
              <a:rPr lang="kk-KZ" sz="1800" b="1" dirty="0"/>
              <a:t>Қысқа сүйекке жатады:</a:t>
            </a:r>
            <a:endParaRPr lang="ru-RU" sz="1800" dirty="0"/>
          </a:p>
          <a:p>
            <a:pPr>
              <a:buNone/>
            </a:pPr>
            <a:r>
              <a:rPr lang="kk-KZ" sz="1800" dirty="0" smtClean="0"/>
              <a:t>             а)иық сүйектері </a:t>
            </a:r>
            <a:r>
              <a:rPr lang="kk-KZ" sz="1800" dirty="0"/>
              <a:t>в)жауырын, бас  </a:t>
            </a:r>
            <a:r>
              <a:rPr lang="kk-KZ" sz="1800" dirty="0" smtClean="0"/>
              <a:t>с)шынтақ   д)тобық   </a:t>
            </a:r>
            <a:r>
              <a:rPr lang="kk-KZ" sz="1800" dirty="0"/>
              <a:t>е) жамбас</a:t>
            </a:r>
            <a:endParaRPr lang="ru-RU" sz="1800" dirty="0"/>
          </a:p>
        </p:txBody>
      </p:sp>
      <p:sp>
        <p:nvSpPr>
          <p:cNvPr id="2" name="Заголовок 1"/>
          <p:cNvSpPr>
            <a:spLocks noGrp="1"/>
          </p:cNvSpPr>
          <p:nvPr>
            <p:ph type="title"/>
          </p:nvPr>
        </p:nvSpPr>
        <p:spPr/>
        <p:txBody>
          <a:bodyPr>
            <a:normAutofit fontScale="90000"/>
          </a:bodyPr>
          <a:lstStyle/>
          <a:p>
            <a:r>
              <a:rPr lang="kk-KZ" b="1" dirty="0" smtClean="0">
                <a:latin typeface="Times New Roman" panose="02020603050405020304" pitchFamily="18" charset="0"/>
                <a:cs typeface="Times New Roman" panose="02020603050405020304" pitchFamily="18" charset="0"/>
              </a:rPr>
              <a:t>       Тақырыпқа қатысты тест      </a:t>
            </a:r>
            <a:br>
              <a:rPr lang="kk-KZ" b="1" dirty="0" smtClean="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              </a:t>
            </a:r>
            <a:r>
              <a:rPr lang="kk-KZ" b="1" dirty="0" smtClean="0">
                <a:latin typeface="Times New Roman" panose="02020603050405020304" pitchFamily="18" charset="0"/>
                <a:cs typeface="Times New Roman" panose="02020603050405020304" pitchFamily="18" charset="0"/>
              </a:rPr>
              <a:t>сұрақтарына жауап бер</a:t>
            </a:r>
            <a:endParaRPr lang="ru-RU"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Autofit/>
          </a:bodyPr>
          <a:lstStyle/>
          <a:p>
            <a:pPr>
              <a:buNone/>
            </a:pPr>
            <a:r>
              <a:rPr lang="kk-KZ" sz="2000" dirty="0" smtClean="0"/>
              <a:t>      </a:t>
            </a:r>
            <a:r>
              <a:rPr lang="kk-KZ" sz="1600" b="1" dirty="0" smtClean="0"/>
              <a:t>7. </a:t>
            </a:r>
            <a:r>
              <a:rPr lang="kk-KZ" sz="1600" b="1" dirty="0"/>
              <a:t>Ұзын сүйекке жататын</a:t>
            </a:r>
            <a:r>
              <a:rPr lang="kk-KZ" sz="1600" dirty="0"/>
              <a:t>:</a:t>
            </a:r>
            <a:endParaRPr lang="ru-RU" sz="1600" dirty="0"/>
          </a:p>
          <a:p>
            <a:pPr>
              <a:buNone/>
            </a:pPr>
            <a:r>
              <a:rPr lang="kk-KZ" sz="1600" dirty="0" smtClean="0"/>
              <a:t>         а)жамбас   </a:t>
            </a:r>
            <a:r>
              <a:rPr lang="kk-KZ" sz="1600" dirty="0"/>
              <a:t>в)жауырын   </a:t>
            </a:r>
            <a:r>
              <a:rPr lang="kk-KZ" sz="1600" dirty="0" smtClean="0"/>
              <a:t>с)омыртқа   </a:t>
            </a:r>
            <a:r>
              <a:rPr lang="kk-KZ" sz="1600" dirty="0"/>
              <a:t>д)жілік    е)төс сүйегі</a:t>
            </a:r>
            <a:endParaRPr lang="ru-RU" sz="1600" dirty="0"/>
          </a:p>
          <a:p>
            <a:pPr>
              <a:buNone/>
            </a:pPr>
            <a:r>
              <a:rPr lang="kk-KZ" sz="1600" b="1" dirty="0" smtClean="0"/>
              <a:t>      8. </a:t>
            </a:r>
            <a:r>
              <a:rPr lang="kk-KZ" sz="1600" b="1" dirty="0"/>
              <a:t>Бас сүйегінің жұп санды сүйектері:</a:t>
            </a:r>
            <a:endParaRPr lang="ru-RU" sz="1600" dirty="0"/>
          </a:p>
          <a:p>
            <a:pPr>
              <a:buNone/>
            </a:pPr>
            <a:r>
              <a:rPr lang="kk-KZ" sz="1600" dirty="0" smtClean="0"/>
              <a:t>         а)маңдай   </a:t>
            </a:r>
            <a:r>
              <a:rPr lang="kk-KZ" sz="1600" dirty="0"/>
              <a:t>в)самай   с)шүйде   д)жақ   </a:t>
            </a:r>
            <a:r>
              <a:rPr lang="kk-KZ" sz="1600" dirty="0" smtClean="0"/>
              <a:t>е)төбе</a:t>
            </a:r>
          </a:p>
          <a:p>
            <a:pPr>
              <a:buNone/>
            </a:pPr>
            <a:r>
              <a:rPr lang="kk-KZ" sz="1600" b="1" dirty="0" smtClean="0"/>
              <a:t>      9. </a:t>
            </a:r>
            <a:r>
              <a:rPr lang="kk-KZ" sz="1600" b="1" dirty="0"/>
              <a:t>Сүйек дегеніміз:</a:t>
            </a:r>
            <a:endParaRPr lang="ru-RU" sz="1600" dirty="0"/>
          </a:p>
          <a:p>
            <a:pPr>
              <a:buNone/>
            </a:pPr>
            <a:r>
              <a:rPr lang="kk-KZ" sz="1600" dirty="0" smtClean="0"/>
              <a:t>        а</a:t>
            </a:r>
            <a:r>
              <a:rPr lang="kk-KZ" sz="1600" dirty="0"/>
              <a:t>)  сүйек ұлпасы, сүйек қабығы, сүйек майы, қан және </a:t>
            </a:r>
            <a:r>
              <a:rPr lang="kk-KZ" sz="1600" dirty="0" smtClean="0"/>
              <a:t>   </a:t>
            </a:r>
          </a:p>
          <a:p>
            <a:pPr>
              <a:buNone/>
            </a:pPr>
            <a:r>
              <a:rPr lang="kk-KZ" sz="1600" dirty="0" smtClean="0"/>
              <a:t>          лимфа </a:t>
            </a:r>
            <a:r>
              <a:rPr lang="kk-KZ" sz="1600" dirty="0"/>
              <a:t>тамырларынан, жүйкеден тұратын күрделі мүше </a:t>
            </a:r>
            <a:endParaRPr lang="kk-KZ" sz="1600" dirty="0" smtClean="0"/>
          </a:p>
          <a:p>
            <a:pPr>
              <a:buNone/>
            </a:pPr>
            <a:r>
              <a:rPr lang="kk-KZ" sz="1600" dirty="0" smtClean="0"/>
              <a:t>        </a:t>
            </a:r>
            <a:r>
              <a:rPr lang="kk-KZ" sz="1600" dirty="0"/>
              <a:t>в) сүйек ұлпасы, сүйек қабығы, сүйек майы, қан және </a:t>
            </a:r>
            <a:r>
              <a:rPr lang="kk-KZ" sz="1600" dirty="0" smtClean="0"/>
              <a:t>  </a:t>
            </a:r>
          </a:p>
          <a:p>
            <a:pPr>
              <a:buNone/>
            </a:pPr>
            <a:r>
              <a:rPr lang="kk-KZ" sz="1600" dirty="0" smtClean="0"/>
              <a:t>            лимфа </a:t>
            </a:r>
            <a:r>
              <a:rPr lang="kk-KZ" sz="1600" dirty="0"/>
              <a:t>тамырларынан тұратын күрделі мүше </a:t>
            </a:r>
            <a:endParaRPr lang="kk-KZ" sz="1600" dirty="0" smtClean="0"/>
          </a:p>
          <a:p>
            <a:pPr>
              <a:buNone/>
            </a:pPr>
            <a:r>
              <a:rPr lang="kk-KZ" sz="1600" dirty="0" smtClean="0"/>
              <a:t>        </a:t>
            </a:r>
            <a:r>
              <a:rPr lang="kk-KZ" sz="1600" dirty="0"/>
              <a:t>с) сүйек ұлпасы, сүйек қабығы, сүйек майынан тұратын </a:t>
            </a:r>
            <a:r>
              <a:rPr lang="kk-KZ" sz="1600" dirty="0" smtClean="0"/>
              <a:t>күрделі </a:t>
            </a:r>
            <a:r>
              <a:rPr lang="kk-KZ" sz="1600" dirty="0"/>
              <a:t>мүше </a:t>
            </a:r>
            <a:endParaRPr lang="kk-KZ" sz="1600" dirty="0" smtClean="0"/>
          </a:p>
          <a:p>
            <a:pPr>
              <a:buNone/>
            </a:pPr>
            <a:r>
              <a:rPr lang="kk-KZ" sz="1600" dirty="0" smtClean="0"/>
              <a:t>        д</a:t>
            </a:r>
            <a:r>
              <a:rPr lang="kk-KZ" sz="1600" dirty="0"/>
              <a:t>)  сүйек қабығы, сүйек майы, қан және лимфа тамырларынан, </a:t>
            </a:r>
            <a:r>
              <a:rPr lang="kk-KZ" sz="1600" dirty="0" smtClean="0"/>
              <a:t>  </a:t>
            </a:r>
          </a:p>
          <a:p>
            <a:pPr>
              <a:buNone/>
            </a:pPr>
            <a:r>
              <a:rPr lang="kk-KZ" sz="1600" dirty="0" smtClean="0"/>
              <a:t>            жүйкеден </a:t>
            </a:r>
            <a:r>
              <a:rPr lang="kk-KZ" sz="1600" dirty="0"/>
              <a:t>тұратын күрделі мүше  е) сүйек майы, қан және лимфа </a:t>
            </a:r>
            <a:r>
              <a:rPr lang="kk-KZ" sz="1600" dirty="0" smtClean="0"/>
              <a:t>\      </a:t>
            </a:r>
          </a:p>
          <a:p>
            <a:pPr>
              <a:buNone/>
            </a:pPr>
            <a:r>
              <a:rPr lang="kk-KZ" sz="1600" dirty="0" smtClean="0"/>
              <a:t>             тамырларынан</a:t>
            </a:r>
            <a:r>
              <a:rPr lang="kk-KZ" sz="1600" dirty="0"/>
              <a:t>, жүйкеден тұратын күрделі мүше </a:t>
            </a:r>
            <a:endParaRPr lang="kk-KZ" sz="1600" dirty="0" smtClean="0"/>
          </a:p>
          <a:p>
            <a:pPr>
              <a:buNone/>
            </a:pPr>
            <a:r>
              <a:rPr lang="kk-KZ" sz="1600" dirty="0"/>
              <a:t> </a:t>
            </a:r>
            <a:r>
              <a:rPr lang="kk-KZ" sz="1600" dirty="0" smtClean="0"/>
              <a:t>     </a:t>
            </a:r>
            <a:r>
              <a:rPr lang="kk-KZ" sz="1600" b="1" dirty="0" smtClean="0"/>
              <a:t>10. </a:t>
            </a:r>
            <a:r>
              <a:rPr lang="kk-KZ" sz="1600" b="1" dirty="0"/>
              <a:t>Бас сүйегінің жұп санды сүйектері:</a:t>
            </a:r>
            <a:endParaRPr lang="ru-RU" sz="1600" dirty="0"/>
          </a:p>
          <a:p>
            <a:pPr>
              <a:buNone/>
            </a:pPr>
            <a:r>
              <a:rPr lang="kk-KZ" sz="1600" dirty="0" smtClean="0"/>
              <a:t>           а</a:t>
            </a:r>
            <a:r>
              <a:rPr lang="kk-KZ" sz="1600" dirty="0"/>
              <a:t>) маңдай   в)самай   с)шүйде   д)жақ   е)төбе</a:t>
            </a:r>
            <a:endParaRPr lang="ru-RU" sz="1600" dirty="0"/>
          </a:p>
        </p:txBody>
      </p:sp>
      <p:sp>
        <p:nvSpPr>
          <p:cNvPr id="2" name="Заголовок 1"/>
          <p:cNvSpPr>
            <a:spLocks noGrp="1"/>
          </p:cNvSpPr>
          <p:nvPr>
            <p:ph type="title"/>
          </p:nvPr>
        </p:nvSpPr>
        <p:spPr/>
        <p:txBody>
          <a:bodyPr/>
          <a:lstStyle/>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kk-KZ" sz="3600" dirty="0" smtClean="0"/>
              <a:t>1-а. 2-а</a:t>
            </a:r>
            <a:r>
              <a:rPr lang="kk-KZ" sz="3600" dirty="0" smtClean="0"/>
              <a:t>. 3-д</a:t>
            </a:r>
            <a:r>
              <a:rPr lang="kk-KZ" sz="3600" dirty="0" smtClean="0"/>
              <a:t>. 4-с</a:t>
            </a:r>
            <a:r>
              <a:rPr lang="kk-KZ" sz="3600" dirty="0" smtClean="0"/>
              <a:t>. 5-д. 6-в.       7-д. 8-д. 9-а. 10-д</a:t>
            </a:r>
            <a:r>
              <a:rPr lang="kk-KZ" dirty="0" smtClean="0"/>
              <a:t>.</a:t>
            </a:r>
            <a:endParaRPr lang="kk-KZ" dirty="0" smtClean="0"/>
          </a:p>
        </p:txBody>
      </p:sp>
      <p:sp>
        <p:nvSpPr>
          <p:cNvPr id="3" name="Заголовок 2"/>
          <p:cNvSpPr>
            <a:spLocks noGrp="1"/>
          </p:cNvSpPr>
          <p:nvPr>
            <p:ph type="title"/>
          </p:nvPr>
        </p:nvSpPr>
        <p:spPr/>
        <p:txBody>
          <a:bodyPr/>
          <a:lstStyle/>
          <a:p>
            <a:r>
              <a:rPr lang="kk-KZ" dirty="0" smtClean="0">
                <a:solidFill>
                  <a:srgbClr val="0070C0"/>
                </a:solidFill>
              </a:rPr>
              <a:t>        Тест жауаптары</a:t>
            </a:r>
            <a:endParaRPr lang="ru-RU" dirty="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buNone/>
            </a:pPr>
            <a:r>
              <a:rPr lang="kk-KZ" dirty="0" smtClean="0"/>
              <a:t>1. Қозғалмалы байланыс қай сүйектерде?</a:t>
            </a:r>
            <a:r>
              <a:rPr lang="kk-KZ" dirty="0" smtClean="0">
                <a:solidFill>
                  <a:srgbClr val="FF0000"/>
                </a:solidFill>
              </a:rPr>
              <a:t>      (бас, жамбас)</a:t>
            </a:r>
            <a:endParaRPr lang="kk-KZ" dirty="0" smtClean="0"/>
          </a:p>
          <a:p>
            <a:pPr lvl="0">
              <a:buNone/>
            </a:pPr>
            <a:r>
              <a:rPr lang="kk-KZ" dirty="0" smtClean="0"/>
              <a:t>2. Қозғалмайтын байланыс</a:t>
            </a:r>
            <a:r>
              <a:rPr lang="kk-KZ" dirty="0" smtClean="0">
                <a:solidFill>
                  <a:srgbClr val="FF0000"/>
                </a:solidFill>
              </a:rPr>
              <a:t> (</a:t>
            </a:r>
            <a:r>
              <a:rPr lang="kk-KZ" dirty="0" smtClean="0"/>
              <a:t> </a:t>
            </a:r>
            <a:r>
              <a:rPr lang="kk-KZ" dirty="0" smtClean="0">
                <a:solidFill>
                  <a:srgbClr val="FF0000"/>
                </a:solidFill>
              </a:rPr>
              <a:t>тізе, шынтақ, саусақ)</a:t>
            </a:r>
            <a:endParaRPr lang="ru-RU" dirty="0" smtClean="0"/>
          </a:p>
          <a:p>
            <a:pPr lvl="0">
              <a:buNone/>
            </a:pPr>
            <a:r>
              <a:rPr lang="kk-KZ" dirty="0" smtClean="0"/>
              <a:t>3. Аз қимылдайтын буын</a:t>
            </a:r>
            <a:r>
              <a:rPr lang="kk-KZ" dirty="0" smtClean="0">
                <a:solidFill>
                  <a:srgbClr val="FF0000"/>
                </a:solidFill>
              </a:rPr>
              <a:t> (омыртқа жотасы)</a:t>
            </a:r>
          </a:p>
          <a:p>
            <a:pPr marL="0" indent="0">
              <a:buNone/>
            </a:pPr>
            <a:endParaRPr lang="ru-RU"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normAutofit/>
          </a:bodyPr>
          <a:lstStyle/>
          <a:p>
            <a:r>
              <a:rPr lang="kk-KZ" sz="3100" b="1" dirty="0" smtClean="0"/>
              <a:t>                Қатені дұрыста.</a:t>
            </a:r>
            <a:br>
              <a:rPr lang="kk-KZ" sz="3100" b="1" dirty="0" smtClean="0"/>
            </a:br>
            <a:r>
              <a:rPr lang="kk-KZ" sz="3100" b="1" dirty="0" smtClean="0"/>
              <a:t>                Әр </a:t>
            </a:r>
            <a:r>
              <a:rPr lang="kk-KZ" sz="3100" b="1" dirty="0"/>
              <a:t>сұрақ 1 ұпай</a:t>
            </a:r>
            <a:endParaRPr lang="ru-RU" sz="31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kk-KZ" smtClean="0">
                <a:solidFill>
                  <a:srgbClr val="0070C0"/>
                </a:solidFill>
              </a:rPr>
              <a:t> </a:t>
            </a:r>
            <a:r>
              <a:rPr lang="kk-KZ" smtClean="0">
                <a:solidFill>
                  <a:srgbClr val="0070C0"/>
                </a:solidFill>
              </a:rPr>
              <a:t>                      </a:t>
            </a:r>
            <a:r>
              <a:rPr lang="kk-KZ" smtClean="0">
                <a:solidFill>
                  <a:srgbClr val="0070C0"/>
                </a:solidFill>
              </a:rPr>
              <a:t>  </a:t>
            </a:r>
            <a:r>
              <a:rPr lang="kk-KZ" dirty="0" smtClean="0">
                <a:solidFill>
                  <a:srgbClr val="0070C0"/>
                </a:solidFill>
              </a:rPr>
              <a:t>Дұрыс жауап</a:t>
            </a:r>
          </a:p>
          <a:p>
            <a:pPr>
              <a:buNone/>
            </a:pPr>
            <a:r>
              <a:rPr lang="kk-KZ" dirty="0" smtClean="0"/>
              <a:t>1.Тізе,шынтақ,саусақ.</a:t>
            </a:r>
          </a:p>
          <a:p>
            <a:pPr>
              <a:buNone/>
            </a:pPr>
            <a:r>
              <a:rPr lang="kk-KZ" dirty="0" smtClean="0"/>
              <a:t>2.Бас,жамбас.</a:t>
            </a:r>
          </a:p>
          <a:p>
            <a:pPr>
              <a:buNone/>
            </a:pPr>
            <a:r>
              <a:rPr lang="kk-KZ" dirty="0" smtClean="0"/>
              <a:t>3.Омыртқа жотасы.</a:t>
            </a:r>
          </a:p>
        </p:txBody>
      </p:sp>
      <p:sp>
        <p:nvSpPr>
          <p:cNvPr id="2" name="Заголовок 1"/>
          <p:cNvSpPr>
            <a:spLocks noGrp="1"/>
          </p:cNvSpPr>
          <p:nvPr>
            <p:ph type="title"/>
          </p:nvPr>
        </p:nvSpPr>
        <p:spPr/>
        <p:txBody>
          <a:bodyPr/>
          <a:lstStyle/>
          <a:p>
            <a:r>
              <a:rPr lang="kk-KZ" dirty="0" smtClean="0">
                <a:solidFill>
                  <a:srgbClr val="FF000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endParaRPr lang="en-US"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Біз адам қаңқасында 200-ден астам сүйек бар екенін білеміз.</a:t>
            </a:r>
          </a:p>
          <a:p>
            <a:r>
              <a:rPr lang="kk-KZ" sz="2400" dirty="0" smtClean="0">
                <a:latin typeface="Times New Roman" pitchFamily="18" charset="0"/>
                <a:cs typeface="Times New Roman" pitchFamily="18" charset="0"/>
              </a:rPr>
              <a:t>Сүйектің сыртында бұлшықеттер,сіңірлер бекінетін әр түрлі жүлгелер, төмпешіктер, қантамырлары мен жүйкелер өтетін шұрықтар болады</a:t>
            </a:r>
            <a:r>
              <a:rPr lang="kk-KZ" sz="2400" b="1" dirty="0" smtClean="0">
                <a:solidFill>
                  <a:schemeClr val="tx2">
                    <a:lumMod val="75000"/>
                  </a:schemeClr>
                </a:solidFill>
                <a:latin typeface="Times New Roman" pitchFamily="18" charset="0"/>
                <a:cs typeface="Times New Roman" pitchFamily="18" charset="0"/>
              </a:rPr>
              <a:t>. </a:t>
            </a:r>
          </a:p>
          <a:p>
            <a:pPr>
              <a:buNone/>
            </a:pPr>
            <a:r>
              <a:rPr lang="kk-KZ" sz="2400" dirty="0" smtClean="0">
                <a:latin typeface="Times New Roman" pitchFamily="18" charset="0"/>
                <a:cs typeface="Times New Roman" pitchFamily="18" charset="0"/>
              </a:rPr>
              <a:t>        Ал сендер ойланып көрдіңдер ме? ол сүйектер бір-бірімен байланыса ма?</a:t>
            </a:r>
          </a:p>
          <a:p>
            <a:r>
              <a:rPr lang="kk-KZ" sz="2400" dirty="0" smtClean="0">
                <a:latin typeface="Times New Roman" pitchFamily="18" charset="0"/>
                <a:cs typeface="Times New Roman" pitchFamily="18" charset="0"/>
              </a:rPr>
              <a:t> Ғалымдардың пайымдауынша  сүйектердің 360- тай түрі бір-бірімен байланысады.</a:t>
            </a:r>
          </a:p>
          <a:p>
            <a:pPr>
              <a:buNone/>
            </a:pPr>
            <a:r>
              <a:rPr lang="kk-KZ" sz="2400" dirty="0" smtClean="0">
                <a:solidFill>
                  <a:srgbClr val="00B0F0"/>
                </a:solidFill>
                <a:latin typeface="Times New Roman" pitchFamily="18" charset="0"/>
                <a:cs typeface="Times New Roman" pitchFamily="18" charset="0"/>
              </a:rPr>
              <a:t>    </a:t>
            </a:r>
            <a:r>
              <a:rPr lang="kk-KZ" sz="2400" dirty="0" smtClean="0">
                <a:latin typeface="Times New Roman" pitchFamily="18" charset="0"/>
                <a:cs typeface="Times New Roman" pitchFamily="18" charset="0"/>
              </a:rPr>
              <a:t>Жалпы сүйектердің  байланыс  типтерін  атқаратын қызметіне  қарай  3 топқа бөлеміз.</a:t>
            </a:r>
            <a:endParaRPr lang="ru-RU" sz="2400" dirty="0" smtClean="0">
              <a:latin typeface="Times New Roman" pitchFamily="18" charset="0"/>
              <a:cs typeface="Times New Roman" pitchFamily="18" charset="0"/>
            </a:endParaRPr>
          </a:p>
          <a:p>
            <a:pPr>
              <a:buNone/>
            </a:pPr>
            <a:r>
              <a:rPr lang="ru-RU" sz="2400" i="1"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endParaRPr lang="ru-RU" sz="2400" dirty="0" smtClean="0"/>
          </a:p>
          <a:p>
            <a:endParaRPr lang="ru-RU" sz="2400" dirty="0" smtClean="0"/>
          </a:p>
          <a:p>
            <a:endParaRPr lang="ru-RU" dirty="0" smtClean="0"/>
          </a:p>
          <a:p>
            <a:endParaRPr lang="ru-RU" dirty="0" smtClean="0"/>
          </a:p>
          <a:p>
            <a:endParaRPr lang="ru-RU" dirty="0" smtClean="0"/>
          </a:p>
          <a:p>
            <a:endParaRPr lang="ru-RU" dirty="0" smtClean="0"/>
          </a:p>
        </p:txBody>
      </p:sp>
      <p:sp>
        <p:nvSpPr>
          <p:cNvPr id="2" name="Заголовок 1"/>
          <p:cNvSpPr>
            <a:spLocks noGrp="1"/>
          </p:cNvSpPr>
          <p:nvPr>
            <p:ph type="title"/>
          </p:nvPr>
        </p:nvSpPr>
        <p:spPr/>
        <p:txBody>
          <a:bodyPr/>
          <a:lstStyle/>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36363.jpg"/>
          <p:cNvPicPr>
            <a:picLocks noGrp="1" noChangeAspect="1"/>
          </p:cNvPicPr>
          <p:nvPr>
            <p:ph idx="1"/>
          </p:nvPr>
        </p:nvPicPr>
        <p:blipFill>
          <a:blip r:embed="rId2"/>
          <a:stretch>
            <a:fillRect/>
          </a:stretch>
        </p:blipFill>
        <p:spPr>
          <a:xfrm>
            <a:off x="0" y="0"/>
            <a:ext cx="9144000" cy="6858001"/>
          </a:xfrm>
        </p:spPr>
      </p:pic>
      <p:sp>
        <p:nvSpPr>
          <p:cNvPr id="2" name="Заголовок 1"/>
          <p:cNvSpPr>
            <a:spLocks noGrp="1"/>
          </p:cNvSpPr>
          <p:nvPr>
            <p:ph type="title"/>
          </p:nvPr>
        </p:nvSpPr>
        <p:spPr/>
        <p:txBody>
          <a:bodyPr/>
          <a:lstStyle/>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777.jpg"/>
          <p:cNvPicPr>
            <a:picLocks noGrp="1" noChangeAspect="1"/>
          </p:cNvPicPr>
          <p:nvPr>
            <p:ph idx="1"/>
          </p:nvPr>
        </p:nvPicPr>
        <p:blipFill>
          <a:blip r:embed="rId2"/>
          <a:stretch>
            <a:fillRect/>
          </a:stretch>
        </p:blipFill>
        <p:spPr>
          <a:xfrm>
            <a:off x="-1" y="0"/>
            <a:ext cx="9443115"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a:extLst>
              <a:ext uri="{FF2B5EF4-FFF2-40B4-BE49-F238E27FC236}">
                <a16:creationId xmlns="" xmlns:a16="http://schemas.microsoft.com/office/drawing/2014/main" id="{9C5E4B0C-8D43-0844-B89E-A3E67642D305}"/>
              </a:ext>
            </a:extLst>
          </p:cNvPr>
          <p:cNvPicPr>
            <a:picLocks noGrp="1" noChangeAspect="1"/>
          </p:cNvPicPr>
          <p:nvPr>
            <p:ph idx="1"/>
          </p:nvPr>
        </p:nvPicPr>
        <p:blipFill>
          <a:blip r:embed="rId2"/>
          <a:stretch>
            <a:fillRect/>
          </a:stretch>
        </p:blipFill>
        <p:spPr>
          <a:xfrm>
            <a:off x="928662" y="1142984"/>
            <a:ext cx="7358114" cy="4357718"/>
          </a:xfrm>
          <a:prstGeom prst="rect">
            <a:avLst/>
          </a:prstGeom>
        </p:spPr>
      </p:pic>
      <p:sp>
        <p:nvSpPr>
          <p:cNvPr id="2" name="Заголовок 1"/>
          <p:cNvSpPr>
            <a:spLocks noGrp="1"/>
          </p:cNvSpPr>
          <p:nvPr>
            <p:ph type="title"/>
          </p:nvPr>
        </p:nvSpPr>
        <p:spPr/>
        <p:txBody>
          <a:bodyPr/>
          <a:lstStyle/>
          <a:p>
            <a:r>
              <a:rPr lang="kk-KZ" b="1" dirty="0" smtClean="0">
                <a:latin typeface="Times New Roman" panose="02020603050405020304" pitchFamily="18" charset="0"/>
                <a:cs typeface="Times New Roman" panose="02020603050405020304" pitchFamily="18" charset="0"/>
              </a:rPr>
              <a:t>Сүйектің байланысу түрлері</a:t>
            </a:r>
            <a:endParaRPr lang="ru-RU" b="1" dirty="0"/>
          </a:p>
        </p:txBody>
      </p:sp>
      <p:sp>
        <p:nvSpPr>
          <p:cNvPr id="7" name="TextBox 6">
            <a:extLst>
              <a:ext uri="{FF2B5EF4-FFF2-40B4-BE49-F238E27FC236}">
                <a16:creationId xmlns="" xmlns:a16="http://schemas.microsoft.com/office/drawing/2014/main" id="{82D09630-B383-C444-9F53-5CC854D1DC09}"/>
              </a:ext>
            </a:extLst>
          </p:cNvPr>
          <p:cNvSpPr txBox="1"/>
          <p:nvPr/>
        </p:nvSpPr>
        <p:spPr>
          <a:xfrm>
            <a:off x="899592" y="4588059"/>
            <a:ext cx="2363339" cy="1384995"/>
          </a:xfrm>
          <a:prstGeom prst="rect">
            <a:avLst/>
          </a:prstGeom>
          <a:solidFill>
            <a:schemeClr val="bg1"/>
          </a:solidFill>
        </p:spPr>
        <p:txBody>
          <a:bodyPr wrap="none" rtlCol="0">
            <a:spAutoFit/>
          </a:bodyPr>
          <a:lstStyle/>
          <a:p>
            <a:r>
              <a:rPr lang="ru-RU" sz="2000" b="1" dirty="0" err="1">
                <a:latin typeface="Times New Roman" panose="02020603050405020304" pitchFamily="18" charset="0"/>
                <a:cs typeface="Times New Roman" panose="02020603050405020304" pitchFamily="18" charset="0"/>
              </a:rPr>
              <a:t>Фиброзды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дәнекер</a:t>
            </a:r>
            <a:r>
              <a:rPr lang="ru-RU" sz="2000" dirty="0">
                <a:latin typeface="Times New Roman" panose="02020603050405020304" pitchFamily="18" charset="0"/>
                <a:cs typeface="Times New Roman" panose="02020603050405020304" pitchFamily="18" charset="0"/>
              </a:rPr>
              <a:t> </a:t>
            </a:r>
          </a:p>
          <a:p>
            <a:r>
              <a:rPr lang="ru-RU" sz="2000" dirty="0" err="1">
                <a:latin typeface="Times New Roman" panose="02020603050405020304" pitchFamily="18" charset="0"/>
                <a:cs typeface="Times New Roman" panose="02020603050405020304" pitchFamily="18" charset="0"/>
              </a:rPr>
              <a:t>ұлпа талшықтары</a:t>
            </a:r>
            <a:r>
              <a:rPr lang="ru-RU" sz="2000" dirty="0">
                <a:latin typeface="Times New Roman" panose="02020603050405020304" pitchFamily="18" charset="0"/>
                <a:cs typeface="Times New Roman" panose="02020603050405020304" pitchFamily="18" charset="0"/>
              </a:rPr>
              <a:t> </a:t>
            </a:r>
          </a:p>
          <a:p>
            <a:r>
              <a:rPr lang="ru-RU" sz="2000" dirty="0" err="1">
                <a:latin typeface="Times New Roman" panose="02020603050405020304" pitchFamily="18" charset="0"/>
                <a:cs typeface="Times New Roman" panose="02020603050405020304" pitchFamily="18" charset="0"/>
              </a:rPr>
              <a:t>арқылы </a:t>
            </a:r>
            <a:r>
              <a:rPr lang="ru-RU" sz="2400" dirty="0" err="1">
                <a:latin typeface="Times New Roman" panose="02020603050405020304" pitchFamily="18" charset="0"/>
                <a:cs typeface="Times New Roman" panose="02020603050405020304" pitchFamily="18" charset="0"/>
              </a:rPr>
              <a:t>тігіскен</a:t>
            </a:r>
            <a:r>
              <a:rPr lang="ru-RU" sz="2400" b="1"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қозғалмайтын</a:t>
            </a:r>
            <a:endParaRPr lang="ru-RU"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30287EE5-FD50-F047-A769-1454FFED823D}"/>
              </a:ext>
            </a:extLst>
          </p:cNvPr>
          <p:cNvSpPr txBox="1"/>
          <p:nvPr/>
        </p:nvSpPr>
        <p:spPr>
          <a:xfrm>
            <a:off x="3422647" y="4588059"/>
            <a:ext cx="2714397" cy="707886"/>
          </a:xfrm>
          <a:prstGeom prst="rect">
            <a:avLst/>
          </a:prstGeom>
          <a:solidFill>
            <a:schemeClr val="bg1"/>
          </a:solidFill>
        </p:spPr>
        <p:txBody>
          <a:bodyPr wrap="none" rtlCol="0">
            <a:spAutoFit/>
          </a:bodyPr>
          <a:lstStyle/>
          <a:p>
            <a:r>
              <a:rPr lang="ru-RU" sz="2000" b="1" dirty="0" err="1">
                <a:latin typeface="Times New Roman" panose="02020603050405020304" pitchFamily="18" charset="0"/>
                <a:cs typeface="Times New Roman" panose="02020603050405020304" pitchFamily="18" charset="0"/>
              </a:rPr>
              <a:t>Шеміршек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арқылы</a:t>
            </a:r>
            <a:endParaRPr lang="ru-RU" sz="2400" b="1"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жартылай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қозғалатын</a:t>
            </a:r>
            <a:endParaRPr lang="ru-RU" sz="2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F54A0023-E6F2-AD4C-B8AC-14698252AE38}"/>
              </a:ext>
            </a:extLst>
          </p:cNvPr>
          <p:cNvSpPr txBox="1"/>
          <p:nvPr/>
        </p:nvSpPr>
        <p:spPr>
          <a:xfrm>
            <a:off x="6310033" y="4563073"/>
            <a:ext cx="2239139" cy="707886"/>
          </a:xfrm>
          <a:prstGeom prst="rect">
            <a:avLst/>
          </a:prstGeom>
          <a:solidFill>
            <a:schemeClr val="bg1"/>
          </a:solidFill>
        </p:spPr>
        <p:txBody>
          <a:bodyPr wrap="none" rtlCol="0">
            <a:spAutoFit/>
          </a:bodyPr>
          <a:lstStyle/>
          <a:p>
            <a:r>
              <a:rPr lang="ru-RU" sz="2000" b="1" dirty="0" err="1">
                <a:latin typeface="Times New Roman" panose="02020603050405020304" pitchFamily="18" charset="0"/>
                <a:cs typeface="Times New Roman" panose="02020603050405020304" pitchFamily="18" charset="0"/>
              </a:rPr>
              <a:t>Синовиалды</a:t>
            </a:r>
            <a:endParaRPr lang="ru-RU" sz="2400" b="1"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қозғалмалы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буын</a:t>
            </a:r>
            <a:endParaRPr lang="ru-RU"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r>
              <a:rPr lang="kk-KZ" dirty="0" smtClean="0"/>
              <a:t>Қозғалмайтын байланысқа  бас сүйек және жамбас сүйегі жатады. Қозғалмайтын байланысты атақты ғалым Гиппократ зерттеген. Қозғалмайтын сүйектер сүйек жігі арқылы  бірігіп  байланысады, яғни 1- сүйектің 2-ші сүйекпен бірігуі.Олар фибриозды талшықтар арқылы біріккен.</a:t>
            </a:r>
            <a:r>
              <a:rPr lang="ru-RU" dirty="0"/>
              <a:t> </a:t>
            </a:r>
            <a:r>
              <a:rPr lang="ru-RU" dirty="0" smtClean="0"/>
              <a:t>Ми </a:t>
            </a:r>
            <a:r>
              <a:rPr lang="ru-RU" dirty="0" err="1" smtClean="0"/>
              <a:t>сауытының сүйектерін бір-бірімен</a:t>
            </a:r>
            <a:r>
              <a:rPr lang="ru-RU" dirty="0" smtClean="0"/>
              <a:t> </a:t>
            </a:r>
            <a:r>
              <a:rPr lang="ru-RU" dirty="0" err="1" smtClean="0"/>
              <a:t>қозғалмайтын боп</a:t>
            </a:r>
            <a:r>
              <a:rPr lang="ru-RU" dirty="0" smtClean="0"/>
              <a:t> ,</a:t>
            </a:r>
            <a:r>
              <a:rPr lang="ru-RU" dirty="0" err="1" smtClean="0"/>
              <a:t>жік</a:t>
            </a:r>
            <a:r>
              <a:rPr lang="ru-RU" dirty="0" smtClean="0"/>
              <a:t> </a:t>
            </a:r>
            <a:r>
              <a:rPr lang="ru-RU" dirty="0" err="1" smtClean="0"/>
              <a:t>арқылы байланысқанын </a:t>
            </a:r>
            <a:r>
              <a:rPr lang="ru-RU" dirty="0" smtClean="0"/>
              <a:t>бас </a:t>
            </a:r>
            <a:r>
              <a:rPr lang="ru-RU" dirty="0" err="1" smtClean="0"/>
              <a:t>сүйек қаңқасынан көруге </a:t>
            </a:r>
            <a:r>
              <a:rPr lang="ru-RU" dirty="0" smtClean="0"/>
              <a:t>болады.</a:t>
            </a:r>
            <a:r>
              <a:rPr lang="ru-RU" dirty="0" err="1" smtClean="0"/>
              <a:t>Байланыстың мұндай түрі қозғалмайтын байланыс</a:t>
            </a:r>
            <a:r>
              <a:rPr lang="ru-RU" dirty="0" smtClean="0"/>
              <a:t> </a:t>
            </a:r>
            <a:r>
              <a:rPr lang="ru-RU" dirty="0" err="1" smtClean="0"/>
              <a:t>деп</a:t>
            </a:r>
            <a:r>
              <a:rPr lang="ru-RU" dirty="0" smtClean="0"/>
              <a:t> аталады.</a:t>
            </a:r>
            <a:r>
              <a:rPr lang="ru-RU" dirty="0" err="1" smtClean="0"/>
              <a:t>Оған </a:t>
            </a:r>
            <a:r>
              <a:rPr lang="ru-RU" dirty="0" smtClean="0"/>
              <a:t>бас </a:t>
            </a:r>
            <a:r>
              <a:rPr lang="ru-RU" dirty="0" err="1" smtClean="0"/>
              <a:t>сүйегі-</a:t>
            </a:r>
            <a:r>
              <a:rPr lang="ru-RU" dirty="0" err="1" smtClean="0">
                <a:solidFill>
                  <a:srgbClr val="FF0000"/>
                </a:solidFill>
              </a:rPr>
              <a:t>ми сауыты</a:t>
            </a:r>
            <a:r>
              <a:rPr lang="ru-RU" dirty="0" smtClean="0">
                <a:solidFill>
                  <a:srgbClr val="FF0000"/>
                </a:solidFill>
              </a:rPr>
              <a:t> </a:t>
            </a:r>
            <a:r>
              <a:rPr lang="ru-RU" dirty="0"/>
              <a:t>мен </a:t>
            </a:r>
            <a:r>
              <a:rPr lang="ru-RU" dirty="0" err="1" smtClean="0"/>
              <a:t>жамбас</a:t>
            </a:r>
            <a:r>
              <a:rPr lang="ru-RU" dirty="0" smtClean="0"/>
              <a:t> </a:t>
            </a:r>
            <a:r>
              <a:rPr lang="ru-RU" dirty="0" err="1" smtClean="0"/>
              <a:t>сүйегі-</a:t>
            </a:r>
            <a:r>
              <a:rPr lang="ru-RU" dirty="0" err="1" smtClean="0">
                <a:solidFill>
                  <a:srgbClr val="FF0000"/>
                </a:solidFill>
              </a:rPr>
              <a:t>сегізкөз</a:t>
            </a:r>
            <a:r>
              <a:rPr lang="ru-RU" dirty="0" err="1" smtClean="0"/>
              <a:t> </a:t>
            </a:r>
            <a:r>
              <a:rPr lang="ru-RU" dirty="0" err="1"/>
              <a:t>жатады</a:t>
            </a:r>
            <a:r>
              <a:rPr lang="ru-RU" dirty="0"/>
              <a:t>. </a:t>
            </a:r>
            <a:r>
              <a:rPr lang="ru-RU" dirty="0" smtClean="0"/>
              <a:t>Ал </a:t>
            </a:r>
            <a:r>
              <a:rPr lang="ru-RU" dirty="0" err="1" smtClean="0"/>
              <a:t>жамбас</a:t>
            </a:r>
            <a:r>
              <a:rPr lang="ru-RU" dirty="0" smtClean="0"/>
              <a:t> </a:t>
            </a:r>
            <a:r>
              <a:rPr lang="ru-RU" dirty="0" err="1" smtClean="0"/>
              <a:t>сүйегінің жік</a:t>
            </a:r>
            <a:r>
              <a:rPr lang="ru-RU" dirty="0" smtClean="0"/>
              <a:t> </a:t>
            </a:r>
            <a:r>
              <a:rPr lang="ru-RU" dirty="0" err="1" smtClean="0"/>
              <a:t>арқылы байланысқанын көре алмаймыз</a:t>
            </a:r>
            <a:r>
              <a:rPr lang="ru-RU" dirty="0" smtClean="0"/>
              <a:t> </a:t>
            </a:r>
            <a:r>
              <a:rPr lang="ru-RU" dirty="0" err="1" smtClean="0"/>
              <a:t>себебі</a:t>
            </a:r>
            <a:r>
              <a:rPr lang="ru-RU" dirty="0" smtClean="0"/>
              <a:t> </a:t>
            </a:r>
            <a:r>
              <a:rPr lang="ru-RU" dirty="0" err="1" smtClean="0"/>
              <a:t>жамбасқа күш түскендіктен </a:t>
            </a:r>
            <a:r>
              <a:rPr lang="ru-RU" dirty="0" err="1" smtClean="0"/>
              <a:t>сүйектері </a:t>
            </a:r>
            <a:r>
              <a:rPr lang="ru-RU" dirty="0" err="1" smtClean="0"/>
              <a:t>бірігіп</a:t>
            </a:r>
            <a:r>
              <a:rPr lang="ru-RU" dirty="0" smtClean="0"/>
              <a:t>  </a:t>
            </a:r>
            <a:r>
              <a:rPr lang="ru-RU" dirty="0" err="1" smtClean="0"/>
              <a:t>тұтасып кеткен</a:t>
            </a:r>
            <a:r>
              <a:rPr lang="ru-RU" dirty="0" smtClean="0"/>
              <a:t>. </a:t>
            </a:r>
            <a:endParaRPr lang="ru-RU" dirty="0"/>
          </a:p>
        </p:txBody>
      </p:sp>
      <p:sp>
        <p:nvSpPr>
          <p:cNvPr id="2" name="Заголовок 1"/>
          <p:cNvSpPr>
            <a:spLocks noGrp="1"/>
          </p:cNvSpPr>
          <p:nvPr>
            <p:ph type="title"/>
          </p:nvPr>
        </p:nvSpPr>
        <p:spPr/>
        <p:txBody>
          <a:bodyPr/>
          <a:lstStyle/>
          <a:p>
            <a:r>
              <a:rPr lang="kk-KZ" b="1" dirty="0" smtClean="0"/>
              <a:t>    Қозғалмайтын байланыс   </a:t>
            </a:r>
            <a:endParaRPr lang="ru-RU"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endParaRPr lang="kk-KZ" dirty="0"/>
          </a:p>
          <a:p>
            <a:r>
              <a:rPr lang="kk-KZ" dirty="0" smtClean="0"/>
              <a:t>Кейбір байланыстағы сүйектер қозғалады,бірақ аз шектеулі қозғалыста болады. Мұндай байланыс  </a:t>
            </a:r>
            <a:r>
              <a:rPr lang="kk-KZ" dirty="0" smtClean="0">
                <a:solidFill>
                  <a:srgbClr val="FF0000"/>
                </a:solidFill>
              </a:rPr>
              <a:t>жартылай қозғалмалы </a:t>
            </a:r>
            <a:r>
              <a:rPr lang="kk-KZ" dirty="0" smtClean="0"/>
              <a:t>деп аталады. Олар өзара талшықты шеміршектермен байланысады және ішкі мүшелердің қозғалуы мен қорғанышын қамтамасыз етеді. Жартылай қозғалатын сүйектерге </a:t>
            </a:r>
            <a:r>
              <a:rPr lang="kk-KZ" dirty="0" smtClean="0">
                <a:solidFill>
                  <a:srgbClr val="FF0000"/>
                </a:solidFill>
              </a:rPr>
              <a:t>омыртқа жотасы </a:t>
            </a:r>
            <a:r>
              <a:rPr lang="kk-KZ" dirty="0" smtClean="0"/>
              <a:t>және </a:t>
            </a:r>
            <a:r>
              <a:rPr lang="kk-KZ" dirty="0" smtClean="0">
                <a:solidFill>
                  <a:srgbClr val="FF0000"/>
                </a:solidFill>
              </a:rPr>
              <a:t>кеуде қуысы </a:t>
            </a:r>
            <a:r>
              <a:rPr lang="kk-KZ" dirty="0" smtClean="0"/>
              <a:t>жатады.Омыртқа жотасынының арасында шеміршектер болады сол арқылы олар бір-бірімен байланысады,олар омыртқаны </a:t>
            </a:r>
            <a:r>
              <a:rPr lang="kk-KZ" dirty="0" smtClean="0"/>
              <a:t>қорғайды</a:t>
            </a:r>
            <a:r>
              <a:rPr lang="kk-KZ" dirty="0" smtClean="0"/>
              <a:t>, </a:t>
            </a:r>
            <a:r>
              <a:rPr lang="kk-KZ" dirty="0" smtClean="0"/>
              <a:t>ал иілгіштігі </a:t>
            </a:r>
            <a:r>
              <a:rPr lang="kk-KZ" dirty="0" smtClean="0"/>
              <a:t>жұлынның қозғалуын қамтамасыз </a:t>
            </a:r>
            <a:r>
              <a:rPr lang="kk-KZ" dirty="0" smtClean="0"/>
              <a:t>етеді.Мысалы: арқа </a:t>
            </a:r>
            <a:r>
              <a:rPr lang="kk-KZ" dirty="0" smtClean="0"/>
              <a:t>омыртқасы </a:t>
            </a:r>
            <a:r>
              <a:rPr lang="kk-KZ" dirty="0" smtClean="0"/>
              <a:t>мен 10 </a:t>
            </a:r>
            <a:r>
              <a:rPr lang="kk-KZ" dirty="0" smtClean="0"/>
              <a:t>қабырға арасын </a:t>
            </a:r>
            <a:r>
              <a:rPr lang="kk-KZ" dirty="0" smtClean="0"/>
              <a:t>шеміршек байланыстырады.</a:t>
            </a:r>
            <a:endParaRPr lang="ru-RU" dirty="0"/>
          </a:p>
        </p:txBody>
      </p:sp>
      <p:sp>
        <p:nvSpPr>
          <p:cNvPr id="2" name="Заголовок 1"/>
          <p:cNvSpPr>
            <a:spLocks noGrp="1"/>
          </p:cNvSpPr>
          <p:nvPr>
            <p:ph type="title"/>
          </p:nvPr>
        </p:nvSpPr>
        <p:spPr/>
        <p:txBody>
          <a:bodyPr>
            <a:normAutofit fontScale="90000"/>
          </a:bodyPr>
          <a:lstStyle/>
          <a:p>
            <a:r>
              <a:rPr lang="kk-KZ" b="1" dirty="0" smtClean="0"/>
              <a:t> Жартылай қозғалмалы  байланыс</a:t>
            </a:r>
            <a:endParaRPr lang="ru-RU"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kk-KZ" dirty="0" smtClean="0"/>
              <a:t>Байланыстардың үшінші тобы </a:t>
            </a:r>
            <a:r>
              <a:rPr lang="kk-KZ" dirty="0" smtClean="0">
                <a:solidFill>
                  <a:srgbClr val="FF0000"/>
                </a:solidFill>
              </a:rPr>
              <a:t>қозғалмалы</a:t>
            </a:r>
            <a:r>
              <a:rPr lang="kk-KZ" dirty="0" smtClean="0"/>
              <a:t> немесе </a:t>
            </a:r>
            <a:r>
              <a:rPr lang="kk-KZ" dirty="0" smtClean="0">
                <a:solidFill>
                  <a:srgbClr val="FF0000"/>
                </a:solidFill>
              </a:rPr>
              <a:t>буындық байланыстар </a:t>
            </a:r>
            <a:r>
              <a:rPr lang="kk-KZ" dirty="0" smtClean="0"/>
              <a:t>деп аталады.Бұлар </a:t>
            </a:r>
            <a:r>
              <a:rPr lang="kk-KZ" dirty="0" smtClean="0">
                <a:solidFill>
                  <a:srgbClr val="FF0000"/>
                </a:solidFill>
              </a:rPr>
              <a:t>синовиалды</a:t>
            </a:r>
            <a:r>
              <a:rPr lang="kk-KZ" dirty="0" smtClean="0"/>
              <a:t> қозғалмалы сүйектер. Бұл сүйектер буын арқылы екі немесе бірнеше сүйектермен байланысады. Егер буында екі сүйек байланысса оның бірі буын басы,екіншісі буын соңы болып табылады.Мысалы бас сүйектің қарақұс тесігіне сақина тәрізді омыртқа  буыны еніп тұрады,ол бас сүйегін  қозғалысқа әкеледі.</a:t>
            </a:r>
          </a:p>
          <a:p>
            <a:r>
              <a:rPr lang="kk-KZ" dirty="0" smtClean="0"/>
              <a:t>Сүйектің бір-бірімен байланысатын шеті жылтыр, тегіс шеміршекпен қапталған. Қозғалу кезінде шеміршек үйкелісті азайтып, оның жасушасы синовалды сұйықтықты бөледі, буынның жұмысын әлсіретеді. </a:t>
            </a:r>
          </a:p>
          <a:p>
            <a:r>
              <a:rPr lang="kk-KZ" dirty="0" smtClean="0"/>
              <a:t>Қозғалмалы сүйектерге жататын сүйектер- олар,астыңғы жақ сүйегі, аяқ-қол сүйектері  -тізе,шынтақ сүйектері.</a:t>
            </a:r>
            <a:endParaRPr lang="ru-RU" b="1" u="sng" dirty="0" smtClean="0"/>
          </a:p>
        </p:txBody>
      </p:sp>
      <p:sp>
        <p:nvSpPr>
          <p:cNvPr id="2" name="Заголовок 1"/>
          <p:cNvSpPr>
            <a:spLocks noGrp="1"/>
          </p:cNvSpPr>
          <p:nvPr>
            <p:ph type="title"/>
          </p:nvPr>
        </p:nvSpPr>
        <p:spPr/>
        <p:txBody>
          <a:bodyPr>
            <a:normAutofit fontScale="90000"/>
          </a:bodyPr>
          <a:lstStyle/>
          <a:p>
            <a:r>
              <a:rPr lang="kk-KZ" b="1" dirty="0" smtClean="0"/>
              <a:t>  Қозғалмалы,буындық байланыс </a:t>
            </a:r>
            <a:endParaRPr lang="ru-RU"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bone connection"/>
          <p:cNvPicPr>
            <a:picLocks noGrp="1" noChangeAspect="1" noChangeArrowheads="1"/>
          </p:cNvPicPr>
          <p:nvPr>
            <p:ph idx="1"/>
          </p:nvPr>
        </p:nvPicPr>
        <p:blipFill rotWithShape="1">
          <a:blip r:embed="rId2">
            <a:extLst>
              <a:ext uri="{28A0092B-C50C-407E-A947-70E740481C1C}">
                <a14:useLocalDpi xmlns="" xmlns:a14="http://schemas.microsoft.com/office/drawing/2010/main" val="0"/>
              </a:ext>
            </a:extLst>
          </a:blip>
          <a:srcRect l="50641" t="6534" r="3838" b="10598"/>
          <a:stretch/>
        </p:blipFill>
        <p:spPr bwMode="auto">
          <a:xfrm>
            <a:off x="285720" y="1785926"/>
            <a:ext cx="8286808" cy="441779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kk-KZ" dirty="0" smtClean="0">
                <a:latin typeface="Times New Roman" panose="02020603050405020304" pitchFamily="18" charset="0"/>
                <a:cs typeface="Times New Roman" panose="02020603050405020304" pitchFamily="18" charset="0"/>
              </a:rPr>
              <a:t>Сүйектердің байланысу түрлерін анықтаңыз</a:t>
            </a:r>
            <a:endParaRPr lang="ru-RU" dirty="0"/>
          </a:p>
        </p:txBody>
      </p:sp>
      <p:pic>
        <p:nvPicPr>
          <p:cNvPr id="5" name="Picture 2" descr="ÐÐ°ÑÑÐ¸Ð½ÐºÐ¸ Ð¿Ð¾ Ð·Ð°Ð¿ÑÐ¾ÑÑ bone connection"/>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0641" t="6534" r="3838" b="10598"/>
          <a:stretch/>
        </p:blipFill>
        <p:spPr bwMode="auto">
          <a:xfrm>
            <a:off x="438120" y="1938326"/>
            <a:ext cx="8286808" cy="441779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9245</TotalTime>
  <Words>709</Words>
  <Application>Microsoft Office PowerPoint</Application>
  <PresentationFormat>Экран (4:3)</PresentationFormat>
  <Paragraphs>82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Открытая</vt:lpstr>
      <vt:lpstr> Сабақтың тақырыбы:  Сүйектің байланысу түрлері  </vt:lpstr>
      <vt:lpstr>Слайд 2</vt:lpstr>
      <vt:lpstr>Слайд 3</vt:lpstr>
      <vt:lpstr>Слайд 4</vt:lpstr>
      <vt:lpstr>Сүйектің байланысу түрлері</vt:lpstr>
      <vt:lpstr>    Қозғалмайтын байланыс   </vt:lpstr>
      <vt:lpstr> Жартылай қозғалмалы  байланыс</vt:lpstr>
      <vt:lpstr>  Қозғалмалы,буындық байланыс </vt:lpstr>
      <vt:lpstr>Сүйектердің байланысу түрлерін анықтаңыз</vt:lpstr>
      <vt:lpstr>Слайд 10</vt:lpstr>
      <vt:lpstr>Суретте көрсетілген байланысты сипаттаңыз</vt:lpstr>
      <vt:lpstr>Слайд 12</vt:lpstr>
      <vt:lpstr>Суреттегі сүйектерді қазақша атап, байланысу түрлерін түсіндіріңіз</vt:lpstr>
      <vt:lpstr>Слайд 14</vt:lpstr>
      <vt:lpstr>       Тақырыпқа қатысты тест                     сұрақтарына жауап бер</vt:lpstr>
      <vt:lpstr>Слайд 16</vt:lpstr>
      <vt:lpstr>        Тест жауаптары</vt:lpstr>
      <vt:lpstr>                Қатені дұрыста.                 Әр сұрақ 1 ұпай</vt:lpstr>
      <vt:lpstr>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67</cp:revision>
  <dcterms:created xsi:type="dcterms:W3CDTF">2020-12-27T20:25:17Z</dcterms:created>
  <dcterms:modified xsi:type="dcterms:W3CDTF">2021-01-10T21:34:03Z</dcterms:modified>
</cp:coreProperties>
</file>