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jpeg" ContentType="image/jpeg"/>
  <Override PartName="/ppt/media/image4.png" ContentType="image/png"/>
  <Override PartName="/ppt/media/image8.jpeg" ContentType="image/jpeg"/>
  <Override PartName="/ppt/media/image5.jpeg" ContentType="image/jpeg"/>
  <Override PartName="/ppt/media/image10.jpeg" ContentType="image/jpeg"/>
  <Override PartName="/ppt/media/image6.jpeg" ContentType="image/jpeg"/>
  <Override PartName="/ppt/media/image7.jpeg" ContentType="image/jpeg"/>
  <Override PartName="/ppt/media/image9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notesSlides/_rels/notesSlide8.xml.rels" ContentType="application/vnd.openxmlformats-package.relationships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sldImg"/>
          </p:nvPr>
        </p:nvSpPr>
        <p:spPr>
          <a:xfrm>
            <a:off x="217440" y="812880"/>
            <a:ext cx="7121520" cy="4006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55280" y="5078160"/>
            <a:ext cx="6046920" cy="480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Times New Roman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96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4"/>
          </p:nvPr>
        </p:nvSpPr>
        <p:spPr>
          <a:xfrm>
            <a:off x="4277880" y="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0" y="10156680"/>
            <a:ext cx="32796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427788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Arial Unicode MS"/>
              </a:defRPr>
            </a:lvl1pPr>
          </a:lstStyle>
          <a:p>
            <a:pPr indent="0" algn="r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4B67653D-6DC0-436F-A5BA-E18B78AF228A}" type="slidenum"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Arial Unicode MS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6"/>
          <p:cNvSpPr/>
          <p:nvPr/>
        </p:nvSpPr>
        <p:spPr>
          <a:xfrm>
            <a:off x="4278240" y="10156680"/>
            <a:ext cx="327996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95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fld id="{A486542B-DC96-4C08-8007-A4601D731DC4}" type="slidenum"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  <a:ea typeface="Arial Unicode MS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 type="sldImg"/>
          </p:nvPr>
        </p:nvSpPr>
        <p:spPr>
          <a:xfrm>
            <a:off x="217440" y="812880"/>
            <a:ext cx="7123320" cy="4008240"/>
          </a:xfrm>
          <a:prstGeom prst="rect">
            <a:avLst/>
          </a:prstGeom>
          <a:ln w="0">
            <a:noFill/>
          </a:ln>
        </p:spPr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76A28C-7E6A-45CE-98AC-5F4A86A36A1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Arial"/>
              </a:rPr>
              <a:t>9.4.17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F2CBDAF1-7659-4296-B803-A19E38B007AD}" type="slidenum">
              <a:rPr b="0" lang="ru-RU" sz="12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2.jpeg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76;p1"/>
          <p:cNvSpPr/>
          <p:nvPr/>
        </p:nvSpPr>
        <p:spPr>
          <a:xfrm>
            <a:off x="1127160" y="2708280"/>
            <a:ext cx="9648720" cy="20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28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Тақырыбы:Адам қаңқасының құрылысы.Тірек –қимыл жүйесінің рөлі мен қызметі</a:t>
            </a:r>
            <a:r>
              <a:rPr b="0" lang="kk-KZ" sz="28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.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8-сынып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" name="Google Shape;77;p1"/>
          <p:cNvCxnSpPr/>
          <p:nvPr/>
        </p:nvCxnSpPr>
        <p:spPr>
          <a:xfrm>
            <a:off x="2711160" y="5013000"/>
            <a:ext cx="694116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14" name="Google Shape;78;p1"/>
          <p:cNvCxnSpPr/>
          <p:nvPr/>
        </p:nvCxnSpPr>
        <p:spPr>
          <a:xfrm>
            <a:off x="2782440" y="5084280"/>
            <a:ext cx="67143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523800" y="98280"/>
            <a:ext cx="11572920" cy="6759720"/>
          </a:xfrm>
          <a:prstGeom prst="rect">
            <a:avLst/>
          </a:prstGeom>
          <a:ln w="0">
            <a:noFill/>
          </a:ln>
        </p:spPr>
      </p:pic>
      <p:sp>
        <p:nvSpPr>
          <p:cNvPr id="133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CA87385F-6F6F-42B3-B67B-D3405E790D48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34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35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36" name="TextBox 10"/>
          <p:cNvSpPr/>
          <p:nvPr/>
        </p:nvSpPr>
        <p:spPr>
          <a:xfrm>
            <a:off x="2495520" y="404640"/>
            <a:ext cx="597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2-тапсырма: Сандар сөйлейді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7" name="TextBox 11"/>
          <p:cNvSpPr/>
          <p:nvPr/>
        </p:nvSpPr>
        <p:spPr>
          <a:xfrm>
            <a:off x="2191320" y="1285920"/>
            <a:ext cx="6826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Сандарды  омыртқа  жотасы бөліктерімен сәйкестендіріңіздер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38" name=""/>
          <p:cNvGraphicFramePr/>
          <p:nvPr/>
        </p:nvGraphicFramePr>
        <p:xfrm>
          <a:off x="2023920" y="1857240"/>
          <a:ext cx="8128080" cy="2595600"/>
        </p:xfrm>
        <a:graphic>
          <a:graphicData uri="http://schemas.openxmlformats.org/drawingml/2006/table">
            <a:tbl>
              <a:tblPr/>
              <a:tblGrid>
                <a:gridCol w="2710080"/>
                <a:gridCol w="2708280"/>
                <a:gridCol w="2709720"/>
              </a:tblGrid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1.Омыртқа жотасы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1....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а.12 жұп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3700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2.сегізкөз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2....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б.5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3.бел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3....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в. 12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697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4.арқа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4.....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г.33-34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5.мойын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5.....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д.5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697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6.құйымшақ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6......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ж.4-5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715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7.қабырға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7......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з.7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sp>
        <p:nvSpPr>
          <p:cNvPr id="139" name="TextBox 13"/>
          <p:cNvSpPr/>
          <p:nvPr/>
        </p:nvSpPr>
        <p:spPr>
          <a:xfrm>
            <a:off x="1668960" y="4857840"/>
            <a:ext cx="737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Дескриптор: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Қаңқа бөлімдерін  санын анықтайды,бөлімдерімен сәйкестендіреді.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99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0000"/>
                </a:solidFill>
                <a:uFillTx/>
                <a:latin typeface="Calibri Light"/>
              </a:rPr>
              <a:t>Жауабы: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838080" y="1825560"/>
          <a:ext cx="9972720" cy="2768760"/>
        </p:xfrm>
        <a:graphic>
          <a:graphicData uri="http://schemas.openxmlformats.org/drawingml/2006/table">
            <a:tbl>
              <a:tblPr/>
              <a:tblGrid>
                <a:gridCol w="5829480"/>
                <a:gridCol w="819000"/>
                <a:gridCol w="3324240"/>
              </a:tblGrid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Омыртқа жотасы                                                   33-34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36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Сегізкөз                                                                             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70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Бел                                                                                     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6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Құйымшақ                                                                   4-5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71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Арқа                                                                               12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Мойын                                                                             7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Қабырға                                                                 12 жұп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  <p:sp>
        <p:nvSpPr>
          <p:cNvPr id="142" name="Дата 4"/>
          <p:cNvSpPr/>
          <p:nvPr/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3" name=""/>
          <p:cNvSpPr txBox="1"/>
          <p:nvPr/>
        </p:nvSpPr>
        <p:spPr>
          <a:xfrm>
            <a:off x="8096400" y="1825560"/>
            <a:ext cx="2714400" cy="2246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595440" y="77760"/>
            <a:ext cx="11072520" cy="6759720"/>
          </a:xfrm>
          <a:prstGeom prst="rect">
            <a:avLst/>
          </a:prstGeom>
          <a:ln w="0">
            <a:noFill/>
          </a:ln>
        </p:spPr>
      </p:pic>
      <p:sp>
        <p:nvSpPr>
          <p:cNvPr id="145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FC177C23-8F33-48D2-BBB3-62AABA7F966F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46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47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48" name="AutoShape 4"/>
          <p:cNvSpPr/>
          <p:nvPr/>
        </p:nvSpPr>
        <p:spPr>
          <a:xfrm>
            <a:off x="155520" y="-14436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9" name="AutoShape 6"/>
          <p:cNvSpPr/>
          <p:nvPr/>
        </p:nvSpPr>
        <p:spPr>
          <a:xfrm>
            <a:off x="307800" y="792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0" name="TextBox 10"/>
          <p:cNvSpPr/>
          <p:nvPr/>
        </p:nvSpPr>
        <p:spPr>
          <a:xfrm>
            <a:off x="2495520" y="404640"/>
            <a:ext cx="597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3-тапсырма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1" name="TextBox 10"/>
          <p:cNvSpPr/>
          <p:nvPr/>
        </p:nvSpPr>
        <p:spPr>
          <a:xfrm>
            <a:off x="2192040" y="5214960"/>
            <a:ext cx="653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Дескриптор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:Қаңқа бөлімдерін құрайтын сүйектерді  атайды.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2" name="TextBox 14"/>
          <p:cNvSpPr/>
          <p:nvPr/>
        </p:nvSpPr>
        <p:spPr>
          <a:xfrm>
            <a:off x="5167440" y="500040"/>
            <a:ext cx="442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Кестені толтырыңыздар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2031840" y="1500120"/>
          <a:ext cx="8128080" cy="3071880"/>
        </p:xfrm>
        <a:graphic>
          <a:graphicData uri="http://schemas.openxmlformats.org/drawingml/2006/table">
            <a:tbl>
              <a:tblPr/>
              <a:tblGrid>
                <a:gridCol w="4135680"/>
                <a:gridCol w="3992400"/>
              </a:tblGrid>
              <a:tr h="614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Қаңқа бөлімдері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Оны құрайтын сүйектер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61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Бас сүйек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14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Кеуде қуысы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614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Иық белдеуі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14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Жамбас белдеуі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09600" y="277920"/>
            <a:ext cx="11430000" cy="6580080"/>
          </a:xfrm>
          <a:prstGeom prst="rect">
            <a:avLst/>
          </a:prstGeom>
          <a:ln w="0">
            <a:noFill/>
          </a:ln>
        </p:spPr>
      </p:pic>
      <p:sp>
        <p:nvSpPr>
          <p:cNvPr id="155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EB48F6C9-7FC8-40DE-8A2F-319E3FEE7E70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56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57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58" name="AutoShape 4"/>
          <p:cNvSpPr/>
          <p:nvPr/>
        </p:nvSpPr>
        <p:spPr>
          <a:xfrm>
            <a:off x="155520" y="-14436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9" name="AutoShape 6"/>
          <p:cNvSpPr/>
          <p:nvPr/>
        </p:nvSpPr>
        <p:spPr>
          <a:xfrm>
            <a:off x="307800" y="792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0" name="TextBox 14"/>
          <p:cNvSpPr/>
          <p:nvPr/>
        </p:nvSpPr>
        <p:spPr>
          <a:xfrm>
            <a:off x="4595760" y="714240"/>
            <a:ext cx="2000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Жауабы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2031840" y="1643040"/>
          <a:ext cx="8128080" cy="3373560"/>
        </p:xfrm>
        <a:graphic>
          <a:graphicData uri="http://schemas.openxmlformats.org/drawingml/2006/table">
            <a:tbl>
              <a:tblPr/>
              <a:tblGrid>
                <a:gridCol w="2492640"/>
                <a:gridCol w="5635440"/>
              </a:tblGrid>
              <a:tr h="65736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Қаңқа бөлімдері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Оны құрайтын сүйектер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7016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Бас сүйек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Ми сауыты (маңдай,төбе,самай,шүйде) мен бет бөлімдері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5700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Кеуде қуысы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12 арқа омыртқа,12 жұп қабырғалар,төс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6559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Иық белдеуі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 бұғана,2 жауырын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701640">
                <a:tc>
                  <a:txBody>
                    <a:bodyPr lIns="90000" rIns="90000" anchor="t">
                      <a:noAutofit/>
                    </a:bodyPr>
                    <a:p>
                      <a:pPr lvl="1" marL="457200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Жамбас белдеуі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Жамбас бір-бірімен тұтасып кеткен 3 сүйек (мықын,қасаға,шонданай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)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09600" y="0"/>
            <a:ext cx="11572920" cy="6759720"/>
          </a:xfrm>
          <a:prstGeom prst="rect">
            <a:avLst/>
          </a:prstGeom>
          <a:ln w="0">
            <a:noFill/>
          </a:ln>
        </p:spPr>
      </p:pic>
      <p:sp>
        <p:nvSpPr>
          <p:cNvPr id="163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43E28082-863E-484F-9B96-6FAB87A5295F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64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65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66" name="AutoShape 4"/>
          <p:cNvSpPr/>
          <p:nvPr/>
        </p:nvSpPr>
        <p:spPr>
          <a:xfrm>
            <a:off x="155520" y="-14436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7" name="AutoShape 6"/>
          <p:cNvSpPr/>
          <p:nvPr/>
        </p:nvSpPr>
        <p:spPr>
          <a:xfrm>
            <a:off x="307800" y="792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8" name="Rectangle 2"/>
          <p:cNvSpPr/>
          <p:nvPr/>
        </p:nvSpPr>
        <p:spPr>
          <a:xfrm>
            <a:off x="4224240" y="312840"/>
            <a:ext cx="347508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kk-KZ" sz="3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Қорытынды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9" name="TextBox 10"/>
          <p:cNvSpPr/>
          <p:nvPr/>
        </p:nvSpPr>
        <p:spPr>
          <a:xfrm>
            <a:off x="523800" y="1643040"/>
            <a:ext cx="1157760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  </a:t>
            </a: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Тірек-қимыл жүйесіне қаңқа мен бұлшықеттер   жатады.Дәнекер  ұлпалар (шеміршек  пен сүйек) арқылы байланысқан  сүйектер  қаңқа түзеді.Қаңқа  ағзаның тірегі,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ал оның бұлшықеттері  қимыл –қозғалысты қамтамасыз етеді.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81000"/>
            <a:ext cx="12192120" cy="6777000"/>
          </a:xfrm>
          <a:prstGeom prst="rect">
            <a:avLst/>
          </a:prstGeom>
          <a:ln w="0">
            <a:noFill/>
          </a:ln>
        </p:spPr>
      </p:pic>
      <p:sp>
        <p:nvSpPr>
          <p:cNvPr id="16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1473F934-04E7-4F51-BA09-3705EC4A44A7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7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8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9" name="Прямоугольник 10"/>
          <p:cNvSpPr/>
          <p:nvPr/>
        </p:nvSpPr>
        <p:spPr>
          <a:xfrm>
            <a:off x="1703520" y="1635120"/>
            <a:ext cx="8569080" cy="446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Сабақ </a:t>
            </a:r>
            <a:r>
              <a:rPr b="1" lang="ru-RU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мақсаты</a:t>
            </a:r>
            <a:r>
              <a:rPr b="0" lang="ru-RU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8.1.6.1 тірек – қимыл жүйесінің қызметтерін сипаттау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Бағалау критерийлері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Тірек – қимыл жүйесінің қызметтерін сипаттай алады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ru-RU" sz="32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595440" y="0"/>
            <a:ext cx="11648880" cy="6759720"/>
          </a:xfrm>
          <a:prstGeom prst="rect">
            <a:avLst/>
          </a:prstGeom>
          <a:ln w="0">
            <a:noFill/>
          </a:ln>
        </p:spPr>
      </p:pic>
      <p:sp>
        <p:nvSpPr>
          <p:cNvPr id="21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8C432BF4-C754-40C4-AC68-EE76DE12BEC1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2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3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pic>
        <p:nvPicPr>
          <p:cNvPr id="24" name="Picture 2" descr="C:\Users\Типография\Desktop\Безымянный.png"/>
          <p:cNvPicPr/>
          <p:nvPr/>
        </p:nvPicPr>
        <p:blipFill>
          <a:blip r:embed="rId2"/>
          <a:srcRect l="11758" t="0" r="11484" b="0"/>
          <a:stretch/>
        </p:blipFill>
        <p:spPr>
          <a:xfrm>
            <a:off x="738360" y="785880"/>
            <a:ext cx="9715320" cy="5072040"/>
          </a:xfrm>
          <a:prstGeom prst="rect">
            <a:avLst/>
          </a:prstGeom>
          <a:ln w="0">
            <a:noFill/>
          </a:ln>
        </p:spPr>
      </p:pic>
      <p:pic>
        <p:nvPicPr>
          <p:cNvPr id="25" name="Picture 11" descr="C:\Users\77475\Downloads\Қаңқа казір.jpg"/>
          <p:cNvPicPr/>
          <p:nvPr/>
        </p:nvPicPr>
        <p:blipFill>
          <a:blip r:embed="rId3"/>
          <a:stretch/>
        </p:blipFill>
        <p:spPr>
          <a:xfrm>
            <a:off x="1309680" y="1714680"/>
            <a:ext cx="4000680" cy="3214440"/>
          </a:xfrm>
          <a:prstGeom prst="rect">
            <a:avLst/>
          </a:prstGeom>
          <a:ln w="0">
            <a:noFill/>
          </a:ln>
        </p:spPr>
      </p:pic>
      <p:sp>
        <p:nvSpPr>
          <p:cNvPr id="26" name="TextBox 13"/>
          <p:cNvSpPr/>
          <p:nvPr/>
        </p:nvSpPr>
        <p:spPr>
          <a:xfrm>
            <a:off x="2952720" y="642960"/>
            <a:ext cx="5643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4000" strike="noStrike" u="none">
                <a:solidFill>
                  <a:srgbClr val="ed7d31"/>
                </a:solidFill>
                <a:uFillTx/>
                <a:latin typeface="Times New Roman"/>
                <a:ea typeface="Times New Roman"/>
              </a:rPr>
              <a:t>Тірек-қимыл жүйесі</a:t>
            </a:r>
            <a:endParaRPr b="0" lang="ru-R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TextBox 14"/>
          <p:cNvSpPr/>
          <p:nvPr/>
        </p:nvSpPr>
        <p:spPr>
          <a:xfrm>
            <a:off x="1325160" y="5500800"/>
            <a:ext cx="2821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Қаңқа сүйектері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8" name="Picture 12" descr="C:\Users\77475\Downloads\бұлшыұ.jpg"/>
          <p:cNvPicPr/>
          <p:nvPr/>
        </p:nvPicPr>
        <p:blipFill>
          <a:blip r:embed="rId4"/>
          <a:stretch/>
        </p:blipFill>
        <p:spPr>
          <a:xfrm>
            <a:off x="7238880" y="1671480"/>
            <a:ext cx="2357640" cy="3186360"/>
          </a:xfrm>
          <a:prstGeom prst="rect">
            <a:avLst/>
          </a:prstGeom>
          <a:ln w="0">
            <a:noFill/>
          </a:ln>
        </p:spPr>
      </p:pic>
      <p:sp>
        <p:nvSpPr>
          <p:cNvPr id="29" name="TextBox 16"/>
          <p:cNvSpPr/>
          <p:nvPr/>
        </p:nvSpPr>
        <p:spPr>
          <a:xfrm>
            <a:off x="6453360" y="5500800"/>
            <a:ext cx="491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Қаңқа бұлшықеттері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0" name="Picture 11" descr="C:\Users\77475\Downloads\Қаңқа казір.jpg"/>
          <p:cNvPicPr/>
          <p:nvPr/>
        </p:nvPicPr>
        <p:blipFill>
          <a:blip r:embed="rId5"/>
          <a:stretch/>
        </p:blipFill>
        <p:spPr>
          <a:xfrm>
            <a:off x="1309680" y="1714680"/>
            <a:ext cx="4000680" cy="3214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2217320" cy="6759720"/>
          </a:xfrm>
          <a:prstGeom prst="rect">
            <a:avLst/>
          </a:prstGeom>
          <a:ln w="0">
            <a:noFill/>
          </a:ln>
        </p:spPr>
      </p:pic>
      <p:sp>
        <p:nvSpPr>
          <p:cNvPr id="32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2BA9C567-2B70-4B8B-9609-37B299431007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3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4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5" name="Text Box 2"/>
          <p:cNvSpPr/>
          <p:nvPr/>
        </p:nvSpPr>
        <p:spPr>
          <a:xfrm>
            <a:off x="880920" y="460440"/>
            <a:ext cx="9585360" cy="53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Aft>
                <a:spcPts val="1426"/>
              </a:spcAft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426"/>
              </a:spcAft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426"/>
              </a:spcAft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TextBox 10"/>
          <p:cNvSpPr/>
          <p:nvPr/>
        </p:nvSpPr>
        <p:spPr>
          <a:xfrm>
            <a:off x="2881440" y="428760"/>
            <a:ext cx="6072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           </a:t>
            </a:r>
            <a:r>
              <a:rPr b="1" lang="kk-KZ" sz="3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Атқаратын қызметтері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TextBox 11"/>
          <p:cNvSpPr/>
          <p:nvPr/>
        </p:nvSpPr>
        <p:spPr>
          <a:xfrm>
            <a:off x="1316880" y="1643040"/>
            <a:ext cx="1909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Қан түзеді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TextBox 12"/>
          <p:cNvSpPr/>
          <p:nvPr/>
        </p:nvSpPr>
        <p:spPr>
          <a:xfrm>
            <a:off x="1460880" y="2286000"/>
            <a:ext cx="1431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 Тірек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TextBox 13"/>
          <p:cNvSpPr/>
          <p:nvPr/>
        </p:nvSpPr>
        <p:spPr>
          <a:xfrm>
            <a:off x="1596960" y="2643120"/>
            <a:ext cx="180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TextBox 15"/>
          <p:cNvSpPr/>
          <p:nvPr/>
        </p:nvSpPr>
        <p:spPr>
          <a:xfrm>
            <a:off x="1523880" y="3000240"/>
            <a:ext cx="237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3.Қорғаныш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TextBox 17"/>
          <p:cNvSpPr/>
          <p:nvPr/>
        </p:nvSpPr>
        <p:spPr>
          <a:xfrm>
            <a:off x="5881680" y="1928880"/>
            <a:ext cx="5457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1.Қимыл-қозғалысты қамтамасыз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етеді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Box 18"/>
          <p:cNvSpPr/>
          <p:nvPr/>
        </p:nvSpPr>
        <p:spPr>
          <a:xfrm>
            <a:off x="5881680" y="3000240"/>
            <a:ext cx="476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2.Ішкі мүшелерді қорғайды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25560" y="0"/>
            <a:ext cx="12217680" cy="675972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A1AD1829-12D4-4176-8723-2AB65CC2B92A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5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6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pic>
        <p:nvPicPr>
          <p:cNvPr id="47" name="TextBox 9" descr=""/>
          <p:cNvPicPr/>
          <p:nvPr/>
        </p:nvPicPr>
        <p:blipFill>
          <a:blip r:embed="rId2"/>
          <a:stretch/>
        </p:blipFill>
        <p:spPr>
          <a:xfrm>
            <a:off x="2944800" y="993600"/>
            <a:ext cx="6229440" cy="414360"/>
          </a:xfrm>
          <a:prstGeom prst="rect">
            <a:avLst/>
          </a:prstGeom>
          <a:ln w="0">
            <a:noFill/>
          </a:ln>
        </p:spPr>
      </p:pic>
      <p:cxnSp>
        <p:nvCxnSpPr>
          <p:cNvPr id="48" name="Прямая со стрелкой 11"/>
          <p:cNvCxnSpPr/>
          <p:nvPr/>
        </p:nvCxnSpPr>
        <p:spPr>
          <a:xfrm flipH="1">
            <a:off x="2594880" y="1428480"/>
            <a:ext cx="429480" cy="5007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49" name="Прямая соединительная линия 15"/>
          <p:cNvSpPr/>
          <p:nvPr/>
        </p:nvSpPr>
        <p:spPr>
          <a:xfrm flipH="1">
            <a:off x="6022440" y="1500120"/>
            <a:ext cx="1800" cy="42876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0" name="Прямая со стрелкой 19"/>
          <p:cNvCxnSpPr/>
          <p:nvPr/>
        </p:nvCxnSpPr>
        <p:spPr>
          <a:xfrm>
            <a:off x="8739360" y="1428480"/>
            <a:ext cx="429120" cy="5007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51" name="TextBox 21"/>
          <p:cNvSpPr/>
          <p:nvPr/>
        </p:nvSpPr>
        <p:spPr>
          <a:xfrm>
            <a:off x="1238400" y="1785960"/>
            <a:ext cx="1233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Бас сүйек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TextBox 22"/>
          <p:cNvSpPr/>
          <p:nvPr/>
        </p:nvSpPr>
        <p:spPr>
          <a:xfrm>
            <a:off x="5667480" y="1928880"/>
            <a:ext cx="788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Тұлға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TextBox 23"/>
          <p:cNvSpPr/>
          <p:nvPr/>
        </p:nvSpPr>
        <p:spPr>
          <a:xfrm>
            <a:off x="9096480" y="1928880"/>
            <a:ext cx="1008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Қол-аяқ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Box 35"/>
          <p:cNvSpPr/>
          <p:nvPr/>
        </p:nvSpPr>
        <p:spPr>
          <a:xfrm>
            <a:off x="880920" y="2500200"/>
            <a:ext cx="1209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Бет бөлігі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5" name="Прямая со стрелкой 37"/>
          <p:cNvCxnSpPr/>
          <p:nvPr/>
        </p:nvCxnSpPr>
        <p:spPr>
          <a:xfrm flipH="1">
            <a:off x="1309320" y="2214360"/>
            <a:ext cx="72000" cy="2149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56" name="Прямая со стрелкой 43"/>
          <p:cNvCxnSpPr/>
          <p:nvPr/>
        </p:nvCxnSpPr>
        <p:spPr>
          <a:xfrm>
            <a:off x="2309760" y="2214720"/>
            <a:ext cx="572400" cy="10720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57" name="TextBox 45"/>
          <p:cNvSpPr/>
          <p:nvPr/>
        </p:nvSpPr>
        <p:spPr>
          <a:xfrm>
            <a:off x="2391480" y="3429000"/>
            <a:ext cx="1991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Ми сауыты бөлігі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8" name="Прямая со стрелкой 47"/>
          <p:cNvCxnSpPr/>
          <p:nvPr/>
        </p:nvCxnSpPr>
        <p:spPr>
          <a:xfrm flipH="1">
            <a:off x="5523840" y="2428920"/>
            <a:ext cx="572040" cy="2865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59" name="Прямая со стрелкой 50"/>
          <p:cNvCxnSpPr/>
          <p:nvPr/>
        </p:nvCxnSpPr>
        <p:spPr>
          <a:xfrm>
            <a:off x="6238440" y="2500200"/>
            <a:ext cx="500760" cy="2152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60" name="TextBox 52"/>
          <p:cNvSpPr/>
          <p:nvPr/>
        </p:nvSpPr>
        <p:spPr>
          <a:xfrm>
            <a:off x="4238640" y="2643120"/>
            <a:ext cx="1785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Омыртқа жотасы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TextBox 53"/>
          <p:cNvSpPr/>
          <p:nvPr/>
        </p:nvSpPr>
        <p:spPr>
          <a:xfrm>
            <a:off x="6667560" y="2786040"/>
            <a:ext cx="154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Кеуде қуысы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2" name="Прямая со стрелкой 55"/>
          <p:cNvCxnSpPr/>
          <p:nvPr/>
        </p:nvCxnSpPr>
        <p:spPr>
          <a:xfrm flipH="1">
            <a:off x="9024120" y="2428920"/>
            <a:ext cx="500760" cy="7149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63" name="Прямая со стрелкой 58"/>
          <p:cNvCxnSpPr/>
          <p:nvPr/>
        </p:nvCxnSpPr>
        <p:spPr>
          <a:xfrm>
            <a:off x="9667800" y="2500200"/>
            <a:ext cx="643320" cy="5724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64" name="TextBox 60"/>
          <p:cNvSpPr/>
          <p:nvPr/>
        </p:nvSpPr>
        <p:spPr>
          <a:xfrm>
            <a:off x="8810640" y="3214800"/>
            <a:ext cx="542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қол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TextBox 61"/>
          <p:cNvSpPr/>
          <p:nvPr/>
        </p:nvSpPr>
        <p:spPr>
          <a:xfrm>
            <a:off x="10310760" y="3143160"/>
            <a:ext cx="539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аяқ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6" name="Прямая со стрелкой 63"/>
          <p:cNvCxnSpPr/>
          <p:nvPr/>
        </p:nvCxnSpPr>
        <p:spPr>
          <a:xfrm flipH="1">
            <a:off x="7453080" y="3500280"/>
            <a:ext cx="1286640" cy="5724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67" name="Прямая со стрелкой 66"/>
          <p:cNvCxnSpPr/>
          <p:nvPr/>
        </p:nvCxnSpPr>
        <p:spPr>
          <a:xfrm flipH="1">
            <a:off x="8667360" y="3785760"/>
            <a:ext cx="286560" cy="5007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68" name="TextBox 69"/>
          <p:cNvSpPr/>
          <p:nvPr/>
        </p:nvSpPr>
        <p:spPr>
          <a:xfrm>
            <a:off x="5738760" y="3929040"/>
            <a:ext cx="1857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Иық  белдеуі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TextBox 70"/>
          <p:cNvSpPr/>
          <p:nvPr/>
        </p:nvSpPr>
        <p:spPr>
          <a:xfrm>
            <a:off x="5738760" y="4357800"/>
            <a:ext cx="3857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Қолдың  еркін қозғалатын бөлігі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0" name="Прямая со стрелкой 72"/>
          <p:cNvCxnSpPr/>
          <p:nvPr/>
        </p:nvCxnSpPr>
        <p:spPr>
          <a:xfrm flipH="1">
            <a:off x="10096200" y="3429000"/>
            <a:ext cx="357840" cy="643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71" name="TextBox 74"/>
          <p:cNvSpPr/>
          <p:nvPr/>
        </p:nvSpPr>
        <p:spPr>
          <a:xfrm>
            <a:off x="9885240" y="4000680"/>
            <a:ext cx="1048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Жамбас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2" name="Прямая со стрелкой 76"/>
          <p:cNvCxnSpPr/>
          <p:nvPr/>
        </p:nvCxnSpPr>
        <p:spPr>
          <a:xfrm flipH="1">
            <a:off x="10096200" y="3500280"/>
            <a:ext cx="573840" cy="1642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73" name="TextBox 79"/>
          <p:cNvSpPr/>
          <p:nvPr/>
        </p:nvSpPr>
        <p:spPr>
          <a:xfrm>
            <a:off x="7381800" y="4929120"/>
            <a:ext cx="4429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Аяқтың еркін қозғалатын бөлігі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166680" y="0"/>
            <a:ext cx="12025440" cy="6759720"/>
          </a:xfrm>
          <a:prstGeom prst="rect">
            <a:avLst/>
          </a:prstGeom>
          <a:ln w="0">
            <a:noFill/>
          </a:ln>
        </p:spPr>
      </p:pic>
      <p:sp>
        <p:nvSpPr>
          <p:cNvPr id="75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43525961-89DB-4BB6-8BE3-FF78A4ECB17F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6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7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8" name="TextBox 3"/>
          <p:cNvSpPr/>
          <p:nvPr/>
        </p:nvSpPr>
        <p:spPr>
          <a:xfrm>
            <a:off x="1055520" y="476280"/>
            <a:ext cx="87854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             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Сүйектің түрлері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523880" y="2571840"/>
          <a:ext cx="8643960" cy="2651040"/>
        </p:xfrm>
        <a:graphic>
          <a:graphicData uri="http://schemas.openxmlformats.org/drawingml/2006/table">
            <a:tbl>
              <a:tblPr/>
              <a:tblGrid>
                <a:gridCol w="2881440"/>
                <a:gridCol w="2333520"/>
                <a:gridCol w="3429000"/>
              </a:tblGrid>
              <a:tr h="6404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Жалпақ сүйек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  <a:ea typeface="Times New Roman"/>
                        </a:rPr>
                        <a:t>               </a:t>
                      </a: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  <a:ea typeface="Times New Roman"/>
                        </a:rPr>
                        <a:t>белгілері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  <a:ea typeface="Times New Roman"/>
                        </a:rPr>
                        <a:t>Түтікті сүйек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6404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Кемікті зат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Сүйек ұлпасының басым бөлігі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тығыз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661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Сүйектің қызыл кемігі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Жілік майы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Сүйектің сары кемігі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661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Сүйекқап есебінен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Ұзыннан өсуі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Шеміршек есебінен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6404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Сүйекқап есебінен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Жуандап өсуі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Сүйекқап есебінен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sp>
        <p:nvSpPr>
          <p:cNvPr id="80" name="Стрелка вниз 10"/>
          <p:cNvSpPr/>
          <p:nvPr/>
        </p:nvSpPr>
        <p:spPr>
          <a:xfrm>
            <a:off x="3524400" y="928800"/>
            <a:ext cx="1785960" cy="357120"/>
          </a:xfrm>
          <a:prstGeom prst="downArrow">
            <a:avLst>
              <a:gd name="adj1" fmla="val 50000"/>
              <a:gd name="adj2" fmla="val 57315"/>
            </a:avLst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TextBox 12"/>
          <p:cNvSpPr/>
          <p:nvPr/>
        </p:nvSpPr>
        <p:spPr>
          <a:xfrm>
            <a:off x="1595520" y="1214280"/>
            <a:ext cx="2487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Қысқа сүйектер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TextBox 13"/>
          <p:cNvSpPr/>
          <p:nvPr/>
        </p:nvSpPr>
        <p:spPr>
          <a:xfrm>
            <a:off x="6167520" y="1214280"/>
            <a:ext cx="25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Ұзын сүйектер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Стрелка вниз 14"/>
          <p:cNvSpPr/>
          <p:nvPr/>
        </p:nvSpPr>
        <p:spPr>
          <a:xfrm>
            <a:off x="4095720" y="1500120"/>
            <a:ext cx="1214640" cy="357120"/>
          </a:xfrm>
          <a:prstGeom prst="downArrow">
            <a:avLst>
              <a:gd name="adj1" fmla="val 50000"/>
              <a:gd name="adj2" fmla="val 53657"/>
            </a:avLst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Box 15"/>
          <p:cNvSpPr/>
          <p:nvPr/>
        </p:nvSpPr>
        <p:spPr>
          <a:xfrm>
            <a:off x="3881520" y="1214280"/>
            <a:ext cx="1881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ed7d31"/>
                </a:solidFill>
                <a:uFillTx/>
                <a:latin typeface="Arial"/>
              </a:rPr>
              <a:t>Пішіні бойынша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5" name="Прямая со стрелкой 17"/>
          <p:cNvCxnSpPr>
            <a:stCxn id="84" idx="1"/>
          </p:cNvCxnSpPr>
          <p:nvPr/>
        </p:nvCxnSpPr>
        <p:spPr>
          <a:xfrm flipH="1">
            <a:off x="3380760" y="1398600"/>
            <a:ext cx="500760" cy="306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86" name="Прямая со стрелкой 20"/>
          <p:cNvCxnSpPr/>
          <p:nvPr/>
        </p:nvCxnSpPr>
        <p:spPr>
          <a:xfrm>
            <a:off x="5810040" y="1356840"/>
            <a:ext cx="500760" cy="1436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87" name="TextBox 22"/>
          <p:cNvSpPr/>
          <p:nvPr/>
        </p:nvSpPr>
        <p:spPr>
          <a:xfrm>
            <a:off x="3451320" y="1928880"/>
            <a:ext cx="2573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ed7d31"/>
                </a:solidFill>
                <a:uFillTx/>
                <a:latin typeface="Arial"/>
              </a:rPr>
              <a:t>Құрылысы бойынша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TextBox 23"/>
          <p:cNvSpPr/>
          <p:nvPr/>
        </p:nvSpPr>
        <p:spPr>
          <a:xfrm>
            <a:off x="1459800" y="2071800"/>
            <a:ext cx="1003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Жалпақ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9" name="Прямая со стрелкой 25"/>
          <p:cNvCxnSpPr/>
          <p:nvPr/>
        </p:nvCxnSpPr>
        <p:spPr>
          <a:xfrm flipH="1">
            <a:off x="2523240" y="2000160"/>
            <a:ext cx="1001160" cy="2152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sp>
        <p:nvSpPr>
          <p:cNvPr id="90" name="TextBox 27"/>
          <p:cNvSpPr/>
          <p:nvPr/>
        </p:nvSpPr>
        <p:spPr>
          <a:xfrm>
            <a:off x="6310440" y="1928880"/>
            <a:ext cx="1428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Түтікті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1" name="Прямая со стрелкой 29"/>
          <p:cNvCxnSpPr>
            <a:stCxn id="87" idx="3"/>
          </p:cNvCxnSpPr>
          <p:nvPr/>
        </p:nvCxnSpPr>
        <p:spPr>
          <a:xfrm>
            <a:off x="6024600" y="2112480"/>
            <a:ext cx="357840" cy="1026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595440" y="0"/>
            <a:ext cx="12217320" cy="6759720"/>
          </a:xfrm>
          <a:prstGeom prst="rect">
            <a:avLst/>
          </a:prstGeom>
          <a:ln w="0">
            <a:noFill/>
          </a:ln>
        </p:spPr>
      </p:pic>
      <p:sp>
        <p:nvSpPr>
          <p:cNvPr id="93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ACD200CF-CF9F-46D7-AA3C-7E2658249661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4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5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6" name="TextBox 1"/>
          <p:cNvSpPr/>
          <p:nvPr/>
        </p:nvSpPr>
        <p:spPr>
          <a:xfrm>
            <a:off x="1415880" y="500040"/>
            <a:ext cx="943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Қаңқа бөлімдері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7" name="Picture 34" descr="C:\Users\77475\Downloads\Бас.jpg"/>
          <p:cNvPicPr/>
          <p:nvPr/>
        </p:nvPicPr>
        <p:blipFill>
          <a:blip r:embed="rId2"/>
          <a:stretch/>
        </p:blipFill>
        <p:spPr>
          <a:xfrm>
            <a:off x="595440" y="1214280"/>
            <a:ext cx="2000160" cy="1762200"/>
          </a:xfrm>
          <a:prstGeom prst="rect">
            <a:avLst/>
          </a:prstGeom>
          <a:ln w="0">
            <a:noFill/>
          </a:ln>
        </p:spPr>
      </p:pic>
      <p:pic>
        <p:nvPicPr>
          <p:cNvPr id="98" name="Picture 35" descr="C:\Users\77475\Downloads\кеуде.jpg"/>
          <p:cNvPicPr/>
          <p:nvPr/>
        </p:nvPicPr>
        <p:blipFill>
          <a:blip r:embed="rId3"/>
          <a:stretch/>
        </p:blipFill>
        <p:spPr>
          <a:xfrm>
            <a:off x="738360" y="3000240"/>
            <a:ext cx="2143080" cy="1857600"/>
          </a:xfrm>
          <a:prstGeom prst="rect">
            <a:avLst/>
          </a:prstGeom>
          <a:ln w="0">
            <a:noFill/>
          </a:ln>
        </p:spPr>
      </p:pic>
      <p:pic>
        <p:nvPicPr>
          <p:cNvPr id="99" name="Picture 36" descr="C:\Users\77475\Downloads\омыртқа.jpg"/>
          <p:cNvPicPr/>
          <p:nvPr/>
        </p:nvPicPr>
        <p:blipFill>
          <a:blip r:embed="rId4"/>
          <a:stretch/>
        </p:blipFill>
        <p:spPr>
          <a:xfrm>
            <a:off x="3166920" y="1285920"/>
            <a:ext cx="4572000" cy="4143240"/>
          </a:xfrm>
          <a:prstGeom prst="rect">
            <a:avLst/>
          </a:prstGeom>
          <a:ln w="0">
            <a:noFill/>
          </a:ln>
        </p:spPr>
      </p:pic>
      <p:pic>
        <p:nvPicPr>
          <p:cNvPr id="100" name="Picture 37" descr="C:\Users\77475\Downloads\қол.jpg"/>
          <p:cNvPicPr/>
          <p:nvPr/>
        </p:nvPicPr>
        <p:blipFill>
          <a:blip r:embed="rId5"/>
          <a:stretch/>
        </p:blipFill>
        <p:spPr>
          <a:xfrm>
            <a:off x="8096400" y="1357200"/>
            <a:ext cx="2714400" cy="1857600"/>
          </a:xfrm>
          <a:prstGeom prst="rect">
            <a:avLst/>
          </a:prstGeom>
          <a:ln w="0">
            <a:noFill/>
          </a:ln>
        </p:spPr>
      </p:pic>
      <p:pic>
        <p:nvPicPr>
          <p:cNvPr id="101" name="Picture 38" descr="C:\Users\77475\Downloads\аяқ.jpg"/>
          <p:cNvPicPr/>
          <p:nvPr/>
        </p:nvPicPr>
        <p:blipFill>
          <a:blip r:embed="rId6"/>
          <a:stretch/>
        </p:blipFill>
        <p:spPr>
          <a:xfrm>
            <a:off x="8310600" y="3143160"/>
            <a:ext cx="2786040" cy="23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 Box 2"/>
          <p:cNvSpPr/>
          <p:nvPr/>
        </p:nvSpPr>
        <p:spPr>
          <a:xfrm>
            <a:off x="2620800" y="1351080"/>
            <a:ext cx="82296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619440"/>
                <a:tab algn="l" pos="4343400"/>
                <a:tab algn="l" pos="5067360"/>
                <a:tab algn="l" pos="5791320"/>
                <a:tab algn="l" pos="6515280"/>
                <a:tab algn="l" pos="7238880"/>
                <a:tab algn="l" pos="7962840"/>
                <a:tab algn="l" pos="8086680"/>
                <a:tab algn="l" pos="853596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TextBox 6"/>
          <p:cNvSpPr/>
          <p:nvPr/>
        </p:nvSpPr>
        <p:spPr>
          <a:xfrm>
            <a:off x="1558800" y="549360"/>
            <a:ext cx="10009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1-тапсырма :Қаңқа бөлімдерін атаңыз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4" name="TextBox 8"/>
          <p:cNvSpPr/>
          <p:nvPr/>
        </p:nvSpPr>
        <p:spPr>
          <a:xfrm>
            <a:off x="1838160" y="5715000"/>
            <a:ext cx="642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Дескриптор:Адам ағзасының қаңқа бөлімдерін атай алады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5" name="Picture 6" descr="C:\Users\77475\Downloads\картинка.jpg"/>
          <p:cNvPicPr/>
          <p:nvPr/>
        </p:nvPicPr>
        <p:blipFill>
          <a:blip r:embed="rId1"/>
          <a:stretch/>
        </p:blipFill>
        <p:spPr>
          <a:xfrm>
            <a:off x="1166760" y="1357200"/>
            <a:ext cx="2571840" cy="3714840"/>
          </a:xfrm>
          <a:prstGeom prst="rect">
            <a:avLst/>
          </a:prstGeom>
          <a:ln w="0">
            <a:noFill/>
          </a:ln>
        </p:spPr>
      </p:pic>
      <p:sp>
        <p:nvSpPr>
          <p:cNvPr id="106" name="Овал 8"/>
          <p:cNvSpPr/>
          <p:nvPr/>
        </p:nvSpPr>
        <p:spPr>
          <a:xfrm>
            <a:off x="6524640" y="2857680"/>
            <a:ext cx="214308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Қаңқа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Овал 9"/>
          <p:cNvSpPr/>
          <p:nvPr/>
        </p:nvSpPr>
        <p:spPr>
          <a:xfrm>
            <a:off x="7738920" y="1285920"/>
            <a:ext cx="250056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Овал 10"/>
          <p:cNvSpPr/>
          <p:nvPr/>
        </p:nvSpPr>
        <p:spPr>
          <a:xfrm>
            <a:off x="4452840" y="1285920"/>
            <a:ext cx="2571840" cy="9288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9" name="Овал 11"/>
          <p:cNvSpPr/>
          <p:nvPr/>
        </p:nvSpPr>
        <p:spPr>
          <a:xfrm>
            <a:off x="4667400" y="4429080"/>
            <a:ext cx="257148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Овал 12"/>
          <p:cNvSpPr/>
          <p:nvPr/>
        </p:nvSpPr>
        <p:spPr>
          <a:xfrm>
            <a:off x="8381880" y="4500720"/>
            <a:ext cx="235764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1" name="Прямая со стрелкой 14"/>
          <p:cNvCxnSpPr/>
          <p:nvPr/>
        </p:nvCxnSpPr>
        <p:spPr>
          <a:xfrm>
            <a:off x="6524280" y="2285640"/>
            <a:ext cx="572040" cy="5007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12" name="Прямая со стрелкой 17"/>
          <p:cNvCxnSpPr/>
          <p:nvPr/>
        </p:nvCxnSpPr>
        <p:spPr>
          <a:xfrm flipH="1">
            <a:off x="8238960" y="2356200"/>
            <a:ext cx="643320" cy="3582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13" name="Прямая со стрелкой 20"/>
          <p:cNvCxnSpPr/>
          <p:nvPr/>
        </p:nvCxnSpPr>
        <p:spPr>
          <a:xfrm flipH="1">
            <a:off x="5952600" y="3786120"/>
            <a:ext cx="929520" cy="5724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14" name="Прямая со стрелкой 24"/>
          <p:cNvCxnSpPr/>
          <p:nvPr/>
        </p:nvCxnSpPr>
        <p:spPr>
          <a:xfrm>
            <a:off x="8524800" y="3714840"/>
            <a:ext cx="1215360" cy="71496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</p:spTree>
  </p:cSld>
  <p:transition spd="slow">
    <p:fade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619200" y="0"/>
            <a:ext cx="11572920" cy="6759720"/>
          </a:xfrm>
          <a:prstGeom prst="rect">
            <a:avLst/>
          </a:prstGeom>
          <a:ln w="0">
            <a:noFill/>
          </a:ln>
        </p:spPr>
      </p:pic>
      <p:sp>
        <p:nvSpPr>
          <p:cNvPr id="116" name="Google Shape;123;p4"/>
          <p:cNvSpPr/>
          <p:nvPr/>
        </p:nvSpPr>
        <p:spPr>
          <a:xfrm>
            <a:off x="9982080" y="6083280"/>
            <a:ext cx="20574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fld id="{64AA6ED1-358F-4068-A807-0D2164BA454E}" type="slidenum">
              <a:rPr b="1" lang="ru-RU" sz="2400" strike="noStrike" u="none">
                <a:solidFill>
                  <a:srgbClr val="002060"/>
                </a:solidFill>
                <a:uFillTx/>
                <a:latin typeface="Arial"/>
                <a:ea typeface="Arial"/>
              </a:rPr>
              <a:t>&lt;number&gt;</a:t>
            </a:fld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7" name="Google Shape;124;p4"/>
          <p:cNvCxnSpPr/>
          <p:nvPr/>
        </p:nvCxnSpPr>
        <p:spPr>
          <a:xfrm flipV="1">
            <a:off x="623520" y="5732280"/>
            <a:ext cx="10729080" cy="7344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8" name="Google Shape;125;p4"/>
          <p:cNvCxnSpPr/>
          <p:nvPr/>
        </p:nvCxnSpPr>
        <p:spPr>
          <a:xfrm flipV="1">
            <a:off x="982800" y="5949360"/>
            <a:ext cx="101541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9" name="TextBox 1"/>
          <p:cNvSpPr/>
          <p:nvPr/>
        </p:nvSpPr>
        <p:spPr>
          <a:xfrm>
            <a:off x="2279520" y="549360"/>
            <a:ext cx="7201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                       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0" name="Прямоугольник 2"/>
          <p:cNvSpPr/>
          <p:nvPr/>
        </p:nvSpPr>
        <p:spPr>
          <a:xfrm>
            <a:off x="1127160" y="1700280"/>
            <a:ext cx="390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1" name="Picture 14" descr="C:\Users\77475\Downloads\картинка.jpg"/>
          <p:cNvPicPr/>
          <p:nvPr/>
        </p:nvPicPr>
        <p:blipFill>
          <a:blip r:embed="rId2"/>
          <a:stretch/>
        </p:blipFill>
        <p:spPr>
          <a:xfrm>
            <a:off x="1523880" y="1357200"/>
            <a:ext cx="2714760" cy="4214880"/>
          </a:xfrm>
          <a:prstGeom prst="rect">
            <a:avLst/>
          </a:prstGeom>
          <a:ln w="0">
            <a:noFill/>
          </a:ln>
        </p:spPr>
      </p:pic>
      <p:sp>
        <p:nvSpPr>
          <p:cNvPr id="122" name="Овал 14"/>
          <p:cNvSpPr/>
          <p:nvPr/>
        </p:nvSpPr>
        <p:spPr>
          <a:xfrm>
            <a:off x="6810480" y="3000240"/>
            <a:ext cx="2071440" cy="85752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24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Қаңқа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3" name="Овал 15"/>
          <p:cNvSpPr/>
          <p:nvPr/>
        </p:nvSpPr>
        <p:spPr>
          <a:xfrm>
            <a:off x="4952880" y="1785960"/>
            <a:ext cx="200052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Бас сүйек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4" name="Овал 16"/>
          <p:cNvSpPr/>
          <p:nvPr/>
        </p:nvSpPr>
        <p:spPr>
          <a:xfrm>
            <a:off x="9024840" y="1928880"/>
            <a:ext cx="207180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ff0000"/>
                </a:solidFill>
                <a:uFillTx/>
                <a:latin typeface="Times New Roman"/>
                <a:ea typeface="Times New Roman"/>
              </a:rPr>
              <a:t>Кеуде қуысы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" name="Овал 17"/>
          <p:cNvSpPr/>
          <p:nvPr/>
        </p:nvSpPr>
        <p:spPr>
          <a:xfrm>
            <a:off x="4952880" y="4286160"/>
            <a:ext cx="2357640" cy="100008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ff0000"/>
                </a:solidFill>
                <a:uFillTx/>
                <a:latin typeface="Calibri"/>
              </a:rPr>
              <a:t>Омыртқа жотасы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Овал 18"/>
          <p:cNvSpPr/>
          <p:nvPr/>
        </p:nvSpPr>
        <p:spPr>
          <a:xfrm>
            <a:off x="9024840" y="4357800"/>
            <a:ext cx="2500560" cy="914400"/>
          </a:xfrm>
          <a:prstGeom prst="ellipse">
            <a:avLst/>
          </a:prstGeom>
          <a:solidFill>
            <a:srgbClr val="5b9bd5"/>
          </a:solidFill>
          <a:ln w="12600">
            <a:solidFill>
              <a:srgbClr val="41719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kk-KZ" sz="1800" strike="noStrike" u="none">
                <a:solidFill>
                  <a:srgbClr val="ff0000"/>
                </a:solidFill>
                <a:uFillTx/>
                <a:latin typeface="Calibri"/>
              </a:rPr>
              <a:t>Қол-аяқ сүйектері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7" name="Прямая со стрелкой 20"/>
          <p:cNvCxnSpPr/>
          <p:nvPr/>
        </p:nvCxnSpPr>
        <p:spPr>
          <a:xfrm>
            <a:off x="6810480" y="2714400"/>
            <a:ext cx="643320" cy="2862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28" name="Прямая со стрелкой 24"/>
          <p:cNvCxnSpPr/>
          <p:nvPr/>
        </p:nvCxnSpPr>
        <p:spPr>
          <a:xfrm flipH="1">
            <a:off x="8238600" y="2713680"/>
            <a:ext cx="858240" cy="28620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29" name="Прямая со стрелкой 27"/>
          <p:cNvCxnSpPr/>
          <p:nvPr/>
        </p:nvCxnSpPr>
        <p:spPr>
          <a:xfrm>
            <a:off x="6024600" y="4214880"/>
            <a:ext cx="915120" cy="9151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30" name="Прямая со стрелкой 29"/>
          <p:cNvCxnSpPr/>
          <p:nvPr/>
        </p:nvCxnSpPr>
        <p:spPr>
          <a:xfrm flipV="1">
            <a:off x="5738760" y="3785400"/>
            <a:ext cx="1286640" cy="42948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31" name="Прямая со стрелкой 33"/>
          <p:cNvCxnSpPr/>
          <p:nvPr/>
        </p:nvCxnSpPr>
        <p:spPr>
          <a:xfrm flipH="1" flipV="1">
            <a:off x="8667000" y="3714120"/>
            <a:ext cx="1857960" cy="5720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4228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Айгерим Кабиденова</dc:creator>
  <dc:description/>
  <dc:language>ru-RU</dc:language>
  <cp:lastModifiedBy>Huawei</cp:lastModifiedBy>
  <dcterms:modified xsi:type="dcterms:W3CDTF">2024-10-31T20:09:03Z</dcterms:modified>
  <cp:revision>79</cp:revision>
  <dc:subject/>
  <dc:title>Презентация PowerPoint</dc:title>
</cp:coreProperties>
</file>