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jpeg" ContentType="image/jpeg"/>
  <Override PartName="/ppt/media/image3.png" ContentType="image/png"/>
  <Override PartName="/ppt/media/image5.png" ContentType="image/png"/>
  <Override PartName="/ppt/media/image6.jpeg" ContentType="image/jpeg"/>
  <Override PartName="/ppt/media/image7.png" ContentType="image/png"/>
  <Override PartName="/ppt/media/image8.jpeg" ContentType="image/jpeg"/>
  <Override PartName="/ppt/media/image9.jpeg" ContentType="image/jpeg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B181F4-399B-450E-888E-90940F02940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31F34DA-312D-480C-9506-0C8240627187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2.jpe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687240" y="2181240"/>
            <a:ext cx="7712280" cy="16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1" lang="kk-KZ" sz="25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Тақырыбы: </a:t>
            </a:r>
            <a:r>
              <a:rPr b="1" lang="kk-KZ" sz="2400" strike="noStrike" u="none">
                <a:solidFill>
                  <a:srgbClr val="558ed5"/>
                </a:solidFill>
                <a:uFillTx/>
                <a:latin typeface="Open Sans"/>
                <a:ea typeface="Times New Roman"/>
              </a:rPr>
              <a:t>Митоз.Мейоз.Митоз бен мейоздың биологиялық маңызы.</a:t>
            </a:r>
            <a:br>
              <a:rPr sz="2400"/>
            </a:br>
            <a:r>
              <a:rPr b="1" lang="kk-KZ" sz="2400" strike="noStrike" u="none">
                <a:solidFill>
                  <a:srgbClr val="ffffff"/>
                </a:solidFill>
                <a:uFillTx/>
                <a:latin typeface="Open Sans"/>
                <a:ea typeface="Times New Roman"/>
              </a:rPr>
              <a:t>маңызы.</a:t>
            </a:r>
            <a:br>
              <a:rPr sz="2400"/>
            </a:br>
            <a:r>
              <a:rPr b="1" lang="kk-KZ" sz="2400" strike="noStrike" u="none">
                <a:solidFill>
                  <a:srgbClr val="ffffff"/>
                </a:solidFill>
                <a:uFillTx/>
                <a:latin typeface="Open Sans"/>
                <a:ea typeface="Times New Roman"/>
              </a:rPr>
              <a:t>Тірі ағзалардың көбею түрлері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8 сынып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166400" y="440964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87360" y="4736880"/>
            <a:ext cx="6820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4768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80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F23C49D-A488-452F-92D1-7585E5B77BE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1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2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3" name="Google Shape;230;p65"/>
          <p:cNvSpPr/>
          <p:nvPr/>
        </p:nvSpPr>
        <p:spPr>
          <a:xfrm>
            <a:off x="1179360" y="531720"/>
            <a:ext cx="7255080" cy="461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Дұрыс жауап 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Прямоугольник 1"/>
          <p:cNvSpPr/>
          <p:nvPr/>
        </p:nvSpPr>
        <p:spPr>
          <a:xfrm>
            <a:off x="2286000" y="1870200"/>
            <a:ext cx="5983200" cy="261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63360" indent="-63360"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Биологиялық диктант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3360" indent="-6336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1. Жасушаның екі бөліну түрі  -       митоз             және мейоз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3360" indent="-6336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2. Митоз –          дене сома   жасушалардың көбею әдісі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3360" indent="-6336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3. Жынысты жасушалар   -     гаметалар            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3360" indent="-6336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4. Митоз нәтижесінде           диплойдты      хромосома жиынтығы,      46 хромосома.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3360" indent="-6336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5.</a:t>
            </a:r>
            <a:r>
              <a:rPr b="1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 </a:t>
            </a:r>
            <a:r>
              <a:rPr b="0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 Мейоз    дегеніміз-аналық жасушадан             4  жас жасушаның түзілу үдерісі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3360" indent="-63360"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1131840" y="1884240"/>
          <a:ext cx="3108240" cy="2084400"/>
        </p:xfrm>
        <a:graphic>
          <a:graphicData uri="http://schemas.openxmlformats.org/drawingml/2006/table">
            <a:tbl>
              <a:tblPr/>
              <a:tblGrid>
                <a:gridCol w="155412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8" name=""/>
          <p:cNvGraphicFramePr/>
          <p:nvPr/>
        </p:nvGraphicFramePr>
        <p:xfrm>
          <a:off x="5665680" y="1884240"/>
          <a:ext cx="3106800" cy="2084400"/>
        </p:xfrm>
        <a:graphic>
          <a:graphicData uri="http://schemas.openxmlformats.org/drawingml/2006/table">
            <a:tbl>
              <a:tblPr/>
              <a:tblGrid>
                <a:gridCol w="155268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9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9FB24B2-04F9-442E-9C5B-3CAA329307E8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168880"/>
          </a:xfrm>
          <a:prstGeom prst="rect">
            <a:avLst/>
          </a:prstGeom>
          <a:ln w="0">
            <a:noFill/>
          </a:ln>
        </p:spPr>
      </p:pic>
      <p:sp>
        <p:nvSpPr>
          <p:cNvPr id="91" name="Прямоугольник 7"/>
          <p:cNvSpPr/>
          <p:nvPr/>
        </p:nvSpPr>
        <p:spPr>
          <a:xfrm>
            <a:off x="8486640" y="451944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058CEC2-1392-44AE-AFB7-2655F857BE17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2" name="Google Shape;124;p4"/>
          <p:cNvCxnSpPr/>
          <p:nvPr/>
        </p:nvCxnSpPr>
        <p:spPr>
          <a:xfrm>
            <a:off x="191880" y="487476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3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4" name="Прямоугольник 10"/>
          <p:cNvSpPr/>
          <p:nvPr/>
        </p:nvSpPr>
        <p:spPr>
          <a:xfrm>
            <a:off x="3332880" y="295200"/>
            <a:ext cx="22557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Rectangle 1"/>
          <p:cNvSpPr/>
          <p:nvPr/>
        </p:nvSpPr>
        <p:spPr>
          <a:xfrm>
            <a:off x="167040" y="832320"/>
            <a:ext cx="224820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558ed5"/>
                </a:solidFill>
                <a:uFillTx/>
                <a:latin typeface="Times New Roman"/>
                <a:ea typeface="Calibri"/>
              </a:rPr>
              <a:t>Бүгінгі сабақта: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6" name=""/>
          <p:cNvGraphicFramePr/>
          <p:nvPr/>
        </p:nvGraphicFramePr>
        <p:xfrm>
          <a:off x="298440" y="1282680"/>
          <a:ext cx="8075520" cy="3257640"/>
        </p:xfrm>
        <a:graphic>
          <a:graphicData uri="http://schemas.openxmlformats.org/drawingml/2006/table">
            <a:tbl>
              <a:tblPr/>
              <a:tblGrid>
                <a:gridCol w="8075520"/>
              </a:tblGrid>
              <a:tr h="3333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8571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558ed5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558ed5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1" lang="kk-KZ" sz="2000" strike="noStrike" u="none">
                          <a:solidFill>
                            <a:srgbClr val="558ed5"/>
                          </a:solidFill>
                          <a:uFillTx/>
                          <a:latin typeface="Calibri"/>
                        </a:rPr>
                        <a:t>Митоздың биологиялық маңызы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558ed5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335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558ed5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800" strike="noStrike" u="none">
                          <a:solidFill>
                            <a:srgbClr val="558ed5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1" lang="kk-KZ" sz="2000" strike="noStrike" u="none">
                          <a:solidFill>
                            <a:srgbClr val="558ed5"/>
                          </a:solidFill>
                          <a:uFillTx/>
                          <a:latin typeface="Calibri"/>
                        </a:rPr>
                        <a:t>Мейоздың биологиялық маңызы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558ed5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335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558ed5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3FFB4D0-E030-4ACA-823C-BCBBFA07F600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Google Shape;230;p65"/>
          <p:cNvSpPr/>
          <p:nvPr/>
        </p:nvSpPr>
        <p:spPr>
          <a:xfrm>
            <a:off x="763560" y="1316160"/>
            <a:ext cx="7943760" cy="131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10"/>
          <p:cNvSpPr/>
          <p:nvPr/>
        </p:nvSpPr>
        <p:spPr>
          <a:xfrm>
            <a:off x="763560" y="322200"/>
            <a:ext cx="7004160" cy="98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Неліктен қауіп төнген сәтте кесіртке құйрығын тастайды, бірақ  ол біраз уақыттан соң қалпына келеді?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Open Sans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336600" y="3286440"/>
            <a:ext cx="83073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" name="Picture 2" descr="https://cont.ws/uploads/posts/269621.jpg"/>
          <p:cNvPicPr/>
          <p:nvPr/>
        </p:nvPicPr>
        <p:blipFill>
          <a:blip r:embed="rId2"/>
          <a:stretch/>
        </p:blipFill>
        <p:spPr>
          <a:xfrm>
            <a:off x="1523880" y="1819440"/>
            <a:ext cx="5861160" cy="2781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17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59E9C14-C767-4401-8990-F6EB113653C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0" name="Google Shape;230;p65"/>
          <p:cNvSpPr/>
          <p:nvPr/>
        </p:nvSpPr>
        <p:spPr>
          <a:xfrm>
            <a:off x="130320" y="1216080"/>
            <a:ext cx="8577000" cy="14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Прямоугольник 10"/>
          <p:cNvSpPr/>
          <p:nvPr/>
        </p:nvSpPr>
        <p:spPr>
          <a:xfrm>
            <a:off x="3180240" y="804960"/>
            <a:ext cx="198504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4f81bd"/>
                </a:solidFill>
                <a:uFillTx/>
                <a:latin typeface="Century Gothic"/>
              </a:rPr>
              <a:t>Біліп жүріңіз</a:t>
            </a:r>
            <a:r>
              <a:rPr b="0" lang="ru-RU" sz="2200" strike="noStrike" u="none">
                <a:solidFill>
                  <a:srgbClr val="4f81bd"/>
                </a:solidFill>
                <a:uFillTx/>
                <a:latin typeface="Century Gothic"/>
              </a:rPr>
              <a:t>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Rectangle 9"/>
          <p:cNvSpPr/>
          <p:nvPr/>
        </p:nvSpPr>
        <p:spPr>
          <a:xfrm>
            <a:off x="336600" y="1161000"/>
            <a:ext cx="8807400" cy="190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 marL="114480" algn="just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Дененің пішіні ұлғаяды, зақымдалған жасушалар қалпына түсіп регенерация құбылысы жүреді. Жыртқыштардан қорғану мақсатында құйрығы түсіп қалса, жылдам жаңасы өсіп шығады.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14480" algn="just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Rectangle 10"/>
          <p:cNvSpPr/>
          <p:nvPr/>
        </p:nvSpPr>
        <p:spPr>
          <a:xfrm>
            <a:off x="336600" y="3286440"/>
            <a:ext cx="83073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4" name="Рисунок 10" descr=""/>
          <p:cNvPicPr/>
          <p:nvPr/>
        </p:nvPicPr>
        <p:blipFill>
          <a:blip r:embed="rId2"/>
          <a:stretch/>
        </p:blipFill>
        <p:spPr>
          <a:xfrm>
            <a:off x="3144960" y="2341440"/>
            <a:ext cx="3835440" cy="504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26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1B47D54-0E49-493F-B5F7-E67DFF1EFA42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7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8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9" name="Google Shape;230;p65"/>
          <p:cNvSpPr/>
          <p:nvPr/>
        </p:nvSpPr>
        <p:spPr>
          <a:xfrm>
            <a:off x="130320" y="1216080"/>
            <a:ext cx="8577000" cy="14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Прямоугольник 10"/>
          <p:cNvSpPr/>
          <p:nvPr/>
        </p:nvSpPr>
        <p:spPr>
          <a:xfrm>
            <a:off x="3277080" y="804960"/>
            <a:ext cx="20739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4f81bd"/>
                </a:solidFill>
                <a:uFillTx/>
                <a:latin typeface="Century Gothic"/>
              </a:rPr>
              <a:t>Оқу мақсаты</a:t>
            </a:r>
            <a:r>
              <a:rPr b="0" lang="ru-RU" sz="2200" strike="noStrike" u="none">
                <a:solidFill>
                  <a:srgbClr val="4f81bd"/>
                </a:solidFill>
                <a:uFillTx/>
                <a:latin typeface="Century Gothic"/>
              </a:rPr>
              <a:t>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Rectangle 9"/>
          <p:cNvSpPr/>
          <p:nvPr/>
        </p:nvSpPr>
        <p:spPr>
          <a:xfrm>
            <a:off x="703440" y="1833120"/>
            <a:ext cx="8440560" cy="299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8.2.2.1Тірі ағзалардың тіршілік әрекетіндегі митоз бен мейоздың маңызын түсіну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Бағалау критерийлері: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митоз бен мейоз үдерістеріне анықтама беру;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митоз бен мейоздың маңызын түсіндіру;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Rectangle 10"/>
          <p:cNvSpPr/>
          <p:nvPr/>
        </p:nvSpPr>
        <p:spPr>
          <a:xfrm>
            <a:off x="336600" y="3286440"/>
            <a:ext cx="83073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4768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34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94642BC-5084-4218-BB4A-C05C18F9367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5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6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7" name="Google Shape;230;p65"/>
          <p:cNvSpPr/>
          <p:nvPr/>
        </p:nvSpPr>
        <p:spPr>
          <a:xfrm>
            <a:off x="1828800" y="865080"/>
            <a:ext cx="6605640" cy="210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Прямоугольник 1"/>
          <p:cNvSpPr/>
          <p:nvPr/>
        </p:nvSpPr>
        <p:spPr>
          <a:xfrm>
            <a:off x="1677960" y="1258920"/>
            <a:ext cx="7255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14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Жасушаның бөлінуі </a:t>
            </a:r>
            <a:r>
              <a:rPr b="0" lang="ru-RU" sz="20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– барлық тірі ағзаларға тән үдеріс.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" name="Рисунок 10" descr=""/>
          <p:cNvPicPr/>
          <p:nvPr/>
        </p:nvPicPr>
        <p:blipFill>
          <a:blip r:embed="rId2"/>
          <a:stretch/>
        </p:blipFill>
        <p:spPr>
          <a:xfrm>
            <a:off x="2776680" y="2419200"/>
            <a:ext cx="3292200" cy="1973520"/>
          </a:xfrm>
          <a:prstGeom prst="rect">
            <a:avLst/>
          </a:prstGeom>
          <a:ln w="0">
            <a:noFill/>
          </a:ln>
        </p:spPr>
      </p:pic>
      <p:pic>
        <p:nvPicPr>
          <p:cNvPr id="41" name="Рисунок 11" descr=""/>
          <p:cNvPicPr/>
          <p:nvPr/>
        </p:nvPicPr>
        <p:blipFill>
          <a:blip r:embed="rId3"/>
          <a:srcRect l="28469" t="33736" r="31201" b="16402"/>
          <a:stretch/>
        </p:blipFill>
        <p:spPr>
          <a:xfrm>
            <a:off x="388800" y="2087640"/>
            <a:ext cx="1922760" cy="1523880"/>
          </a:xfrm>
          <a:prstGeom prst="rect">
            <a:avLst/>
          </a:prstGeom>
          <a:ln w="0">
            <a:noFill/>
          </a:ln>
        </p:spPr>
      </p:pic>
      <p:pic>
        <p:nvPicPr>
          <p:cNvPr id="42" name="Рисунок 12" descr=""/>
          <p:cNvPicPr/>
          <p:nvPr/>
        </p:nvPicPr>
        <p:blipFill>
          <a:blip r:embed="rId4"/>
          <a:stretch/>
        </p:blipFill>
        <p:spPr>
          <a:xfrm>
            <a:off x="6800760" y="1731960"/>
            <a:ext cx="1863720" cy="234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4768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44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4C67FD7-DCB6-49D3-9AB6-D8A57EAAA3F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5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6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7" name="Google Shape;230;p65"/>
          <p:cNvSpPr/>
          <p:nvPr/>
        </p:nvSpPr>
        <p:spPr>
          <a:xfrm>
            <a:off x="4361040" y="865080"/>
            <a:ext cx="4073400" cy="389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9" name="Picture 4" descr=""/>
          <p:cNvPicPr/>
          <p:nvPr/>
        </p:nvPicPr>
        <p:blipFill>
          <a:blip r:embed="rId2"/>
          <a:srcRect l="0" t="0" r="0" b="9099"/>
          <a:stretch/>
        </p:blipFill>
        <p:spPr>
          <a:xfrm>
            <a:off x="1585800" y="2303640"/>
            <a:ext cx="5550120" cy="2280960"/>
          </a:xfrm>
          <a:prstGeom prst="rect">
            <a:avLst/>
          </a:prstGeom>
          <a:ln w="0">
            <a:noFill/>
          </a:ln>
        </p:spPr>
      </p:pic>
      <p:sp>
        <p:nvSpPr>
          <p:cNvPr id="50" name="Прямоугольник 1"/>
          <p:cNvSpPr/>
          <p:nvPr/>
        </p:nvSpPr>
        <p:spPr>
          <a:xfrm>
            <a:off x="2260440" y="1398600"/>
            <a:ext cx="4984920" cy="96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Жасушаның бөліну түрлері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spcAft>
                <a:spcPts val="78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Митоз -Дене   жасушаларының  бөлінуі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90000"/>
              </a:lnSpc>
              <a:spcAft>
                <a:spcPts val="788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Мейоз  -Жыныс  жасушаларының  бөлінуі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Прямоугольник 2"/>
          <p:cNvSpPr/>
          <p:nvPr/>
        </p:nvSpPr>
        <p:spPr>
          <a:xfrm flipV="1" rot="10800000">
            <a:off x="3138480" y="4584240"/>
            <a:ext cx="2070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63360" indent="-633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00000"/>
                </a:solidFill>
                <a:uFillTx/>
                <a:latin typeface="Arial"/>
                <a:ea typeface="Segoe UI Historic"/>
              </a:rPr>
              <a:t>Митоз                      </a:t>
            </a:r>
            <a:r>
              <a:rPr b="1" lang="kk-KZ" sz="12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мейоз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3360" indent="-6336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644400"/>
            <a:ext cx="9653760" cy="5702040"/>
          </a:xfrm>
          <a:prstGeom prst="rect">
            <a:avLst/>
          </a:prstGeom>
          <a:ln w="0">
            <a:noFill/>
          </a:ln>
        </p:spPr>
      </p:pic>
      <p:sp>
        <p:nvSpPr>
          <p:cNvPr id="53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BF3D6B7-B534-4DE9-9E40-119951A3E6E2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4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5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6" name="Google Shape;230;p65"/>
          <p:cNvSpPr/>
          <p:nvPr/>
        </p:nvSpPr>
        <p:spPr>
          <a:xfrm>
            <a:off x="4361040" y="865080"/>
            <a:ext cx="4073400" cy="389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558ed5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Прямоугольник 1"/>
          <p:cNvSpPr/>
          <p:nvPr/>
        </p:nvSpPr>
        <p:spPr>
          <a:xfrm>
            <a:off x="2662200" y="865080"/>
            <a:ext cx="4408560" cy="37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>
              <a:lnSpc>
                <a:spcPct val="115000"/>
              </a:lnSpc>
              <a:spcAft>
                <a:spcPts val="15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558ed5"/>
                </a:solidFill>
                <a:uFillTx/>
                <a:latin typeface="Arial"/>
              </a:rPr>
              <a:t>Митоздың биологиялық маңызы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Прямоугольник 2"/>
          <p:cNvSpPr/>
          <p:nvPr/>
        </p:nvSpPr>
        <p:spPr>
          <a:xfrm flipV="1" rot="10800000">
            <a:off x="262080" y="2205720"/>
            <a:ext cx="3525840" cy="10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Өсу.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 Жасушалардың митоздық  бөлінуі нәтижесінде дене жасушаларының саны артады.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0" name="Picture 2" descr="https://itest.kz/upload/images/1349589360.06.jpeg.png"/>
          <p:cNvPicPr/>
          <p:nvPr/>
        </p:nvPicPr>
        <p:blipFill>
          <a:blip r:embed="rId2"/>
          <a:stretch/>
        </p:blipFill>
        <p:spPr>
          <a:xfrm>
            <a:off x="452520" y="760320"/>
            <a:ext cx="1709640" cy="1511280"/>
          </a:xfrm>
          <a:prstGeom prst="rect">
            <a:avLst/>
          </a:prstGeom>
          <a:ln w="0">
            <a:noFill/>
          </a:ln>
        </p:spPr>
      </p:pic>
      <p:sp>
        <p:nvSpPr>
          <p:cNvPr id="61" name="Прямоугольник 3"/>
          <p:cNvSpPr/>
          <p:nvPr/>
        </p:nvSpPr>
        <p:spPr>
          <a:xfrm flipV="1" rot="10800000">
            <a:off x="3506400" y="2973960"/>
            <a:ext cx="54529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Жасушалардың жаңаруы</a:t>
            </a:r>
            <a:r>
              <a:rPr b="0" lang="kk-KZ" sz="16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. Митоздық бөліну арқылы өлген немесе жойылған жасушалардың қалпына келуі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2" name="Picture 2" descr="ÐÐ¾ÑÐ¾Ð¶ÐµÐµ Ð¸Ð·Ð¾Ð±ÑÐ°Ð¶ÐµÐ½Ð¸Ðµ"/>
          <p:cNvPicPr/>
          <p:nvPr/>
        </p:nvPicPr>
        <p:blipFill>
          <a:blip r:embed="rId3"/>
          <a:stretch/>
        </p:blipFill>
        <p:spPr>
          <a:xfrm>
            <a:off x="7070760" y="1693800"/>
            <a:ext cx="1888920" cy="137484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4"/>
          <p:cNvSpPr/>
          <p:nvPr/>
        </p:nvSpPr>
        <p:spPr>
          <a:xfrm flipH="1" flipV="1" rot="10800000">
            <a:off x="1927800" y="3727080"/>
            <a:ext cx="52657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tabLst>
                <a:tab algn="l" pos="0"/>
                <a:tab algn="l" pos="4572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Регенерация.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 Дене бөліктері жасушалардың митоздық бөлінуі арқылы қалпына келеді</a:t>
            </a:r>
            <a:r>
              <a:rPr b="0" lang="kk-KZ" sz="12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4" name="Picture 2" descr="https://cont.ws/uploads/posts/269621.jpg"/>
          <p:cNvPicPr/>
          <p:nvPr/>
        </p:nvPicPr>
        <p:blipFill>
          <a:blip r:embed="rId4"/>
          <a:stretch/>
        </p:blipFill>
        <p:spPr>
          <a:xfrm>
            <a:off x="262080" y="3859200"/>
            <a:ext cx="1566720" cy="90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4768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66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94F52CD-2ADD-4BA2-A8C1-B37853E85889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7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8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9" name="Google Shape;230;p65"/>
          <p:cNvSpPr/>
          <p:nvPr/>
        </p:nvSpPr>
        <p:spPr>
          <a:xfrm>
            <a:off x="490680" y="531720"/>
            <a:ext cx="7943760" cy="423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000" strike="noStrike" u="none">
                <a:solidFill>
                  <a:srgbClr val="558ed5"/>
                </a:solidFill>
                <a:uFillTx/>
                <a:latin typeface="Arial"/>
              </a:rPr>
              <a:t>Мейоздың биологиялық маңызы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Прямоугольник 1"/>
          <p:cNvSpPr/>
          <p:nvPr/>
        </p:nvSpPr>
        <p:spPr>
          <a:xfrm>
            <a:off x="642960" y="2155680"/>
            <a:ext cx="74152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-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Нәтижесінде хромосома  саны азаятын және жасушаның диплоидты күйден гаплоиды күйге өтетін бөліну әдісі.Жынысты бөлінудің негізі.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  <a:ea typeface="Times New Roman"/>
              </a:rPr>
              <a:t>-  Гаметалар мейоздық бөлінудің нәтижесінде түзіледі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47680"/>
            <a:ext cx="9271080" cy="5702400"/>
          </a:xfrm>
          <a:prstGeom prst="rect">
            <a:avLst/>
          </a:prstGeom>
          <a:ln w="0">
            <a:noFill/>
          </a:ln>
        </p:spPr>
      </p:pic>
      <p:sp>
        <p:nvSpPr>
          <p:cNvPr id="73" name="Google Shape;123;p4"/>
          <p:cNvSpPr/>
          <p:nvPr/>
        </p:nvSpPr>
        <p:spPr>
          <a:xfrm>
            <a:off x="7088040" y="4871880"/>
            <a:ext cx="2055960" cy="2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C9EB2DA-4BC1-4CD0-9071-9684B11712B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4" name="Google Shape;124;p4"/>
          <p:cNvCxnSpPr/>
          <p:nvPr/>
        </p:nvCxnSpPr>
        <p:spPr>
          <a:xfrm>
            <a:off x="1179360" y="537336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5" name="Google Shape;125;p4"/>
          <p:cNvCxnSpPr/>
          <p:nvPr/>
        </p:nvCxnSpPr>
        <p:spPr>
          <a:xfrm flipV="1">
            <a:off x="1465920" y="5558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6" name="Google Shape;230;p65"/>
          <p:cNvSpPr/>
          <p:nvPr/>
        </p:nvSpPr>
        <p:spPr>
          <a:xfrm>
            <a:off x="3768840" y="531720"/>
            <a:ext cx="4665600" cy="423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8000" indent="-3574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Прямоугольник 9"/>
          <p:cNvSpPr/>
          <p:nvPr/>
        </p:nvSpPr>
        <p:spPr>
          <a:xfrm>
            <a:off x="490680" y="204840"/>
            <a:ext cx="748188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Прямоугольник 1"/>
          <p:cNvSpPr/>
          <p:nvPr/>
        </p:nvSpPr>
        <p:spPr>
          <a:xfrm>
            <a:off x="1179360" y="1870200"/>
            <a:ext cx="6681960" cy="23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63360" indent="-63360" algn="ctr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Биологиялық диктант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3360" indent="-6336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1. Жасушаның екі бөліну түрі  -                                        және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3360" indent="-6336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2. Митоз –          жасушалардың көбею әдісі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3360" indent="-6336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3. Жынысты жасушалар   -                 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3360" indent="-6336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4. Митоз нәтижесінде                 хромосома жиынтығы,      46 хромосома.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3360" indent="-63360"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5.</a:t>
            </a:r>
            <a:r>
              <a:rPr b="1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 </a:t>
            </a:r>
            <a:r>
              <a:rPr b="0" lang="ru-RU" sz="1600" strike="noStrike" u="none">
                <a:solidFill>
                  <a:srgbClr val="434343"/>
                </a:solidFill>
                <a:uFillTx/>
                <a:latin typeface="Arial"/>
                <a:ea typeface="Open Sans"/>
              </a:rPr>
              <a:t> Мейоз    дегеніміз-аналық жасушадан               жас жасушаның түзілу үдерісі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5443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2024-10-31T20:25:48Z</dcterms:modified>
  <cp:revision>296</cp:revision>
  <dc:subject/>
  <dc:title>Презентация PowerPoint</dc:title>
</cp:coreProperties>
</file>