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5.jpeg" ContentType="image/jpeg"/>
  <Override PartName="/ppt/media/image4.png" ContentType="image/png"/>
  <Override PartName="/ppt/slides/_rels/slide9.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5088"/>
  <p:notesSz cx="6796088" cy="99282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FDD00F9-983D-466B-BABE-D6CBA447C643}"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06280"/>
            <a:ext cx="8229600" cy="857520"/>
          </a:xfrm>
          <a:prstGeom prst="rect">
            <a:avLst/>
          </a:prstGeom>
          <a:noFill/>
          <a:ln w="0">
            <a:noFill/>
          </a:ln>
        </p:spPr>
        <p:txBody>
          <a:bodyPr lIns="77760" rIns="77760" tIns="38880" bIns="388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800" strike="noStrike" u="none">
                <a:solidFill>
                  <a:srgbClr val="000000"/>
                </a:solidFill>
                <a:uFillTx/>
                <a:latin typeface="Calibri"/>
              </a:rPr>
              <a:t>Click to edit the title text format</a:t>
            </a:r>
            <a:endParaRPr b="0" lang="ru-RU" sz="3800" strike="noStrike" u="none">
              <a:solidFill>
                <a:srgbClr val="000000"/>
              </a:solidFill>
              <a:uFillTx/>
              <a:latin typeface="Calibri"/>
            </a:endParaRPr>
          </a:p>
        </p:txBody>
      </p:sp>
      <p:sp>
        <p:nvSpPr>
          <p:cNvPr id="1" name="PlaceHolder 2"/>
          <p:cNvSpPr>
            <a:spLocks noGrp="1"/>
          </p:cNvSpPr>
          <p:nvPr>
            <p:ph type="body"/>
          </p:nvPr>
        </p:nvSpPr>
        <p:spPr>
          <a:xfrm>
            <a:off x="457200" y="1200240"/>
            <a:ext cx="8229600" cy="3394080"/>
          </a:xfrm>
          <a:prstGeom prst="rect">
            <a:avLst/>
          </a:prstGeom>
          <a:noFill/>
          <a:ln w="0">
            <a:noFill/>
          </a:ln>
        </p:spPr>
        <p:txBody>
          <a:bodyPr lIns="77760" rIns="77760" tIns="38880" bIns="38880" anchor="t">
            <a:normAutofit fontScale="92500" lnSpcReduction="9999"/>
          </a:bodyPr>
          <a:p>
            <a:pPr marL="290520" indent="-29052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Click to edit the outline text format</a:t>
            </a:r>
            <a:endParaRPr b="0" lang="ru-RU" sz="2700" strike="noStrike" u="none">
              <a:solidFill>
                <a:srgbClr val="000000"/>
              </a:solidFill>
              <a:uFillTx/>
              <a:latin typeface="Calibri"/>
            </a:endParaRPr>
          </a:p>
          <a:p>
            <a:pPr lvl="1" marL="631800" indent="-24300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Second Outline Level</a:t>
            </a:r>
            <a:endParaRPr b="0" lang="ru-RU" sz="2700" strike="noStrike" u="none">
              <a:solidFill>
                <a:srgbClr val="000000"/>
              </a:solidFill>
              <a:uFillTx/>
              <a:latin typeface="Calibri"/>
            </a:endParaRPr>
          </a:p>
          <a:p>
            <a:pPr lvl="2" marL="9730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Third Outline Level</a:t>
            </a:r>
            <a:endParaRPr b="0" lang="ru-RU" sz="2700" strike="noStrike" u="none">
              <a:solidFill>
                <a:srgbClr val="000000"/>
              </a:solidFill>
              <a:uFillTx/>
              <a:latin typeface="Calibri"/>
            </a:endParaRPr>
          </a:p>
          <a:p>
            <a:pPr lvl="3" marL="136224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Fourth Outline Level</a:t>
            </a:r>
            <a:endParaRPr b="0" lang="ru-RU" sz="2700" strike="noStrike" u="none">
              <a:solidFill>
                <a:srgbClr val="000000"/>
              </a:solidFill>
              <a:uFillTx/>
              <a:latin typeface="Calibri"/>
            </a:endParaRPr>
          </a:p>
          <a:p>
            <a:pPr lvl="4" marL="17524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Fifth Outline Level</a:t>
            </a:r>
            <a:endParaRPr b="0" lang="ru-RU" sz="2700" strike="noStrike" u="none">
              <a:solidFill>
                <a:srgbClr val="000000"/>
              </a:solidFill>
              <a:uFillTx/>
              <a:latin typeface="Calibri"/>
            </a:endParaRPr>
          </a:p>
          <a:p>
            <a:pPr lvl="5" marL="17524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Sixth Outline Level</a:t>
            </a:r>
            <a:endParaRPr b="0" lang="ru-RU" sz="2700" strike="noStrike" u="none">
              <a:solidFill>
                <a:srgbClr val="000000"/>
              </a:solidFill>
              <a:uFillTx/>
              <a:latin typeface="Calibri"/>
            </a:endParaRPr>
          </a:p>
          <a:p>
            <a:pPr lvl="6" marL="17524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Seventh Outline Level</a:t>
            </a:r>
            <a:endParaRPr b="0" lang="ru-RU" sz="2700" strike="noStrike" u="none">
              <a:solidFill>
                <a:srgbClr val="000000"/>
              </a:solidFill>
              <a:uFillTx/>
              <a:latin typeface="Calibri"/>
            </a:endParaRPr>
          </a:p>
        </p:txBody>
      </p:sp>
      <p:sp>
        <p:nvSpPr>
          <p:cNvPr id="2" name="PlaceHolder 3"/>
          <p:cNvSpPr>
            <a:spLocks noGrp="1"/>
          </p:cNvSpPr>
          <p:nvPr>
            <p:ph type="dt" idx="1"/>
          </p:nvPr>
        </p:nvSpPr>
        <p:spPr>
          <a:xfrm>
            <a:off x="456840" y="4766760"/>
            <a:ext cx="2133720" cy="273240"/>
          </a:xfrm>
          <a:prstGeom prst="rect">
            <a:avLst/>
          </a:prstGeom>
          <a:noFill/>
          <a:ln w="0">
            <a:noFill/>
          </a:ln>
        </p:spPr>
        <p:txBody>
          <a:bodyPr lIns="77760" rIns="77760" tIns="38880" bIns="388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3" name="PlaceHolder 4"/>
          <p:cNvSpPr>
            <a:spLocks noGrp="1"/>
          </p:cNvSpPr>
          <p:nvPr>
            <p:ph type="ftr" idx="2"/>
          </p:nvPr>
        </p:nvSpPr>
        <p:spPr>
          <a:xfrm>
            <a:off x="3124080" y="4766760"/>
            <a:ext cx="2895840" cy="273240"/>
          </a:xfrm>
          <a:prstGeom prst="rect">
            <a:avLst/>
          </a:prstGeom>
          <a:noFill/>
          <a:ln w="0">
            <a:noFill/>
          </a:ln>
        </p:spPr>
        <p:txBody>
          <a:bodyPr lIns="77760" rIns="77760" tIns="38880" bIns="388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4" name="PlaceHolder 5"/>
          <p:cNvSpPr>
            <a:spLocks noGrp="1"/>
          </p:cNvSpPr>
          <p:nvPr>
            <p:ph type="sldNum" idx="3"/>
          </p:nvPr>
        </p:nvSpPr>
        <p:spPr>
          <a:xfrm>
            <a:off x="6552720" y="4766760"/>
            <a:ext cx="2133720" cy="273240"/>
          </a:xfrm>
          <a:prstGeom prst="rect">
            <a:avLst/>
          </a:prstGeom>
          <a:noFill/>
          <a:ln w="0">
            <a:noFill/>
          </a:ln>
        </p:spPr>
        <p:txBody>
          <a:bodyPr lIns="77760" rIns="77760" tIns="38880" bIns="388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000" strike="noStrike" u="none">
                <a:solidFill>
                  <a:srgbClr val="898989"/>
                </a:solidFill>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C75E4D4-C8E5-4B1D-B819-D57DD1D8F3AE}"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Google Shape;76;p1"/>
          <p:cNvSpPr/>
          <p:nvPr/>
        </p:nvSpPr>
        <p:spPr>
          <a:xfrm>
            <a:off x="687240" y="2181240"/>
            <a:ext cx="7712280" cy="1616040"/>
          </a:xfrm>
          <a:prstGeom prst="rect">
            <a:avLst/>
          </a:prstGeom>
          <a:noFill/>
          <a:ln w="0">
            <a:noFill/>
          </a:ln>
        </p:spPr>
        <p:style>
          <a:lnRef idx="0"/>
          <a:fillRef idx="0"/>
          <a:effectRef idx="0"/>
          <a:fontRef idx="minor"/>
        </p:style>
        <p:txBody>
          <a:bodyPr lIns="44280" rIns="44280" tIns="22320" bIns="2232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002060"/>
                </a:solidFill>
                <a:uFillTx/>
                <a:latin typeface="Century Gothic"/>
              </a:rPr>
              <a:t> </a:t>
            </a:r>
            <a:r>
              <a:rPr b="1" lang="kk-KZ" sz="2500" strike="noStrike" u="none">
                <a:solidFill>
                  <a:srgbClr val="376092"/>
                </a:solidFill>
                <a:uFillTx/>
                <a:latin typeface="Times New Roman"/>
                <a:ea typeface="Times New Roman"/>
              </a:rPr>
              <a:t>Тақырыбы:Адам  денесінде орналасқан  тері рецепторлары  </a:t>
            </a:r>
            <a:endParaRPr b="0" lang="ru-RU" sz="25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500" strike="noStrike" u="none">
                <a:solidFill>
                  <a:srgbClr val="002060"/>
                </a:solidFill>
                <a:uFillTx/>
                <a:latin typeface="Times New Roman"/>
                <a:ea typeface="Times New Roman"/>
              </a:rPr>
              <a:t>8 сынып</a:t>
            </a:r>
            <a:endParaRPr b="0" lang="ru-RU" sz="2500" strike="noStrike" u="none">
              <a:solidFill>
                <a:srgbClr val="000000"/>
              </a:solidFill>
              <a:uFillTx/>
              <a:latin typeface="Arial"/>
            </a:endParaRPr>
          </a:p>
        </p:txBody>
      </p:sp>
      <p:cxnSp>
        <p:nvCxnSpPr>
          <p:cNvPr id="6" name="Google Shape;77;p1"/>
          <p:cNvCxnSpPr/>
          <p:nvPr/>
        </p:nvCxnSpPr>
        <p:spPr>
          <a:xfrm>
            <a:off x="1166400" y="4409640"/>
            <a:ext cx="6941160" cy="1080"/>
          </a:xfrm>
          <a:prstGeom prst="straightConnector1">
            <a:avLst/>
          </a:prstGeom>
          <a:ln w="38160">
            <a:solidFill>
              <a:srgbClr val="090f78"/>
            </a:solidFill>
            <a:miter/>
          </a:ln>
        </p:spPr>
      </p:cxnSp>
      <p:cxnSp>
        <p:nvCxnSpPr>
          <p:cNvPr id="7" name="Google Shape;78;p1"/>
          <p:cNvCxnSpPr/>
          <p:nvPr/>
        </p:nvCxnSpPr>
        <p:spPr>
          <a:xfrm>
            <a:off x="1287360" y="4736880"/>
            <a:ext cx="6820560" cy="1080"/>
          </a:xfrm>
          <a:prstGeom prst="straightConnector1">
            <a:avLst/>
          </a:prstGeom>
          <a:ln w="38160">
            <a:solidFill>
              <a:srgbClr val="00b050"/>
            </a:solidFill>
            <a:miter/>
          </a:ln>
        </p:spPr>
      </p:cxn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Номер слайда 4"/>
          <p:cNvSpPr/>
          <p:nvPr/>
        </p:nvSpPr>
        <p:spPr>
          <a:xfrm>
            <a:off x="6553080" y="4767120"/>
            <a:ext cx="2133720" cy="273240"/>
          </a:xfrm>
          <a:prstGeom prst="rect">
            <a:avLst/>
          </a:prstGeom>
          <a:noFill/>
          <a:ln w="0">
            <a:noFill/>
          </a:ln>
        </p:spPr>
        <p:style>
          <a:lnRef idx="0"/>
          <a:fillRef idx="0"/>
          <a:effectRef idx="0"/>
          <a:fontRef idx="minor"/>
        </p:style>
        <p:txBody>
          <a:bodyPr lIns="77760" rIns="77760" tIns="38880" bIns="388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3A7212B-33BE-4AEB-B154-837B2A6C5D4D}"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pic>
        <p:nvPicPr>
          <p:cNvPr id="69" name="Picture 2" descr="C:\Users\Типография\Desktop\Безымянный.png"/>
          <p:cNvPicPr/>
          <p:nvPr/>
        </p:nvPicPr>
        <p:blipFill>
          <a:blip r:embed="rId1"/>
          <a:srcRect l="11758" t="0" r="11484" b="0"/>
          <a:stretch/>
        </p:blipFill>
        <p:spPr>
          <a:xfrm>
            <a:off x="0" y="-71280"/>
            <a:ext cx="9852120" cy="5529240"/>
          </a:xfrm>
          <a:prstGeom prst="rect">
            <a:avLst/>
          </a:prstGeom>
          <a:ln w="0">
            <a:noFill/>
          </a:ln>
        </p:spPr>
      </p:pic>
      <p:cxnSp>
        <p:nvCxnSpPr>
          <p:cNvPr id="70" name="Google Shape;124;p4"/>
          <p:cNvCxnSpPr/>
          <p:nvPr/>
        </p:nvCxnSpPr>
        <p:spPr>
          <a:xfrm>
            <a:off x="679320" y="5462280"/>
            <a:ext cx="8616240" cy="1080"/>
          </a:xfrm>
          <a:prstGeom prst="straightConnector1">
            <a:avLst/>
          </a:prstGeom>
          <a:ln w="38160">
            <a:solidFill>
              <a:srgbClr val="002060"/>
            </a:solidFill>
            <a:miter/>
          </a:ln>
        </p:spPr>
      </p:cxnSp>
      <p:cxnSp>
        <p:nvCxnSpPr>
          <p:cNvPr id="71" name="Google Shape;125;p4"/>
          <p:cNvCxnSpPr/>
          <p:nvPr/>
        </p:nvCxnSpPr>
        <p:spPr>
          <a:xfrm flipV="1">
            <a:off x="825840" y="5644440"/>
            <a:ext cx="8317800" cy="1080"/>
          </a:xfrm>
          <a:prstGeom prst="straightConnector1">
            <a:avLst/>
          </a:prstGeom>
          <a:ln w="38160">
            <a:solidFill>
              <a:srgbClr val="00b050"/>
            </a:solidFill>
            <a:miter/>
          </a:ln>
        </p:spPr>
      </p:cxnSp>
      <p:sp>
        <p:nvSpPr>
          <p:cNvPr id="72" name="Прямоугольник 9"/>
          <p:cNvSpPr/>
          <p:nvPr/>
        </p:nvSpPr>
        <p:spPr>
          <a:xfrm>
            <a:off x="3184920" y="365040"/>
            <a:ext cx="1970280" cy="406800"/>
          </a:xfrm>
          <a:prstGeom prst="rect">
            <a:avLst/>
          </a:prstGeom>
          <a:noFill/>
          <a:ln w="0">
            <a:noFill/>
          </a:ln>
        </p:spPr>
        <p:style>
          <a:lnRef idx="0"/>
          <a:fillRef idx="0"/>
          <a:effectRef idx="0"/>
          <a:fontRef idx="minor"/>
        </p:style>
        <p:txBody>
          <a:bodyPr wrap="none"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ffffff"/>
                </a:solidFill>
                <a:uFillTx/>
                <a:latin typeface="Century Gothic"/>
              </a:rPr>
              <a:t>Дұрыс жауап</a:t>
            </a:r>
            <a:endParaRPr b="0" lang="ru-RU" sz="2200" strike="noStrike" u="none">
              <a:solidFill>
                <a:srgbClr val="000000"/>
              </a:solidFill>
              <a:uFillTx/>
              <a:latin typeface="Arial"/>
            </a:endParaRPr>
          </a:p>
        </p:txBody>
      </p:sp>
      <p:sp>
        <p:nvSpPr>
          <p:cNvPr id="73" name="Прямоугольник 11"/>
          <p:cNvSpPr/>
          <p:nvPr/>
        </p:nvSpPr>
        <p:spPr>
          <a:xfrm>
            <a:off x="304920" y="700200"/>
            <a:ext cx="8675640" cy="833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          </a:t>
            </a:r>
            <a:r>
              <a:rPr b="0" lang="kk-KZ" sz="2500" strike="noStrike" u="none">
                <a:solidFill>
                  <a:srgbClr val="558ed5"/>
                </a:solidFill>
                <a:uFillTx/>
                <a:latin typeface="Times New Roman"/>
                <a:ea typeface="Times New Roman"/>
              </a:rPr>
              <a:t>Биологиялық диктант</a:t>
            </a:r>
            <a:endParaRPr b="0" lang="ru-RU" sz="25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500" strike="noStrike" u="none">
              <a:solidFill>
                <a:srgbClr val="000000"/>
              </a:solidFill>
              <a:uFillTx/>
              <a:latin typeface="Arial"/>
            </a:endParaRPr>
          </a:p>
        </p:txBody>
      </p:sp>
      <p:sp>
        <p:nvSpPr>
          <p:cNvPr id="74" name="Прямоугольник 12"/>
          <p:cNvSpPr/>
          <p:nvPr/>
        </p:nvSpPr>
        <p:spPr>
          <a:xfrm>
            <a:off x="9547920" y="5143680"/>
            <a:ext cx="939960" cy="270000"/>
          </a:xfrm>
          <a:prstGeom prst="rect">
            <a:avLst/>
          </a:prstGeom>
          <a:noFill/>
          <a:ln w="0">
            <a:noFill/>
          </a:ln>
        </p:spPr>
        <p:style>
          <a:lnRef idx="0"/>
          <a:fillRef idx="0"/>
          <a:effectRef idx="0"/>
          <a:fontRef idx="minor"/>
        </p:style>
        <p:txBody>
          <a:bodyPr wrap="none" lIns="71640" rIns="71640" tIns="35640" bIns="3564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47CC7A3-B3A0-41EC-BC3B-46EEFF7B6FC3}" type="slidenum">
              <a:rPr b="1" lang="ru-RU" sz="1300" strike="noStrike" u="none">
                <a:solidFill>
                  <a:srgbClr val="002060"/>
                </a:solidFill>
                <a:uFillTx/>
                <a:latin typeface="Arial"/>
              </a:rPr>
              <a:t>&lt;number&gt;</a:t>
            </a:fld>
            <a:endParaRPr b="0" lang="ru-RU" sz="1300" strike="noStrike" u="none">
              <a:solidFill>
                <a:srgbClr val="000000"/>
              </a:solidFill>
              <a:uFillTx/>
              <a:latin typeface="Arial"/>
            </a:endParaRPr>
          </a:p>
        </p:txBody>
      </p:sp>
      <p:sp>
        <p:nvSpPr>
          <p:cNvPr id="75" name="Rectangle 10"/>
          <p:cNvSpPr/>
          <p:nvPr/>
        </p:nvSpPr>
        <p:spPr>
          <a:xfrm>
            <a:off x="347760" y="4806000"/>
            <a:ext cx="9644040" cy="68148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76" name="Rectangle 41"/>
          <p:cNvSpPr/>
          <p:nvPr/>
        </p:nvSpPr>
        <p:spPr>
          <a:xfrm>
            <a:off x="314280" y="1698120"/>
            <a:ext cx="7873920" cy="202212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1. </a:t>
            </a:r>
            <a:r>
              <a:rPr b="0" lang="kk-KZ" sz="2500" strike="noStrike" u="none">
                <a:solidFill>
                  <a:srgbClr val="558ed5"/>
                </a:solidFill>
                <a:uFillTx/>
                <a:latin typeface="Times New Roman"/>
                <a:ea typeface="Times New Roman"/>
              </a:rPr>
              <a:t>Тітіркендіргішке жауап беруіне қарай рецепторларды терморецепторлар, механорецепторлар,</a:t>
            </a:r>
            <a:r>
              <a:rPr b="1" lang="kk-KZ" sz="2800" strike="noStrike" u="none">
                <a:solidFill>
                  <a:srgbClr val="558ed5"/>
                </a:solidFill>
                <a:uFillTx/>
                <a:latin typeface="Times New Roman"/>
                <a:ea typeface="Times New Roman"/>
              </a:rPr>
              <a:t> </a:t>
            </a:r>
            <a:r>
              <a:rPr b="0" lang="kk-KZ" sz="2400" strike="noStrike" u="none">
                <a:solidFill>
                  <a:srgbClr val="558ed5"/>
                </a:solidFill>
                <a:uFillTx/>
                <a:latin typeface="Times New Roman"/>
                <a:ea typeface="Times New Roman"/>
              </a:rPr>
              <a:t>ноцицептор </a:t>
            </a:r>
            <a:r>
              <a:rPr b="0" lang="kk-KZ" sz="2500" strike="noStrike" u="none">
                <a:solidFill>
                  <a:srgbClr val="558ed5"/>
                </a:solidFill>
                <a:uFillTx/>
                <a:latin typeface="Times New Roman"/>
                <a:ea typeface="Times New Roman"/>
              </a:rPr>
              <a:t>деп бөледі.</a:t>
            </a:r>
            <a:endParaRPr b="0" lang="ru-RU" sz="2500" strike="noStrike" u="none">
              <a:solidFill>
                <a:srgbClr val="000000"/>
              </a:solidFill>
              <a:uFillTx/>
              <a:latin typeface="Arial"/>
            </a:endParaRPr>
          </a:p>
          <a:p>
            <a:pPr>
              <a:lnSpc>
                <a:spcPct val="100000"/>
              </a:lnSpc>
              <a:buClr>
                <a:srgbClr val="558ed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 </a:t>
            </a:r>
            <a:r>
              <a:rPr b="0" lang="kk-KZ" sz="2500" strike="noStrike" u="none">
                <a:solidFill>
                  <a:srgbClr val="558ed5"/>
                </a:solidFill>
                <a:uFillTx/>
                <a:latin typeface="Times New Roman"/>
                <a:ea typeface="Times New Roman"/>
              </a:rPr>
              <a:t>Терморецепторлар  қоршаған орта температурасының өзгеруіне жауап береді.</a:t>
            </a:r>
            <a:endParaRPr b="0" lang="ru-RU" sz="25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6280"/>
            <a:ext cx="8229600" cy="857520"/>
          </a:xfrm>
          <a:prstGeom prst="rect">
            <a:avLst/>
          </a:prstGeom>
          <a:noFill/>
          <a:ln w="0">
            <a:noFill/>
          </a:ln>
        </p:spPr>
        <p:txBody>
          <a:bodyPr lIns="77760" rIns="77760" tIns="38880" bIns="388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800" strike="noStrike" u="none">
              <a:solidFill>
                <a:srgbClr val="000000"/>
              </a:solidFill>
              <a:uFillTx/>
              <a:latin typeface="Calibri"/>
            </a:endParaRPr>
          </a:p>
        </p:txBody>
      </p:sp>
      <p:graphicFrame>
        <p:nvGraphicFramePr>
          <p:cNvPr id="78" name=""/>
          <p:cNvGraphicFramePr/>
          <p:nvPr/>
        </p:nvGraphicFramePr>
        <p:xfrm>
          <a:off x="1131840" y="1884240"/>
          <a:ext cx="3108240" cy="2084400"/>
        </p:xfrm>
        <a:graphic>
          <a:graphicData uri="http://schemas.openxmlformats.org/drawingml/2006/table">
            <a:tbl>
              <a:tblPr/>
              <a:tblGrid>
                <a:gridCol w="1554120"/>
                <a:gridCol w="1554120"/>
              </a:tblGrid>
              <a:tr h="19296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1100" strike="noStrike" u="none">
                          <a:solidFill>
                            <a:srgbClr val="000000"/>
                          </a:solidFill>
                          <a:uFillTx/>
                          <a:latin typeface="Times New Roman"/>
                          <a:ea typeface="Calibri"/>
                        </a:rPr>
                        <a:t>          </a:t>
                      </a:r>
                      <a:r>
                        <a:rPr b="1" lang="ru-RU" sz="1100" strike="noStrike" u="none">
                          <a:solidFill>
                            <a:srgbClr val="000000"/>
                          </a:solidFill>
                          <a:uFillTx/>
                          <a:latin typeface="Times New Roman"/>
                          <a:ea typeface="Calibri"/>
                        </a:rPr>
                        <a:t>+    -</a:t>
                      </a:r>
                      <a:endParaRPr b="0" lang="ru-RU" sz="11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Жүйелеудің маңызын түсіндім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878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Тірі ағзалар патшалығын сипаттай аламын</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Өсімдік пен жануар жүйелеудегі айырмашылықтарын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 ашқан ғалымды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graphicFrame>
        <p:nvGraphicFramePr>
          <p:cNvPr id="79" name=""/>
          <p:cNvGraphicFramePr/>
          <p:nvPr/>
        </p:nvGraphicFramePr>
        <p:xfrm>
          <a:off x="5665680" y="1884240"/>
          <a:ext cx="3106800" cy="2084400"/>
        </p:xfrm>
        <a:graphic>
          <a:graphicData uri="http://schemas.openxmlformats.org/drawingml/2006/table">
            <a:tbl>
              <a:tblPr/>
              <a:tblGrid>
                <a:gridCol w="1552680"/>
                <a:gridCol w="1554120"/>
              </a:tblGrid>
              <a:tr h="19296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1100" strike="noStrike" u="none">
                          <a:solidFill>
                            <a:srgbClr val="000000"/>
                          </a:solidFill>
                          <a:uFillTx/>
                          <a:latin typeface="Times New Roman"/>
                          <a:ea typeface="Calibri"/>
                        </a:rPr>
                        <a:t>          </a:t>
                      </a:r>
                      <a:r>
                        <a:rPr b="1" lang="ru-RU" sz="1100" strike="noStrike" u="none">
                          <a:solidFill>
                            <a:srgbClr val="000000"/>
                          </a:solidFill>
                          <a:uFillTx/>
                          <a:latin typeface="Times New Roman"/>
                          <a:ea typeface="Calibri"/>
                        </a:rPr>
                        <a:t>+    -</a:t>
                      </a:r>
                      <a:endParaRPr b="0" lang="ru-RU" sz="11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Жүйелеудің маңызын түсіндім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878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Тірі ағзалар патшалығын сипаттай аламын</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Өсімдік пен жануар жүйелеудегі айырмашылықтарын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 ашқан ғалымды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80" name="Номер слайда 4"/>
          <p:cNvSpPr/>
          <p:nvPr/>
        </p:nvSpPr>
        <p:spPr>
          <a:xfrm>
            <a:off x="6553080" y="4767120"/>
            <a:ext cx="2133720" cy="273240"/>
          </a:xfrm>
          <a:prstGeom prst="rect">
            <a:avLst/>
          </a:prstGeom>
          <a:noFill/>
          <a:ln w="0">
            <a:noFill/>
          </a:ln>
        </p:spPr>
        <p:style>
          <a:lnRef idx="0"/>
          <a:fillRef idx="0"/>
          <a:effectRef idx="0"/>
          <a:fontRef idx="minor"/>
        </p:style>
        <p:txBody>
          <a:bodyPr lIns="77760" rIns="77760" tIns="38880" bIns="388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2664766-9E22-4CCC-BC9C-0D970C9C12B2}"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pic>
        <p:nvPicPr>
          <p:cNvPr id="81" name="Picture 2" descr="C:\Users\Типография\Desktop\Безымянный.png"/>
          <p:cNvPicPr/>
          <p:nvPr/>
        </p:nvPicPr>
        <p:blipFill>
          <a:blip r:embed="rId1"/>
          <a:srcRect l="11758" t="0" r="11484" b="0"/>
          <a:stretch/>
        </p:blipFill>
        <p:spPr>
          <a:xfrm>
            <a:off x="0" y="0"/>
            <a:ext cx="9144000" cy="5168880"/>
          </a:xfrm>
          <a:prstGeom prst="rect">
            <a:avLst/>
          </a:prstGeom>
          <a:ln w="0">
            <a:noFill/>
          </a:ln>
        </p:spPr>
      </p:pic>
      <p:sp>
        <p:nvSpPr>
          <p:cNvPr id="82" name="Прямоугольник 7"/>
          <p:cNvSpPr/>
          <p:nvPr/>
        </p:nvSpPr>
        <p:spPr>
          <a:xfrm>
            <a:off x="8486640" y="4519440"/>
            <a:ext cx="939960" cy="270000"/>
          </a:xfrm>
          <a:prstGeom prst="rect">
            <a:avLst/>
          </a:prstGeom>
          <a:noFill/>
          <a:ln w="0">
            <a:noFill/>
          </a:ln>
        </p:spPr>
        <p:style>
          <a:lnRef idx="0"/>
          <a:fillRef idx="0"/>
          <a:effectRef idx="0"/>
          <a:fontRef idx="minor"/>
        </p:style>
        <p:txBody>
          <a:bodyPr wrap="none" lIns="71640" rIns="71640" tIns="35640" bIns="3564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D52EEDD-BDA5-4F44-A9AD-46EDDCC0CD8A}" type="slidenum">
              <a:rPr b="1" lang="ru-RU" sz="1300" strike="noStrike" u="none">
                <a:solidFill>
                  <a:srgbClr val="002060"/>
                </a:solidFill>
                <a:uFillTx/>
                <a:latin typeface="Arial"/>
              </a:rPr>
              <a:t>&lt;number&gt;</a:t>
            </a:fld>
            <a:endParaRPr b="0" lang="ru-RU" sz="1300" strike="noStrike" u="none">
              <a:solidFill>
                <a:srgbClr val="000000"/>
              </a:solidFill>
              <a:uFillTx/>
              <a:latin typeface="Arial"/>
            </a:endParaRPr>
          </a:p>
        </p:txBody>
      </p:sp>
      <p:cxnSp>
        <p:nvCxnSpPr>
          <p:cNvPr id="83" name="Google Shape;124;p4"/>
          <p:cNvCxnSpPr/>
          <p:nvPr/>
        </p:nvCxnSpPr>
        <p:spPr>
          <a:xfrm>
            <a:off x="191880" y="4874760"/>
            <a:ext cx="8614440" cy="1080"/>
          </a:xfrm>
          <a:prstGeom prst="straightConnector1">
            <a:avLst/>
          </a:prstGeom>
          <a:ln w="38160">
            <a:solidFill>
              <a:srgbClr val="002060"/>
            </a:solidFill>
            <a:miter/>
          </a:ln>
        </p:spPr>
      </p:cxnSp>
      <p:cxnSp>
        <p:nvCxnSpPr>
          <p:cNvPr id="84" name="Google Shape;125;p4"/>
          <p:cNvCxnSpPr/>
          <p:nvPr/>
        </p:nvCxnSpPr>
        <p:spPr>
          <a:xfrm flipV="1">
            <a:off x="456120" y="4979160"/>
            <a:ext cx="8317800" cy="1080"/>
          </a:xfrm>
          <a:prstGeom prst="straightConnector1">
            <a:avLst/>
          </a:prstGeom>
          <a:ln w="38160">
            <a:solidFill>
              <a:srgbClr val="00b050"/>
            </a:solidFill>
            <a:miter/>
          </a:ln>
        </p:spPr>
      </p:cxnSp>
      <p:sp>
        <p:nvSpPr>
          <p:cNvPr id="85" name="Прямоугольник 10"/>
          <p:cNvSpPr/>
          <p:nvPr/>
        </p:nvSpPr>
        <p:spPr>
          <a:xfrm>
            <a:off x="3332880" y="295200"/>
            <a:ext cx="2255760" cy="498600"/>
          </a:xfrm>
          <a:prstGeom prst="rect">
            <a:avLst/>
          </a:prstGeom>
          <a:noFill/>
          <a:ln w="0">
            <a:noFill/>
          </a:ln>
        </p:spPr>
        <p:style>
          <a:lnRef idx="0"/>
          <a:fillRef idx="0"/>
          <a:effectRef idx="0"/>
          <a:fontRef idx="minor"/>
        </p:style>
        <p:txBody>
          <a:bodyPr wrap="none"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Қорытынды </a:t>
            </a:r>
            <a:endParaRPr b="0" lang="ru-RU" sz="2800" strike="noStrike" u="none">
              <a:solidFill>
                <a:srgbClr val="000000"/>
              </a:solidFill>
              <a:uFillTx/>
              <a:latin typeface="Arial"/>
            </a:endParaRPr>
          </a:p>
        </p:txBody>
      </p:sp>
      <p:sp>
        <p:nvSpPr>
          <p:cNvPr id="86" name="Rectangle 1"/>
          <p:cNvSpPr/>
          <p:nvPr/>
        </p:nvSpPr>
        <p:spPr>
          <a:xfrm>
            <a:off x="167040" y="832320"/>
            <a:ext cx="2248200" cy="741960"/>
          </a:xfrm>
          <a:prstGeom prst="rect">
            <a:avLst/>
          </a:prstGeom>
          <a:noFill/>
          <a:ln w="0">
            <a:noFill/>
          </a:ln>
        </p:spPr>
        <p:style>
          <a:lnRef idx="0"/>
          <a:fillRef idx="0"/>
          <a:effectRef idx="0"/>
          <a:fontRef idx="minor"/>
        </p:style>
        <p:txBody>
          <a:bodyPr wrap="none"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558ed5"/>
                </a:solidFill>
                <a:uFillTx/>
                <a:latin typeface="Times New Roman"/>
                <a:ea typeface="Calibri"/>
              </a:rPr>
              <a:t>Бүгінгі сабақта: </a:t>
            </a:r>
            <a:endParaRPr b="0" lang="ru-RU" sz="2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p:txBody>
      </p:sp>
      <p:graphicFrame>
        <p:nvGraphicFramePr>
          <p:cNvPr id="87" name=""/>
          <p:cNvGraphicFramePr/>
          <p:nvPr/>
        </p:nvGraphicFramePr>
        <p:xfrm>
          <a:off x="298440" y="1282680"/>
          <a:ext cx="8075520" cy="3259080"/>
        </p:xfrm>
        <a:graphic>
          <a:graphicData uri="http://schemas.openxmlformats.org/drawingml/2006/table">
            <a:tbl>
              <a:tblPr/>
              <a:tblGrid>
                <a:gridCol w="8075520"/>
              </a:tblGrid>
              <a:tr h="333360">
                <a:tc>
                  <a:txBody>
                    <a:bodyPr lIns="58680" rIns="58680" tIns="0" bIns="0" anchor="t">
                      <a:noAutofit/>
                    </a:bodyPr>
                    <a:p>
                      <a:pPr>
                        <a:lnSpc>
                          <a:spcPct val="115000"/>
                        </a:lnSpc>
                        <a:buClr>
                          <a:srgbClr val="002060"/>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a:noFill/>
                    </a:lnL>
                    <a:lnR>
                      <a:noFill/>
                    </a:lnR>
                    <a:lnT>
                      <a:noFill/>
                    </a:lnT>
                    <a:lnB>
                      <a:noFill/>
                    </a:lnB>
                    <a:noFill/>
                  </a:tcPr>
                </a:tc>
              </a:tr>
              <a:tr h="857160">
                <a:tc>
                  <a:txBody>
                    <a:bodyPr lIns="58680" rIns="58680" tIns="0" bIns="0" anchor="t">
                      <a:noAutofit/>
                    </a:bodyPr>
                    <a:p>
                      <a:pPr>
                        <a:lnSpc>
                          <a:spcPct val="115000"/>
                        </a:lnSpc>
                        <a:buClr>
                          <a:srgbClr val="558ed5"/>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Times New Roman"/>
                          <a:ea typeface="Calibri"/>
                        </a:rPr>
                        <a:t> </a:t>
                      </a:r>
                      <a:r>
                        <a:rPr b="0" lang="kk-KZ" sz="1900" strike="noStrike" u="none">
                          <a:solidFill>
                            <a:srgbClr val="558ed5"/>
                          </a:solidFill>
                          <a:uFillTx/>
                          <a:latin typeface="Times New Roman"/>
                          <a:ea typeface="Calibri"/>
                        </a:rPr>
                        <a:t>Адам денесінің рецепторлары;</a:t>
                      </a:r>
                      <a:endParaRPr b="0" lang="ru-RU" sz="1900" strike="noStrike" u="none">
                        <a:solidFill>
                          <a:srgbClr val="000000"/>
                        </a:solidFill>
                        <a:uFillTx/>
                        <a:latin typeface="Arial"/>
                      </a:endParaRPr>
                    </a:p>
                  </a:txBody>
                  <a:tcPr anchor="t" marL="58680" marR="58680">
                    <a:lnL>
                      <a:noFill/>
                    </a:lnL>
                    <a:lnR>
                      <a:noFill/>
                    </a:lnR>
                    <a:lnT>
                      <a:noFill/>
                    </a:lnT>
                    <a:lnB>
                      <a:noFill/>
                    </a:lnB>
                    <a:noFill/>
                  </a:tcPr>
                </a:tc>
              </a:tr>
              <a:tr h="1035000">
                <a:tc>
                  <a:txBody>
                    <a:bodyPr lIns="58680" rIns="58680" tIns="0" bIns="0" anchor="t">
                      <a:noAutofit/>
                    </a:bodyPr>
                    <a:p>
                      <a:pPr>
                        <a:lnSpc>
                          <a:spcPct val="115000"/>
                        </a:lnSpc>
                        <a:buClr>
                          <a:srgbClr val="558ed5"/>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r>
                        <a:rPr b="0" lang="kk-KZ" sz="1800" strike="noStrike" u="none">
                          <a:solidFill>
                            <a:srgbClr val="558ed5"/>
                          </a:solidFill>
                          <a:uFillTx/>
                          <a:latin typeface="Times New Roman"/>
                          <a:ea typeface="Calibri"/>
                        </a:rPr>
                        <a:t> </a:t>
                      </a:r>
                      <a:r>
                        <a:rPr b="0" lang="kk-KZ" sz="1800" strike="noStrike" u="none">
                          <a:solidFill>
                            <a:srgbClr val="558ed5"/>
                          </a:solidFill>
                          <a:uFillTx/>
                          <a:latin typeface="Times New Roman"/>
                          <a:ea typeface="Calibri"/>
                        </a:rPr>
                        <a:t>Тері рецепторлары</a:t>
                      </a:r>
                      <a:r>
                        <a:rPr b="0" lang="kk-KZ" sz="1900" strike="noStrike" u="none">
                          <a:solidFill>
                            <a:srgbClr val="558ed5"/>
                          </a:solidFill>
                          <a:uFillTx/>
                          <a:latin typeface="Times New Roman"/>
                          <a:ea typeface="Calibri"/>
                        </a:rPr>
                        <a:t>;</a:t>
                      </a:r>
                      <a:endParaRPr b="0" lang="ru-RU" sz="1900" strike="noStrike" u="none">
                        <a:solidFill>
                          <a:srgbClr val="000000"/>
                        </a:solidFill>
                        <a:uFillTx/>
                        <a:latin typeface="Arial"/>
                      </a:endParaRPr>
                    </a:p>
                  </a:txBody>
                  <a:tcPr anchor="t" marL="58680" marR="58680">
                    <a:lnL>
                      <a:noFill/>
                    </a:lnL>
                    <a:lnR>
                      <a:noFill/>
                    </a:lnR>
                    <a:lnT>
                      <a:noFill/>
                    </a:lnT>
                    <a:lnB>
                      <a:noFill/>
                    </a:lnB>
                    <a:noFill/>
                  </a:tcPr>
                </a:tc>
              </a:tr>
              <a:tr h="1033560">
                <a:tc>
                  <a:txBody>
                    <a:bodyPr lIns="58680" rIns="58680" tIns="0" bIns="0" anchor="t">
                      <a:noAutofit/>
                    </a:bodyPr>
                    <a:p>
                      <a:pPr>
                        <a:lnSpc>
                          <a:spcPct val="115000"/>
                        </a:lnSpc>
                        <a:buClr>
                          <a:srgbClr val="558ed5"/>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r>
                        <a:rPr b="0" lang="kk-KZ" sz="1800" strike="noStrike" u="none">
                          <a:solidFill>
                            <a:srgbClr val="558ed5"/>
                          </a:solidFill>
                          <a:uFillTx/>
                          <a:latin typeface="Times New Roman"/>
                          <a:ea typeface="Calibri"/>
                        </a:rPr>
                        <a:t> </a:t>
                      </a:r>
                      <a:r>
                        <a:rPr b="0" lang="kk-KZ" sz="1800" strike="noStrike" u="none">
                          <a:solidFill>
                            <a:srgbClr val="558ed5"/>
                          </a:solidFill>
                          <a:uFillTx/>
                          <a:latin typeface="Times New Roman"/>
                          <a:ea typeface="Calibri"/>
                        </a:rPr>
                        <a:t>Теріден тыс рецепторлар</a:t>
                      </a:r>
                      <a:r>
                        <a:rPr b="0" lang="kk-KZ" sz="1900" strike="noStrike" u="none">
                          <a:solidFill>
                            <a:srgbClr val="558ed5"/>
                          </a:solidFill>
                          <a:uFillTx/>
                          <a:latin typeface="Times New Roman"/>
                          <a:ea typeface="Calibri"/>
                        </a:rPr>
                        <a:t> ;</a:t>
                      </a:r>
                      <a:endParaRPr b="0" lang="ru-RU" sz="1900" strike="noStrike" u="none">
                        <a:solidFill>
                          <a:srgbClr val="000000"/>
                        </a:solidFill>
                        <a:uFillTx/>
                        <a:latin typeface="Arial"/>
                      </a:endParaRPr>
                    </a:p>
                  </a:txBody>
                  <a:tcPr anchor="t" marL="58680" marR="58680">
                    <a:lnL>
                      <a:noFill/>
                    </a:lnL>
                    <a:lnR>
                      <a:noFill/>
                    </a:lnR>
                    <a:lnT>
                      <a:noFill/>
                    </a:lnT>
                    <a:lnB>
                      <a:noFill/>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 name="Picture 2" descr="C:\Users\Типография\Desktop\Безымянный.png"/>
          <p:cNvPicPr/>
          <p:nvPr/>
        </p:nvPicPr>
        <p:blipFill>
          <a:blip r:embed="rId1"/>
          <a:srcRect l="11758" t="0" r="11484" b="0"/>
          <a:stretch/>
        </p:blipFill>
        <p:spPr>
          <a:xfrm>
            <a:off x="0" y="4680"/>
            <a:ext cx="9144000" cy="5167440"/>
          </a:xfrm>
          <a:prstGeom prst="rect">
            <a:avLst/>
          </a:prstGeom>
          <a:ln w="0">
            <a:noFill/>
          </a:ln>
        </p:spPr>
      </p:pic>
      <p:sp>
        <p:nvSpPr>
          <p:cNvPr id="9"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A731AFF-2052-424D-95F3-2A32B931542D}"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0" name="Google Shape;124;p4"/>
          <p:cNvCxnSpPr/>
          <p:nvPr/>
        </p:nvCxnSpPr>
        <p:spPr>
          <a:xfrm>
            <a:off x="299880" y="4882680"/>
            <a:ext cx="8614800" cy="1080"/>
          </a:xfrm>
          <a:prstGeom prst="straightConnector1">
            <a:avLst/>
          </a:prstGeom>
          <a:ln w="38160">
            <a:solidFill>
              <a:srgbClr val="002060"/>
            </a:solidFill>
            <a:miter/>
          </a:ln>
        </p:spPr>
      </p:cxnSp>
      <p:cxnSp>
        <p:nvCxnSpPr>
          <p:cNvPr id="11" name="Google Shape;125;p4"/>
          <p:cNvCxnSpPr/>
          <p:nvPr/>
        </p:nvCxnSpPr>
        <p:spPr>
          <a:xfrm flipV="1">
            <a:off x="456120" y="4979160"/>
            <a:ext cx="8317800" cy="1080"/>
          </a:xfrm>
          <a:prstGeom prst="straightConnector1">
            <a:avLst/>
          </a:prstGeom>
          <a:ln w="38160">
            <a:solidFill>
              <a:srgbClr val="00b050"/>
            </a:solidFill>
            <a:miter/>
          </a:ln>
        </p:spPr>
      </p:cxnSp>
      <p:sp>
        <p:nvSpPr>
          <p:cNvPr id="12" name="Google Shape;230;p65"/>
          <p:cNvSpPr/>
          <p:nvPr/>
        </p:nvSpPr>
        <p:spPr>
          <a:xfrm>
            <a:off x="130320" y="1216080"/>
            <a:ext cx="8577000" cy="1415880"/>
          </a:xfrm>
          <a:prstGeom prst="rect">
            <a:avLst/>
          </a:prstGeom>
          <a:noFill/>
          <a:ln w="0">
            <a:noFill/>
          </a:ln>
        </p:spPr>
        <p:style>
          <a:lnRef idx="0"/>
          <a:fillRef idx="0"/>
          <a:effectRef idx="0"/>
          <a:fontRef idx="minor"/>
        </p:style>
        <p:txBody>
          <a:bodyPr lIns="83520" rIns="83520" tIns="83520" bIns="83520" anchor="t">
            <a:noAutofit/>
          </a:bodyPr>
          <a:p>
            <a:pPr marL="57240" indent="-5724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13" name="Прямоугольник 9"/>
          <p:cNvSpPr/>
          <p:nvPr/>
        </p:nvSpPr>
        <p:spPr>
          <a:xfrm>
            <a:off x="2656440" y="2568600"/>
            <a:ext cx="3202200" cy="406800"/>
          </a:xfrm>
          <a:prstGeom prst="rect">
            <a:avLst/>
          </a:prstGeom>
          <a:noFill/>
          <a:ln w="0">
            <a:noFill/>
          </a:ln>
        </p:spPr>
        <p:style>
          <a:lnRef idx="0"/>
          <a:fillRef idx="0"/>
          <a:effectRef idx="0"/>
          <a:fontRef idx="minor"/>
        </p:style>
        <p:txBody>
          <a:bodyPr wrap="none"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4f81bd"/>
                </a:solidFill>
                <a:uFillTx/>
                <a:latin typeface="Century Gothic"/>
              </a:rPr>
              <a:t>Бағалау критерийлері</a:t>
            </a:r>
            <a:endParaRPr b="0" lang="ru-RU" sz="2200" strike="noStrike" u="none">
              <a:solidFill>
                <a:srgbClr val="000000"/>
              </a:solidFill>
              <a:uFillTx/>
              <a:latin typeface="Arial"/>
            </a:endParaRPr>
          </a:p>
        </p:txBody>
      </p:sp>
      <p:sp>
        <p:nvSpPr>
          <p:cNvPr id="14" name="Прямоугольник 10"/>
          <p:cNvSpPr/>
          <p:nvPr/>
        </p:nvSpPr>
        <p:spPr>
          <a:xfrm>
            <a:off x="3277080" y="804960"/>
            <a:ext cx="2073960" cy="406800"/>
          </a:xfrm>
          <a:prstGeom prst="rect">
            <a:avLst/>
          </a:prstGeom>
          <a:noFill/>
          <a:ln w="0">
            <a:noFill/>
          </a:ln>
        </p:spPr>
        <p:style>
          <a:lnRef idx="0"/>
          <a:fillRef idx="0"/>
          <a:effectRef idx="0"/>
          <a:fontRef idx="minor"/>
        </p:style>
        <p:txBody>
          <a:bodyPr wrap="none"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200" strike="noStrike" u="none">
                <a:solidFill>
                  <a:srgbClr val="4f81bd"/>
                </a:solidFill>
                <a:uFillTx/>
                <a:latin typeface="Century Gothic"/>
              </a:rPr>
              <a:t>Оқу мақсаты</a:t>
            </a:r>
            <a:r>
              <a:rPr b="0" lang="ru-RU" sz="2200" strike="noStrike" u="none">
                <a:solidFill>
                  <a:srgbClr val="4f81bd"/>
                </a:solidFill>
                <a:uFillTx/>
                <a:latin typeface="Century Gothic"/>
              </a:rPr>
              <a:t>: </a:t>
            </a:r>
            <a:endParaRPr b="0" lang="ru-RU" sz="2200" strike="noStrike" u="none">
              <a:solidFill>
                <a:srgbClr val="000000"/>
              </a:solidFill>
              <a:uFillTx/>
              <a:latin typeface="Arial"/>
            </a:endParaRPr>
          </a:p>
        </p:txBody>
      </p:sp>
      <p:sp>
        <p:nvSpPr>
          <p:cNvPr id="15" name="Rectangle 9"/>
          <p:cNvSpPr/>
          <p:nvPr/>
        </p:nvSpPr>
        <p:spPr>
          <a:xfrm>
            <a:off x="130320" y="1627560"/>
            <a:ext cx="9013680" cy="437400"/>
          </a:xfrm>
          <a:prstGeom prst="rect">
            <a:avLst/>
          </a:prstGeom>
          <a:noFill/>
          <a:ln w="0">
            <a:noFill/>
          </a:ln>
        </p:spPr>
        <p:style>
          <a:lnRef idx="0"/>
          <a:fillRef idx="0"/>
          <a:effectRef idx="0"/>
          <a:fontRef idx="minor"/>
        </p:style>
        <p:txBody>
          <a:bodyPr lIns="71640" rIns="71640" tIns="35640" bIns="3564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4f81bd"/>
                </a:solidFill>
                <a:uFillTx/>
                <a:latin typeface="Arial"/>
              </a:rPr>
              <a:t>8.1.7.8 терінің сезімталдылығын зерттеу </a:t>
            </a:r>
            <a:endParaRPr b="0" lang="ru-RU" sz="2400" strike="noStrike" u="none">
              <a:solidFill>
                <a:srgbClr val="000000"/>
              </a:solidFill>
              <a:uFillTx/>
              <a:latin typeface="Arial"/>
            </a:endParaRPr>
          </a:p>
        </p:txBody>
      </p:sp>
      <p:sp>
        <p:nvSpPr>
          <p:cNvPr id="16" name="Rectangle 10"/>
          <p:cNvSpPr/>
          <p:nvPr/>
        </p:nvSpPr>
        <p:spPr>
          <a:xfrm>
            <a:off x="336600" y="2920680"/>
            <a:ext cx="8307360" cy="1168920"/>
          </a:xfrm>
          <a:prstGeom prst="rect">
            <a:avLst/>
          </a:prstGeom>
          <a:noFill/>
          <a:ln w="0">
            <a:noFill/>
          </a:ln>
        </p:spPr>
        <p:style>
          <a:lnRef idx="0"/>
          <a:fillRef idx="0"/>
          <a:effectRef idx="0"/>
          <a:fontRef idx="minor"/>
        </p:style>
        <p:txBody>
          <a:bodyPr lIns="71640" rIns="71640" tIns="35640" bIns="35640" anchor="ctr">
            <a:spAutoFit/>
          </a:bodyPr>
          <a:p>
            <a:pPr>
              <a:lnSpc>
                <a:spcPct val="100000"/>
              </a:lnSpc>
              <a:buClr>
                <a:srgbClr val="4f81b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4f81bd"/>
                </a:solidFill>
                <a:uFillTx/>
                <a:latin typeface="Times New Roman"/>
                <a:ea typeface="Times New Roman"/>
              </a:rPr>
              <a:t>Білек пен алақан, саусақ терісіндегі сезгіш рецепторлардың орналасу жиілігін салыстырады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 name="Picture 2" descr="C:\Users\Типография\Desktop\Безымянный.png"/>
          <p:cNvPicPr/>
          <p:nvPr/>
        </p:nvPicPr>
        <p:blipFill>
          <a:blip r:embed="rId1"/>
          <a:srcRect l="11758" t="0" r="11484" b="0"/>
          <a:stretch/>
        </p:blipFill>
        <p:spPr>
          <a:xfrm>
            <a:off x="0" y="-247680"/>
            <a:ext cx="9271080" cy="5702400"/>
          </a:xfrm>
          <a:prstGeom prst="rect">
            <a:avLst/>
          </a:prstGeom>
          <a:ln w="0">
            <a:noFill/>
          </a:ln>
        </p:spPr>
      </p:pic>
      <p:sp>
        <p:nvSpPr>
          <p:cNvPr id="18" name="Google Shape;123;p4"/>
          <p:cNvSpPr/>
          <p:nvPr/>
        </p:nvSpPr>
        <p:spPr>
          <a:xfrm>
            <a:off x="7088040" y="4871880"/>
            <a:ext cx="2055960" cy="27180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C3B0896-2B4C-4B0D-9D95-145A36942A73}"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9" name="Google Shape;124;p4"/>
          <p:cNvCxnSpPr/>
          <p:nvPr/>
        </p:nvCxnSpPr>
        <p:spPr>
          <a:xfrm>
            <a:off x="1179360" y="5373360"/>
            <a:ext cx="8616240" cy="1080"/>
          </a:xfrm>
          <a:prstGeom prst="straightConnector1">
            <a:avLst/>
          </a:prstGeom>
          <a:ln w="38160">
            <a:solidFill>
              <a:srgbClr val="002060"/>
            </a:solidFill>
            <a:miter/>
          </a:ln>
        </p:spPr>
      </p:cxnSp>
      <p:cxnSp>
        <p:nvCxnSpPr>
          <p:cNvPr id="20" name="Google Shape;125;p4"/>
          <p:cNvCxnSpPr/>
          <p:nvPr/>
        </p:nvCxnSpPr>
        <p:spPr>
          <a:xfrm flipV="1">
            <a:off x="1465920" y="5558760"/>
            <a:ext cx="8319240" cy="1080"/>
          </a:xfrm>
          <a:prstGeom prst="straightConnector1">
            <a:avLst/>
          </a:prstGeom>
          <a:ln w="38160">
            <a:solidFill>
              <a:srgbClr val="00b050"/>
            </a:solidFill>
            <a:miter/>
          </a:ln>
        </p:spPr>
      </p:cxnSp>
      <p:sp>
        <p:nvSpPr>
          <p:cNvPr id="21" name="Google Shape;230;p65"/>
          <p:cNvSpPr/>
          <p:nvPr/>
        </p:nvSpPr>
        <p:spPr>
          <a:xfrm>
            <a:off x="4361040" y="865080"/>
            <a:ext cx="4073400" cy="3897360"/>
          </a:xfrm>
          <a:prstGeom prst="rect">
            <a:avLst/>
          </a:prstGeom>
          <a:noFill/>
          <a:ln w="0">
            <a:noFill/>
          </a:ln>
        </p:spPr>
        <p:style>
          <a:lnRef idx="0"/>
          <a:fillRef idx="0"/>
          <a:effectRef idx="0"/>
          <a:fontRef idx="minor"/>
        </p:style>
        <p:txBody>
          <a:bodyPr lIns="83520" rIns="83520" tIns="83520" bIns="83520" anchor="t">
            <a:noAutofit/>
          </a:bodyPr>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558ed5"/>
                </a:solidFill>
                <a:uFillTx/>
                <a:latin typeface="Times New Roman"/>
                <a:ea typeface="Times New Roman"/>
              </a:rPr>
              <a:t> </a:t>
            </a:r>
            <a:r>
              <a:rPr b="1" lang="ru-RU" sz="2400" strike="noStrike" u="none">
                <a:solidFill>
                  <a:srgbClr val="558ed5"/>
                </a:solidFill>
                <a:uFillTx/>
                <a:latin typeface="Times New Roman"/>
                <a:ea typeface="Times New Roman"/>
              </a:rPr>
              <a:t>Т</a:t>
            </a:r>
            <a:r>
              <a:rPr b="1" lang="kk-KZ" sz="2400" strike="noStrike" u="none">
                <a:solidFill>
                  <a:srgbClr val="558ed5"/>
                </a:solidFill>
                <a:uFillTx/>
                <a:latin typeface="Times New Roman"/>
                <a:ea typeface="Times New Roman"/>
              </a:rPr>
              <a:t>ітіркендіргішке жауап беруіне қарай  рецепторлар үш түрге бөлінеді </a:t>
            </a:r>
            <a:endParaRPr b="0" lang="ru-RU" sz="24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558ed5"/>
                </a:solidFill>
                <a:uFillTx/>
                <a:latin typeface="Times New Roman"/>
                <a:ea typeface="Times New Roman"/>
              </a:rPr>
              <a:t>1.Терморецепторлар </a:t>
            </a:r>
            <a:r>
              <a:rPr b="1" lang="kk-KZ" sz="2400" strike="noStrike" u="none">
                <a:solidFill>
                  <a:srgbClr val="558ed5"/>
                </a:solidFill>
                <a:uFillTx/>
                <a:latin typeface="Times New Roman"/>
                <a:ea typeface="Times New Roman"/>
              </a:rPr>
              <a:t>2.Механорецепторлар</a:t>
            </a:r>
            <a:endParaRPr b="0" lang="ru-RU" sz="24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558ed5"/>
                </a:solidFill>
                <a:uFillTx/>
                <a:latin typeface="Times New Roman"/>
                <a:ea typeface="Times New Roman"/>
              </a:rPr>
              <a:t>3.Ноцицепторлар</a:t>
            </a:r>
            <a:endParaRPr b="0" lang="ru-RU" sz="24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marL="378000" indent="-357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
        <p:nvSpPr>
          <p:cNvPr id="22" name="Прямоугольник 9"/>
          <p:cNvSpPr/>
          <p:nvPr/>
        </p:nvSpPr>
        <p:spPr>
          <a:xfrm>
            <a:off x="490680" y="204840"/>
            <a:ext cx="7481880" cy="4572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pic>
        <p:nvPicPr>
          <p:cNvPr id="23" name="Схема 8" descr=""/>
          <p:cNvPicPr/>
          <p:nvPr/>
        </p:nvPicPr>
        <p:blipFill>
          <a:blip r:embed="rId2"/>
          <a:stretch/>
        </p:blipFill>
        <p:spPr>
          <a:xfrm>
            <a:off x="139680" y="208080"/>
            <a:ext cx="3932280" cy="516888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4" name="Picture 2" descr="C:\Users\Типография\Desktop\Безымянный.png"/>
          <p:cNvPicPr/>
          <p:nvPr/>
        </p:nvPicPr>
        <p:blipFill>
          <a:blip r:embed="rId1"/>
          <a:srcRect l="11758" t="0" r="11484" b="0"/>
          <a:stretch/>
        </p:blipFill>
        <p:spPr>
          <a:xfrm>
            <a:off x="0" y="-247680"/>
            <a:ext cx="9271080" cy="5702400"/>
          </a:xfrm>
          <a:prstGeom prst="rect">
            <a:avLst/>
          </a:prstGeom>
          <a:ln w="0">
            <a:noFill/>
          </a:ln>
        </p:spPr>
      </p:pic>
      <p:sp>
        <p:nvSpPr>
          <p:cNvPr id="25" name="Google Shape;123;p4"/>
          <p:cNvSpPr/>
          <p:nvPr/>
        </p:nvSpPr>
        <p:spPr>
          <a:xfrm>
            <a:off x="7088040" y="4871880"/>
            <a:ext cx="2055960" cy="27180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4E9E345-F840-4746-80D0-CC935AB44987}"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26" name="Google Shape;124;p4"/>
          <p:cNvCxnSpPr/>
          <p:nvPr/>
        </p:nvCxnSpPr>
        <p:spPr>
          <a:xfrm>
            <a:off x="1179360" y="5373360"/>
            <a:ext cx="8616240" cy="1080"/>
          </a:xfrm>
          <a:prstGeom prst="straightConnector1">
            <a:avLst/>
          </a:prstGeom>
          <a:ln w="38160">
            <a:solidFill>
              <a:srgbClr val="002060"/>
            </a:solidFill>
            <a:miter/>
          </a:ln>
        </p:spPr>
      </p:cxnSp>
      <p:cxnSp>
        <p:nvCxnSpPr>
          <p:cNvPr id="27" name="Google Shape;125;p4"/>
          <p:cNvCxnSpPr/>
          <p:nvPr/>
        </p:nvCxnSpPr>
        <p:spPr>
          <a:xfrm flipV="1">
            <a:off x="1465920" y="5558760"/>
            <a:ext cx="8319240" cy="1080"/>
          </a:xfrm>
          <a:prstGeom prst="straightConnector1">
            <a:avLst/>
          </a:prstGeom>
          <a:ln w="38160">
            <a:solidFill>
              <a:srgbClr val="00b050"/>
            </a:solidFill>
            <a:miter/>
          </a:ln>
        </p:spPr>
      </p:cxnSp>
      <p:sp>
        <p:nvSpPr>
          <p:cNvPr id="28" name="Google Shape;230;p65"/>
          <p:cNvSpPr/>
          <p:nvPr/>
        </p:nvSpPr>
        <p:spPr>
          <a:xfrm>
            <a:off x="3768840" y="531720"/>
            <a:ext cx="4665600" cy="4230720"/>
          </a:xfrm>
          <a:prstGeom prst="rect">
            <a:avLst/>
          </a:prstGeom>
          <a:noFill/>
          <a:ln w="0">
            <a:noFill/>
          </a:ln>
        </p:spPr>
        <p:style>
          <a:lnRef idx="0"/>
          <a:fillRef idx="0"/>
          <a:effectRef idx="0"/>
          <a:fontRef idx="minor"/>
        </p:style>
        <p:txBody>
          <a:bodyPr lIns="83520" rIns="83520" tIns="83520" bIns="83520" anchor="t">
            <a:noAutofit/>
          </a:bodyPr>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558ed5"/>
                </a:solidFill>
                <a:uFillTx/>
                <a:latin typeface="Times New Roman"/>
                <a:ea typeface="Times New Roman"/>
              </a:rPr>
              <a:t> </a:t>
            </a:r>
            <a:r>
              <a:rPr b="1" lang="ru-RU" sz="1600" strike="noStrike" u="none">
                <a:solidFill>
                  <a:srgbClr val="558ed5"/>
                </a:solidFill>
                <a:uFillTx/>
                <a:latin typeface="Times New Roman"/>
                <a:ea typeface="Times New Roman"/>
              </a:rPr>
              <a:t>1.Терморецепторлар қоршаған орта температурасының өзгеруіне жауап береді.Теріде орналасқан жоғары температураға жауап беретін  рецепторлар  суыққа  жауап беретін  рецепторларға қарағанда анағұрлым  көп болады. </a:t>
            </a:r>
            <a:endParaRPr b="0" lang="ru-RU" sz="16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558ed5"/>
                </a:solidFill>
                <a:uFillTx/>
                <a:latin typeface="Times New Roman"/>
                <a:ea typeface="Times New Roman"/>
              </a:rPr>
              <a:t>2.Механорецепторлар -кез келген механикалық әсерге жауап беретін рецепторлар тобы.Бұл қысымның өзгеруі ,созылу  немесе сығылу болуы мүмкін.Негізінен механорецепторлар жанасудан пайда болған сезінуді қабылдайды.Бұл рецепторлар көзі көрмейтін адамдарда жақсы дамыған.Олар жазба сөздерді механорецепторлардың  көмегімен қабылдайды.</a:t>
            </a:r>
            <a:endParaRPr b="0" lang="ru-RU" sz="16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558ed5"/>
                </a:solidFill>
                <a:uFillTx/>
                <a:latin typeface="Times New Roman"/>
                <a:ea typeface="Times New Roman"/>
              </a:rPr>
              <a:t>3.Ноцицепторлар-ауруды сезінуді қабылдау</a:t>
            </a:r>
            <a:endParaRPr b="0" lang="ru-RU" sz="16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40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marL="378000" indent="-357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9" name="Прямоугольник 9"/>
          <p:cNvSpPr/>
          <p:nvPr/>
        </p:nvSpPr>
        <p:spPr>
          <a:xfrm>
            <a:off x="490680" y="204840"/>
            <a:ext cx="7481880" cy="4572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pic>
        <p:nvPicPr>
          <p:cNvPr id="30" name="Схема 8" descr=""/>
          <p:cNvPicPr/>
          <p:nvPr/>
        </p:nvPicPr>
        <p:blipFill>
          <a:blip r:embed="rId2"/>
          <a:stretch/>
        </p:blipFill>
        <p:spPr>
          <a:xfrm>
            <a:off x="139680" y="360360"/>
            <a:ext cx="3286080" cy="501660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1" name="Picture 2" descr="C:\Users\Типография\Desktop\Безымянный.png"/>
          <p:cNvPicPr/>
          <p:nvPr/>
        </p:nvPicPr>
        <p:blipFill>
          <a:blip r:embed="rId1"/>
          <a:srcRect l="11758" t="0" r="11484" b="0"/>
          <a:stretch/>
        </p:blipFill>
        <p:spPr>
          <a:xfrm>
            <a:off x="-39600" y="54000"/>
            <a:ext cx="9796320" cy="5538600"/>
          </a:xfrm>
          <a:prstGeom prst="rect">
            <a:avLst/>
          </a:prstGeom>
          <a:ln w="0">
            <a:noFill/>
          </a:ln>
        </p:spPr>
      </p:pic>
      <p:sp>
        <p:nvSpPr>
          <p:cNvPr id="32" name="Google Shape;123;p4"/>
          <p:cNvSpPr/>
          <p:nvPr/>
        </p:nvSpPr>
        <p:spPr>
          <a:xfrm>
            <a:off x="7821720" y="5006880"/>
            <a:ext cx="2057400" cy="27324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B8FD13C-39B7-4256-8952-5CF80AD5A38F}"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33" name="Google Shape;124;p4"/>
          <p:cNvCxnSpPr/>
          <p:nvPr/>
        </p:nvCxnSpPr>
        <p:spPr>
          <a:xfrm>
            <a:off x="528480" y="5314680"/>
            <a:ext cx="8616240" cy="1080"/>
          </a:xfrm>
          <a:prstGeom prst="straightConnector1">
            <a:avLst/>
          </a:prstGeom>
          <a:ln w="38160">
            <a:solidFill>
              <a:srgbClr val="002060"/>
            </a:solidFill>
            <a:miter/>
          </a:ln>
        </p:spPr>
      </p:cxnSp>
      <p:cxnSp>
        <p:nvCxnSpPr>
          <p:cNvPr id="34" name="Google Shape;125;p4"/>
          <p:cNvCxnSpPr/>
          <p:nvPr/>
        </p:nvCxnSpPr>
        <p:spPr>
          <a:xfrm flipV="1">
            <a:off x="630720" y="5446080"/>
            <a:ext cx="8317800" cy="1080"/>
          </a:xfrm>
          <a:prstGeom prst="straightConnector1">
            <a:avLst/>
          </a:prstGeom>
          <a:ln w="38160">
            <a:solidFill>
              <a:srgbClr val="00b050"/>
            </a:solidFill>
            <a:miter/>
          </a:ln>
        </p:spPr>
      </p:cxnSp>
      <p:sp>
        <p:nvSpPr>
          <p:cNvPr id="35" name="Прямоугольник 8"/>
          <p:cNvSpPr/>
          <p:nvPr/>
        </p:nvSpPr>
        <p:spPr>
          <a:xfrm>
            <a:off x="1095480" y="1971720"/>
            <a:ext cx="8048520" cy="399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pic>
        <p:nvPicPr>
          <p:cNvPr id="36" name="Picture 2" descr="C:\Users\Zhengis_A\Desktop\Безымянный.png"/>
          <p:cNvPicPr/>
          <p:nvPr/>
        </p:nvPicPr>
        <p:blipFill>
          <a:blip r:embed="rId2"/>
          <a:stretch/>
        </p:blipFill>
        <p:spPr>
          <a:xfrm>
            <a:off x="905040" y="1047600"/>
            <a:ext cx="7311960" cy="3953160"/>
          </a:xfrm>
          <a:prstGeom prst="rect">
            <a:avLst/>
          </a:prstGeom>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7" name="Picture 2" descr="C:\Users\Типография\Desktop\Безымянный.png"/>
          <p:cNvPicPr/>
          <p:nvPr/>
        </p:nvPicPr>
        <p:blipFill>
          <a:blip r:embed="rId1"/>
          <a:srcRect l="11758" t="0" r="11484" b="0"/>
          <a:stretch/>
        </p:blipFill>
        <p:spPr>
          <a:xfrm>
            <a:off x="150840" y="-52560"/>
            <a:ext cx="9474120" cy="5196240"/>
          </a:xfrm>
          <a:prstGeom prst="rect">
            <a:avLst/>
          </a:prstGeom>
          <a:ln w="0">
            <a:noFill/>
          </a:ln>
        </p:spPr>
      </p:pic>
      <p:sp>
        <p:nvSpPr>
          <p:cNvPr id="38" name="Google Shape;123;p4"/>
          <p:cNvSpPr/>
          <p:nvPr/>
        </p:nvSpPr>
        <p:spPr>
          <a:xfrm flipV="1" rot="10285200">
            <a:off x="7821000" y="4912200"/>
            <a:ext cx="1452600" cy="9360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9CAA948-B1A8-4A5E-99A9-C08026AC35D7}"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39" name="Google Shape;124;p4"/>
          <p:cNvCxnSpPr/>
          <p:nvPr/>
        </p:nvCxnSpPr>
        <p:spPr>
          <a:xfrm>
            <a:off x="528480" y="5314680"/>
            <a:ext cx="8616240" cy="1080"/>
          </a:xfrm>
          <a:prstGeom prst="straightConnector1">
            <a:avLst/>
          </a:prstGeom>
          <a:ln w="38160">
            <a:solidFill>
              <a:srgbClr val="002060"/>
            </a:solidFill>
            <a:miter/>
          </a:ln>
        </p:spPr>
      </p:cxnSp>
      <p:cxnSp>
        <p:nvCxnSpPr>
          <p:cNvPr id="40" name="Google Shape;125;p4"/>
          <p:cNvCxnSpPr/>
          <p:nvPr/>
        </p:nvCxnSpPr>
        <p:spPr>
          <a:xfrm flipV="1">
            <a:off x="630720" y="5446080"/>
            <a:ext cx="8317800" cy="1080"/>
          </a:xfrm>
          <a:prstGeom prst="straightConnector1">
            <a:avLst/>
          </a:prstGeom>
          <a:ln w="38160">
            <a:solidFill>
              <a:srgbClr val="00b050"/>
            </a:solidFill>
            <a:miter/>
          </a:ln>
        </p:spPr>
      </p:cxnSp>
      <p:sp>
        <p:nvSpPr>
          <p:cNvPr id="41" name="Прямоугольник 1"/>
          <p:cNvSpPr/>
          <p:nvPr/>
        </p:nvSpPr>
        <p:spPr>
          <a:xfrm>
            <a:off x="4946760" y="1647720"/>
            <a:ext cx="3713040" cy="247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Теріден тыс рецепторлар</a:t>
            </a:r>
            <a:endParaRPr b="0" lang="ru-RU" sz="1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Бұл рецепторлар буын, бұлшық еттер, сіңірлер ,кейбір сілеймелі қабықшалар және басқа да мүшелерде кездеседі.Сонымен бірге олар да температураны ,ауруды,жанасу мен қысымды қабылдайды.Адам көзі жұмулы қалпында да бұлшық еттерде, сіңірлерде болатын рецепторларға байланысты қолының бүгіліп немесе жазылып тұрғанын ,отырғанын  немесе  тік тұрғанын сезе алады.Сонымен бірге өңеш арқылы өткен сұйық тамақтың ыстық  немесе суық екенін сезе аламыз.Ал егер  де тамақ өте ыстық болса ,онда температурадан басқа да ауырсынуды да сеземіз. </a:t>
            </a:r>
            <a:endParaRPr b="0" lang="ru-RU" sz="1200" strike="noStrike" u="none">
              <a:solidFill>
                <a:srgbClr val="000000"/>
              </a:solidFill>
              <a:uFillTx/>
              <a:latin typeface="Arial"/>
            </a:endParaRPr>
          </a:p>
        </p:txBody>
      </p:sp>
      <p:pic>
        <p:nvPicPr>
          <p:cNvPr id="42" name="Picture 2" descr="https://bilimland.kz/upload/content/lesson/12700/media/a17580adf26701a1371d79cbd13d24d6/content/script_00008/media/mcc_bl_ls_15_08_01p.jpg"/>
          <p:cNvPicPr/>
          <p:nvPr/>
        </p:nvPicPr>
        <p:blipFill>
          <a:blip r:embed="rId2"/>
          <a:stretch/>
        </p:blipFill>
        <p:spPr>
          <a:xfrm>
            <a:off x="620640" y="1454040"/>
            <a:ext cx="3951360" cy="287172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3" name="Picture 2" descr="C:\Users\Типография\Desktop\Безымянный.png"/>
          <p:cNvPicPr/>
          <p:nvPr/>
        </p:nvPicPr>
        <p:blipFill>
          <a:blip r:embed="rId1"/>
          <a:srcRect l="11758" t="0" r="11484" b="0"/>
          <a:stretch/>
        </p:blipFill>
        <p:spPr>
          <a:xfrm>
            <a:off x="0" y="0"/>
            <a:ext cx="10328400" cy="5837400"/>
          </a:xfrm>
          <a:prstGeom prst="rect">
            <a:avLst/>
          </a:prstGeom>
          <a:ln w="0">
            <a:noFill/>
          </a:ln>
        </p:spPr>
      </p:pic>
      <p:sp>
        <p:nvSpPr>
          <p:cNvPr id="44" name="Google Shape;123;p4"/>
          <p:cNvSpPr/>
          <p:nvPr/>
        </p:nvSpPr>
        <p:spPr>
          <a:xfrm>
            <a:off x="8277120" y="514368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E4ED59A-9F68-479D-8046-D3509D804173}"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45" name="Google Shape;124;p4"/>
          <p:cNvCxnSpPr/>
          <p:nvPr/>
        </p:nvCxnSpPr>
        <p:spPr>
          <a:xfrm>
            <a:off x="528480" y="5513040"/>
            <a:ext cx="8616240" cy="1080"/>
          </a:xfrm>
          <a:prstGeom prst="straightConnector1">
            <a:avLst/>
          </a:prstGeom>
          <a:ln w="38160">
            <a:solidFill>
              <a:srgbClr val="002060"/>
            </a:solidFill>
            <a:miter/>
          </a:ln>
        </p:spPr>
      </p:cxnSp>
      <p:cxnSp>
        <p:nvCxnSpPr>
          <p:cNvPr id="46" name="Google Shape;125;p4"/>
          <p:cNvCxnSpPr/>
          <p:nvPr/>
        </p:nvCxnSpPr>
        <p:spPr>
          <a:xfrm flipV="1">
            <a:off x="825840" y="5653800"/>
            <a:ext cx="8317800" cy="1080"/>
          </a:xfrm>
          <a:prstGeom prst="straightConnector1">
            <a:avLst/>
          </a:prstGeom>
          <a:ln w="38160">
            <a:solidFill>
              <a:srgbClr val="00b050"/>
            </a:solidFill>
            <a:miter/>
          </a:ln>
        </p:spPr>
      </p:cxnSp>
      <p:sp>
        <p:nvSpPr>
          <p:cNvPr id="47" name="Google Shape;230;p65"/>
          <p:cNvSpPr/>
          <p:nvPr/>
        </p:nvSpPr>
        <p:spPr>
          <a:xfrm>
            <a:off x="266760" y="855720"/>
            <a:ext cx="9702720" cy="431640"/>
          </a:xfrm>
          <a:prstGeom prst="rect">
            <a:avLst/>
          </a:prstGeom>
          <a:noFill/>
          <a:ln w="0">
            <a:noFill/>
          </a:ln>
        </p:spPr>
        <p:style>
          <a:lnRef idx="0"/>
          <a:fillRef idx="0"/>
          <a:effectRef idx="0"/>
          <a:fontRef idx="minor"/>
        </p:style>
        <p:txBody>
          <a:bodyPr lIns="83520" rIns="83520" tIns="83520" bIns="83520" anchor="t">
            <a:noAutofit/>
          </a:bodyPr>
          <a:p>
            <a:pPr algn="just">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558ed5"/>
                </a:solidFill>
                <a:uFillTx/>
                <a:latin typeface="Times New Roman"/>
                <a:ea typeface="Times New Roman"/>
              </a:rPr>
              <a:t>Ағзаға рецепторлардың  әсер ету механизмін  анықтаңыз</a:t>
            </a:r>
            <a:endParaRPr b="0" lang="ru-RU" sz="1800" strike="noStrike" u="none">
              <a:solidFill>
                <a:srgbClr val="000000"/>
              </a:solidFill>
              <a:uFillTx/>
              <a:latin typeface="Arial"/>
            </a:endParaRPr>
          </a:p>
          <a:p>
            <a:pPr algn="just">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algn="just">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p:txBody>
      </p:sp>
      <p:sp>
        <p:nvSpPr>
          <p:cNvPr id="48" name="Прямоугольник 9"/>
          <p:cNvSpPr/>
          <p:nvPr/>
        </p:nvSpPr>
        <p:spPr>
          <a:xfrm>
            <a:off x="1992240" y="317520"/>
            <a:ext cx="3351240" cy="4986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Times New Roman"/>
                <a:ea typeface="Times New Roman"/>
              </a:rPr>
              <a:t> №</a:t>
            </a:r>
            <a:r>
              <a:rPr b="1" lang="ru-RU" sz="2800" strike="noStrike" u="none">
                <a:solidFill>
                  <a:srgbClr val="ffffff"/>
                </a:solidFill>
                <a:uFillTx/>
                <a:latin typeface="Times New Roman"/>
                <a:ea typeface="Times New Roman"/>
              </a:rPr>
              <a:t>1 Тапсырма </a:t>
            </a:r>
            <a:endParaRPr b="0" lang="ru-RU" sz="2800" strike="noStrike" u="none">
              <a:solidFill>
                <a:srgbClr val="000000"/>
              </a:solidFill>
              <a:uFillTx/>
              <a:latin typeface="Arial"/>
            </a:endParaRPr>
          </a:p>
        </p:txBody>
      </p:sp>
      <p:sp>
        <p:nvSpPr>
          <p:cNvPr id="49" name="Rectangle 48"/>
          <p:cNvSpPr/>
          <p:nvPr/>
        </p:nvSpPr>
        <p:spPr>
          <a:xfrm>
            <a:off x="473040" y="4526280"/>
            <a:ext cx="9750600" cy="98640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558ed5"/>
                </a:solidFill>
                <a:uFillTx/>
                <a:latin typeface="Times New Roman"/>
                <a:ea typeface="Calibri"/>
              </a:rPr>
              <a:t>Дескрипторлар: </a:t>
            </a:r>
            <a:endParaRPr b="0" lang="ru-RU" sz="2000" strike="noStrike" u="none">
              <a:solidFill>
                <a:srgbClr val="000000"/>
              </a:solidFill>
              <a:uFillTx/>
              <a:latin typeface="Arial"/>
            </a:endParaRPr>
          </a:p>
          <a:p>
            <a:pPr>
              <a:lnSpc>
                <a:spcPct val="100000"/>
              </a:lnSpc>
              <a:buClr>
                <a:srgbClr val="558ed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558ed5"/>
                </a:solidFill>
                <a:uFillTx/>
                <a:latin typeface="Times New Roman"/>
                <a:ea typeface="Times New Roman"/>
              </a:rPr>
              <a:t>Ағзаға рецептордың әсер ету механизмін анықтайды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graphicFrame>
        <p:nvGraphicFramePr>
          <p:cNvPr id="50" name=""/>
          <p:cNvGraphicFramePr/>
          <p:nvPr/>
        </p:nvGraphicFramePr>
        <p:xfrm>
          <a:off x="549360" y="1343160"/>
          <a:ext cx="8443800" cy="3538440"/>
        </p:xfrm>
        <a:graphic>
          <a:graphicData uri="http://schemas.openxmlformats.org/drawingml/2006/table">
            <a:tbl>
              <a:tblPr/>
              <a:tblGrid>
                <a:gridCol w="3776400"/>
                <a:gridCol w="4667400"/>
              </a:tblGrid>
              <a:tr h="665640">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ru-RU" sz="1900" strike="noStrike" u="none">
                          <a:solidFill>
                            <a:srgbClr val="558ed5"/>
                          </a:solidFill>
                          <a:uFillTx/>
                          <a:latin typeface="Calibri"/>
                          <a:ea typeface="Calibri"/>
                        </a:rPr>
                        <a:t>Рецепторлар</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ru-RU" sz="1900" strike="noStrike" u="none">
                          <a:solidFill>
                            <a:srgbClr val="558ed5"/>
                          </a:solidFill>
                          <a:uFillTx/>
                          <a:latin typeface="Calibri"/>
                          <a:ea typeface="Calibri"/>
                        </a:rPr>
                        <a:t>Рецепторларды</a:t>
                      </a:r>
                      <a:r>
                        <a:rPr b="0" lang="kk-KZ" sz="1900" strike="noStrike" u="none">
                          <a:solidFill>
                            <a:srgbClr val="558ed5"/>
                          </a:solidFill>
                          <a:uFillTx/>
                          <a:latin typeface="Calibri"/>
                          <a:ea typeface="Calibri"/>
                        </a:rPr>
                        <a:t>ң қызметі</a:t>
                      </a:r>
                      <a:endParaRPr b="0" lang="ru-RU" sz="19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2000" strike="noStrike" u="none">
                          <a:solidFill>
                            <a:srgbClr val="558ed5"/>
                          </a:solidFill>
                          <a:uFillTx/>
                          <a:latin typeface="Times New Roman"/>
                          <a:ea typeface="Times New Roman"/>
                        </a:rPr>
                        <a:t>Терморецепторлар </a:t>
                      </a: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kk-KZ" sz="2000" strike="noStrike" u="none">
                          <a:solidFill>
                            <a:srgbClr val="558ed5"/>
                          </a:solidFill>
                          <a:uFillTx/>
                          <a:latin typeface="Times New Roman"/>
                          <a:ea typeface="Times New Roman"/>
                        </a:rPr>
                        <a:t>ауруды сезінуді қабылдау</a:t>
                      </a:r>
                      <a:endParaRPr b="0" lang="ru-RU" sz="20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8324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kk-KZ" sz="2000" strike="noStrike" u="none">
                          <a:solidFill>
                            <a:srgbClr val="558ed5"/>
                          </a:solidFill>
                          <a:uFillTx/>
                          <a:latin typeface="Times New Roman"/>
                          <a:ea typeface="Times New Roman"/>
                        </a:rPr>
                        <a:t>Механорецепторлар</a:t>
                      </a: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2000" strike="noStrike" u="none">
                          <a:solidFill>
                            <a:srgbClr val="558ed5"/>
                          </a:solidFill>
                          <a:uFillTx/>
                          <a:latin typeface="Times New Roman"/>
                          <a:ea typeface="Times New Roman"/>
                        </a:rPr>
                        <a:t>қоршаған орта температурасының өзгеруіне жауап береді</a:t>
                      </a:r>
                      <a:endParaRPr b="0" lang="ru-RU" sz="20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5228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kk-KZ" sz="2000" strike="noStrike" u="none">
                          <a:solidFill>
                            <a:srgbClr val="558ed5"/>
                          </a:solidFill>
                          <a:uFillTx/>
                          <a:latin typeface="Times New Roman"/>
                          <a:ea typeface="Times New Roman"/>
                        </a:rPr>
                        <a:t>Ноцицепторлар</a:t>
                      </a: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kk-KZ" sz="2000" strike="noStrike" u="none">
                          <a:solidFill>
                            <a:srgbClr val="558ed5"/>
                          </a:solidFill>
                          <a:uFillTx/>
                          <a:latin typeface="Times New Roman"/>
                          <a:ea typeface="Times New Roman"/>
                        </a:rPr>
                        <a:t>кез келген механикалық әсерге жауап беретін рецепторлар тобы.</a:t>
                      </a:r>
                      <a:endParaRPr b="0" lang="ru-RU" sz="20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1" name="Picture 2" descr="C:\Users\Типография\Desktop\Безымянный.png"/>
          <p:cNvPicPr/>
          <p:nvPr/>
        </p:nvPicPr>
        <p:blipFill>
          <a:blip r:embed="rId1"/>
          <a:srcRect l="11758" t="0" r="11484" b="0"/>
          <a:stretch/>
        </p:blipFill>
        <p:spPr>
          <a:xfrm>
            <a:off x="0" y="0"/>
            <a:ext cx="10328400" cy="5837400"/>
          </a:xfrm>
          <a:prstGeom prst="rect">
            <a:avLst/>
          </a:prstGeom>
          <a:ln w="0">
            <a:noFill/>
          </a:ln>
        </p:spPr>
      </p:pic>
      <p:sp>
        <p:nvSpPr>
          <p:cNvPr id="52" name="Google Shape;123;p4"/>
          <p:cNvSpPr/>
          <p:nvPr/>
        </p:nvSpPr>
        <p:spPr>
          <a:xfrm>
            <a:off x="8277120" y="514368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8666FFF-9016-4475-8BA1-BFD3FA19FE26}"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53" name="Google Shape;124;p4"/>
          <p:cNvCxnSpPr/>
          <p:nvPr/>
        </p:nvCxnSpPr>
        <p:spPr>
          <a:xfrm>
            <a:off x="528480" y="5513040"/>
            <a:ext cx="8616240" cy="1080"/>
          </a:xfrm>
          <a:prstGeom prst="straightConnector1">
            <a:avLst/>
          </a:prstGeom>
          <a:ln w="38160">
            <a:solidFill>
              <a:srgbClr val="002060"/>
            </a:solidFill>
            <a:miter/>
          </a:ln>
        </p:spPr>
      </p:cxnSp>
      <p:cxnSp>
        <p:nvCxnSpPr>
          <p:cNvPr id="54" name="Google Shape;125;p4"/>
          <p:cNvCxnSpPr/>
          <p:nvPr/>
        </p:nvCxnSpPr>
        <p:spPr>
          <a:xfrm flipV="1">
            <a:off x="825840" y="5653800"/>
            <a:ext cx="8317800" cy="1080"/>
          </a:xfrm>
          <a:prstGeom prst="straightConnector1">
            <a:avLst/>
          </a:prstGeom>
          <a:ln w="38160">
            <a:solidFill>
              <a:srgbClr val="00b050"/>
            </a:solidFill>
            <a:miter/>
          </a:ln>
        </p:spPr>
      </p:cxnSp>
      <p:sp>
        <p:nvSpPr>
          <p:cNvPr id="55" name="Google Shape;230;p65"/>
          <p:cNvSpPr/>
          <p:nvPr/>
        </p:nvSpPr>
        <p:spPr>
          <a:xfrm>
            <a:off x="266760" y="855720"/>
            <a:ext cx="9702720" cy="431640"/>
          </a:xfrm>
          <a:prstGeom prst="rect">
            <a:avLst/>
          </a:prstGeom>
          <a:noFill/>
          <a:ln w="0">
            <a:noFill/>
          </a:ln>
        </p:spPr>
        <p:style>
          <a:lnRef idx="0"/>
          <a:fillRef idx="0"/>
          <a:effectRef idx="0"/>
          <a:fontRef idx="minor"/>
        </p:style>
        <p:txBody>
          <a:bodyPr lIns="83520" rIns="83520" tIns="83520" bIns="83520" anchor="t">
            <a:noAutofit/>
          </a:bodyPr>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56" name="Прямоугольник 9"/>
          <p:cNvSpPr/>
          <p:nvPr/>
        </p:nvSpPr>
        <p:spPr>
          <a:xfrm>
            <a:off x="1992240" y="317520"/>
            <a:ext cx="3351240" cy="4986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Times New Roman"/>
                <a:ea typeface="Times New Roman"/>
              </a:rPr>
              <a:t>Дұрыс жауап </a:t>
            </a:r>
            <a:endParaRPr b="0" lang="ru-RU" sz="2800" strike="noStrike" u="none">
              <a:solidFill>
                <a:srgbClr val="000000"/>
              </a:solidFill>
              <a:uFillTx/>
              <a:latin typeface="Arial"/>
            </a:endParaRPr>
          </a:p>
        </p:txBody>
      </p:sp>
      <p:sp>
        <p:nvSpPr>
          <p:cNvPr id="57" name="Rectangle 48"/>
          <p:cNvSpPr/>
          <p:nvPr/>
        </p:nvSpPr>
        <p:spPr>
          <a:xfrm>
            <a:off x="473040" y="4678920"/>
            <a:ext cx="9750600" cy="68148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Дескрипторлар:</a:t>
            </a:r>
            <a:r>
              <a:rPr b="0" lang="kk-KZ" sz="2000" strike="noStrike" u="none">
                <a:solidFill>
                  <a:srgbClr val="002060"/>
                </a:solidFill>
                <a:uFillTx/>
                <a:latin typeface="Times New Roman"/>
                <a:ea typeface="Times New Roman"/>
              </a:rPr>
              <a:t> Ағзаға рецептордың әсер ету механизмін анықтайды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 </a:t>
            </a:r>
            <a:endParaRPr b="0" lang="ru-RU" sz="2000" strike="noStrike" u="none">
              <a:solidFill>
                <a:srgbClr val="000000"/>
              </a:solidFill>
              <a:uFillTx/>
              <a:latin typeface="Arial"/>
            </a:endParaRPr>
          </a:p>
        </p:txBody>
      </p:sp>
      <p:graphicFrame>
        <p:nvGraphicFramePr>
          <p:cNvPr id="58" name=""/>
          <p:cNvGraphicFramePr/>
          <p:nvPr/>
        </p:nvGraphicFramePr>
        <p:xfrm>
          <a:off x="974880" y="1189080"/>
          <a:ext cx="7456320" cy="3592440"/>
        </p:xfrm>
        <a:graphic>
          <a:graphicData uri="http://schemas.openxmlformats.org/drawingml/2006/table">
            <a:tbl>
              <a:tblPr/>
              <a:tblGrid>
                <a:gridCol w="2592360"/>
                <a:gridCol w="4863960"/>
              </a:tblGrid>
              <a:tr h="666720">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ru-RU" sz="1900" strike="noStrike" u="none">
                          <a:solidFill>
                            <a:srgbClr val="558ed5"/>
                          </a:solidFill>
                          <a:uFillTx/>
                          <a:latin typeface="Calibri"/>
                          <a:ea typeface="Calibri"/>
                        </a:rPr>
                        <a:t>Рецепторлар</a:t>
                      </a:r>
                      <a:endParaRPr b="0" lang="ru-RU" sz="19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ru-RU" sz="1900" strike="noStrike" u="none">
                          <a:solidFill>
                            <a:srgbClr val="558ed5"/>
                          </a:solidFill>
                          <a:uFillTx/>
                          <a:latin typeface="Calibri"/>
                          <a:ea typeface="Calibri"/>
                        </a:rPr>
                        <a:t>Рецепторларды</a:t>
                      </a:r>
                      <a:r>
                        <a:rPr b="0" lang="kk-KZ" sz="1900" strike="noStrike" u="none">
                          <a:solidFill>
                            <a:srgbClr val="558ed5"/>
                          </a:solidFill>
                          <a:uFillTx/>
                          <a:latin typeface="Calibri"/>
                          <a:ea typeface="Calibri"/>
                        </a:rPr>
                        <a:t>ң қызметі</a:t>
                      </a:r>
                      <a:endParaRPr b="0" lang="ru-RU" sz="19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6372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1.</a:t>
                      </a:r>
                      <a:r>
                        <a:rPr b="1" lang="ru-RU" sz="1800" strike="noStrike" u="none">
                          <a:solidFill>
                            <a:srgbClr val="558ed5"/>
                          </a:solidFill>
                          <a:uFillTx/>
                          <a:latin typeface="Times New Roman"/>
                          <a:ea typeface="Times New Roman"/>
                        </a:rPr>
                        <a:t> Терморецепторлар</a:t>
                      </a:r>
                      <a:endParaRPr b="0" lang="ru-RU" sz="18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1800" strike="noStrike" u="none">
                          <a:solidFill>
                            <a:srgbClr val="558ed5"/>
                          </a:solidFill>
                          <a:uFillTx/>
                          <a:latin typeface="Times New Roman"/>
                          <a:ea typeface="Times New Roman"/>
                        </a:rPr>
                        <a:t>қоршаған орта температурасының өзгеруіне жауап береді</a:t>
                      </a:r>
                      <a:endParaRPr b="0" lang="ru-RU" sz="18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8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6336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2.</a:t>
                      </a:r>
                      <a:r>
                        <a:rPr b="1" lang="kk-KZ" sz="1800" strike="noStrike" u="none">
                          <a:solidFill>
                            <a:srgbClr val="558ed5"/>
                          </a:solidFill>
                          <a:uFillTx/>
                          <a:latin typeface="Times New Roman"/>
                          <a:ea typeface="Times New Roman"/>
                        </a:rPr>
                        <a:t>Механорецепторлар</a:t>
                      </a:r>
                      <a:endParaRPr b="0" lang="ru-RU" sz="18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kk-KZ" sz="1800" strike="noStrike" u="none">
                          <a:solidFill>
                            <a:srgbClr val="558ed5"/>
                          </a:solidFill>
                          <a:uFillTx/>
                          <a:latin typeface="Times New Roman"/>
                          <a:ea typeface="Times New Roman"/>
                        </a:rPr>
                        <a:t>кез келген механикалық әсерге жауап беретін рецепторлар тобы.</a:t>
                      </a:r>
                      <a:endParaRPr b="0" lang="ru-RU" sz="1800" strike="noStrike" u="none">
                        <a:solidFill>
                          <a:srgbClr val="000000"/>
                        </a:solidFill>
                        <a:uFillTx/>
                        <a:latin typeface="Arial"/>
                      </a:endParaRPr>
                    </a:p>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8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9864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Calibri"/>
                          <a:ea typeface="Calibri"/>
                        </a:rPr>
                        <a:t>3. </a:t>
                      </a:r>
                      <a:r>
                        <a:rPr b="1" lang="kk-KZ" sz="1800" strike="noStrike" u="none">
                          <a:solidFill>
                            <a:srgbClr val="558ed5"/>
                          </a:solidFill>
                          <a:uFillTx/>
                          <a:latin typeface="Times New Roman"/>
                          <a:ea typeface="Times New Roman"/>
                        </a:rPr>
                        <a:t>Ноцицепторлар</a:t>
                      </a:r>
                      <a:endParaRPr b="0" lang="ru-RU" sz="1800" strike="noStrike" u="none">
                        <a:solidFill>
                          <a:srgbClr val="000000"/>
                        </a:solidFill>
                        <a:uFillTx/>
                        <a:latin typeface="Arial"/>
                      </a:endParaRPr>
                    </a:p>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gn="ct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1" lang="kk-KZ" sz="2000" strike="noStrike" u="none">
                          <a:solidFill>
                            <a:srgbClr val="558ed5"/>
                          </a:solidFill>
                          <a:uFillTx/>
                          <a:latin typeface="Times New Roman"/>
                          <a:ea typeface="Times New Roman"/>
                        </a:rPr>
                        <a:t>ауруды сезінуді қабылдау</a:t>
                      </a:r>
                      <a:endParaRPr b="0" lang="ru-RU" sz="2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Номер слайда 4"/>
          <p:cNvSpPr/>
          <p:nvPr/>
        </p:nvSpPr>
        <p:spPr>
          <a:xfrm>
            <a:off x="6553080" y="4767120"/>
            <a:ext cx="2133720" cy="273240"/>
          </a:xfrm>
          <a:prstGeom prst="rect">
            <a:avLst/>
          </a:prstGeom>
          <a:noFill/>
          <a:ln w="0">
            <a:noFill/>
          </a:ln>
        </p:spPr>
        <p:style>
          <a:lnRef idx="0"/>
          <a:fillRef idx="0"/>
          <a:effectRef idx="0"/>
          <a:fontRef idx="minor"/>
        </p:style>
        <p:txBody>
          <a:bodyPr lIns="77760" rIns="77760" tIns="38880" bIns="388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220ABD6-6635-4B35-86E7-FC3DE7072BED}"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pic>
        <p:nvPicPr>
          <p:cNvPr id="60" name="Picture 2" descr="C:\Users\Типография\Desktop\Безымянный.png"/>
          <p:cNvPicPr/>
          <p:nvPr/>
        </p:nvPicPr>
        <p:blipFill>
          <a:blip r:embed="rId1"/>
          <a:srcRect l="11758" t="0" r="11484" b="0"/>
          <a:stretch/>
        </p:blipFill>
        <p:spPr>
          <a:xfrm>
            <a:off x="0" y="-71280"/>
            <a:ext cx="9852120" cy="5529240"/>
          </a:xfrm>
          <a:prstGeom prst="rect">
            <a:avLst/>
          </a:prstGeom>
          <a:ln w="0">
            <a:noFill/>
          </a:ln>
        </p:spPr>
      </p:pic>
      <p:cxnSp>
        <p:nvCxnSpPr>
          <p:cNvPr id="61" name="Google Shape;124;p4"/>
          <p:cNvCxnSpPr/>
          <p:nvPr/>
        </p:nvCxnSpPr>
        <p:spPr>
          <a:xfrm>
            <a:off x="679320" y="5462280"/>
            <a:ext cx="8616240" cy="1080"/>
          </a:xfrm>
          <a:prstGeom prst="straightConnector1">
            <a:avLst/>
          </a:prstGeom>
          <a:ln w="38160">
            <a:solidFill>
              <a:srgbClr val="002060"/>
            </a:solidFill>
            <a:miter/>
          </a:ln>
        </p:spPr>
      </p:cxnSp>
      <p:cxnSp>
        <p:nvCxnSpPr>
          <p:cNvPr id="62" name="Google Shape;125;p4"/>
          <p:cNvCxnSpPr/>
          <p:nvPr/>
        </p:nvCxnSpPr>
        <p:spPr>
          <a:xfrm flipV="1">
            <a:off x="825840" y="5644440"/>
            <a:ext cx="8317800" cy="1080"/>
          </a:xfrm>
          <a:prstGeom prst="straightConnector1">
            <a:avLst/>
          </a:prstGeom>
          <a:ln w="38160">
            <a:solidFill>
              <a:srgbClr val="00b050"/>
            </a:solidFill>
            <a:miter/>
          </a:ln>
        </p:spPr>
      </p:cxnSp>
      <p:sp>
        <p:nvSpPr>
          <p:cNvPr id="63" name="Прямоугольник 9"/>
          <p:cNvSpPr/>
          <p:nvPr/>
        </p:nvSpPr>
        <p:spPr>
          <a:xfrm>
            <a:off x="3042360" y="365040"/>
            <a:ext cx="2255760" cy="406800"/>
          </a:xfrm>
          <a:prstGeom prst="rect">
            <a:avLst/>
          </a:prstGeom>
          <a:noFill/>
          <a:ln w="0">
            <a:noFill/>
          </a:ln>
        </p:spPr>
        <p:style>
          <a:lnRef idx="0"/>
          <a:fillRef idx="0"/>
          <a:effectRef idx="0"/>
          <a:fontRef idx="minor"/>
        </p:style>
        <p:txBody>
          <a:bodyPr wrap="none"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ffffff"/>
                </a:solidFill>
                <a:uFillTx/>
                <a:latin typeface="Century Gothic"/>
              </a:rPr>
              <a:t>Сабақты бекіту</a:t>
            </a:r>
            <a:endParaRPr b="0" lang="ru-RU" sz="2200" strike="noStrike" u="none">
              <a:solidFill>
                <a:srgbClr val="000000"/>
              </a:solidFill>
              <a:uFillTx/>
              <a:latin typeface="Arial"/>
            </a:endParaRPr>
          </a:p>
        </p:txBody>
      </p:sp>
      <p:sp>
        <p:nvSpPr>
          <p:cNvPr id="64" name="Прямоугольник 11"/>
          <p:cNvSpPr/>
          <p:nvPr/>
        </p:nvSpPr>
        <p:spPr>
          <a:xfrm>
            <a:off x="304920" y="700200"/>
            <a:ext cx="8675640" cy="833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          </a:t>
            </a:r>
            <a:r>
              <a:rPr b="0" lang="kk-KZ" sz="2500" strike="noStrike" u="none">
                <a:solidFill>
                  <a:srgbClr val="558ed5"/>
                </a:solidFill>
                <a:uFillTx/>
                <a:latin typeface="Times New Roman"/>
                <a:ea typeface="Times New Roman"/>
              </a:rPr>
              <a:t>Биологиялық диктант</a:t>
            </a:r>
            <a:endParaRPr b="0" lang="ru-RU" sz="25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500" strike="noStrike" u="none">
              <a:solidFill>
                <a:srgbClr val="000000"/>
              </a:solidFill>
              <a:uFillTx/>
              <a:latin typeface="Arial"/>
            </a:endParaRPr>
          </a:p>
        </p:txBody>
      </p:sp>
      <p:sp>
        <p:nvSpPr>
          <p:cNvPr id="65" name="Прямоугольник 12"/>
          <p:cNvSpPr/>
          <p:nvPr/>
        </p:nvSpPr>
        <p:spPr>
          <a:xfrm>
            <a:off x="9547920" y="5143680"/>
            <a:ext cx="939960" cy="270000"/>
          </a:xfrm>
          <a:prstGeom prst="rect">
            <a:avLst/>
          </a:prstGeom>
          <a:noFill/>
          <a:ln w="0">
            <a:noFill/>
          </a:ln>
        </p:spPr>
        <p:style>
          <a:lnRef idx="0"/>
          <a:fillRef idx="0"/>
          <a:effectRef idx="0"/>
          <a:fontRef idx="minor"/>
        </p:style>
        <p:txBody>
          <a:bodyPr wrap="none" lIns="71640" rIns="71640" tIns="35640" bIns="3564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189498-B89F-4115-9F85-6A4621ADF5C0}" type="slidenum">
              <a:rPr b="1" lang="ru-RU" sz="1300" strike="noStrike" u="none">
                <a:solidFill>
                  <a:srgbClr val="002060"/>
                </a:solidFill>
                <a:uFillTx/>
                <a:latin typeface="Arial"/>
              </a:rPr>
              <a:t>&lt;number&gt;</a:t>
            </a:fld>
            <a:endParaRPr b="0" lang="ru-RU" sz="1300" strike="noStrike" u="none">
              <a:solidFill>
                <a:srgbClr val="000000"/>
              </a:solidFill>
              <a:uFillTx/>
              <a:latin typeface="Arial"/>
            </a:endParaRPr>
          </a:p>
        </p:txBody>
      </p:sp>
      <p:sp>
        <p:nvSpPr>
          <p:cNvPr id="66" name="Rectangle 10"/>
          <p:cNvSpPr/>
          <p:nvPr/>
        </p:nvSpPr>
        <p:spPr>
          <a:xfrm>
            <a:off x="347760" y="4509000"/>
            <a:ext cx="9644040" cy="127584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900" strike="noStrike" u="none">
                <a:solidFill>
                  <a:srgbClr val="558ed5"/>
                </a:solidFill>
                <a:uFillTx/>
                <a:latin typeface="Times New Roman"/>
                <a:ea typeface="Calibri"/>
              </a:rPr>
              <a:t>Дескриптор:</a:t>
            </a:r>
            <a:endParaRPr b="0" lang="ru-RU" sz="1900" strike="noStrike" u="none">
              <a:solidFill>
                <a:srgbClr val="000000"/>
              </a:solidFill>
              <a:uFillTx/>
              <a:latin typeface="Arial"/>
            </a:endParaRPr>
          </a:p>
          <a:p>
            <a:pPr>
              <a:lnSpc>
                <a:spcPct val="100000"/>
              </a:lnSpc>
              <a:buClr>
                <a:srgbClr val="558ed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558ed5"/>
                </a:solidFill>
                <a:uFillTx/>
                <a:latin typeface="Times New Roman"/>
                <a:ea typeface="Times New Roman"/>
              </a:rPr>
              <a:t>Тиісті сөздерді орнына қойып дұрыс жаза алады</a:t>
            </a:r>
            <a:r>
              <a:rPr b="0" lang="kk-KZ" sz="2000" strike="noStrike" u="none">
                <a:solidFill>
                  <a:srgbClr val="002060"/>
                </a:solidFill>
                <a:uFillTx/>
                <a:latin typeface="Times New Roman"/>
                <a:ea typeface="Times New Roman"/>
              </a:rPr>
              <a:t>.</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67" name="Rectangle 41"/>
          <p:cNvSpPr/>
          <p:nvPr/>
        </p:nvSpPr>
        <p:spPr>
          <a:xfrm>
            <a:off x="314280" y="1911240"/>
            <a:ext cx="7873920" cy="1595160"/>
          </a:xfrm>
          <a:prstGeom prst="rect">
            <a:avLst/>
          </a:prstGeom>
          <a:noFill/>
          <a:ln w="0">
            <a:noFill/>
          </a:ln>
        </p:spPr>
        <p:style>
          <a:lnRef idx="0"/>
          <a:fillRef idx="0"/>
          <a:effectRef idx="0"/>
          <a:fontRef idx="minor"/>
        </p:style>
        <p:txBody>
          <a:bodyPr lIns="71640" rIns="71640" tIns="35640" bIns="35640" anchor="ctr">
            <a:spAutoFit/>
          </a:bodyPr>
          <a:p>
            <a:pPr marL="401760" indent="-40176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 </a:t>
            </a:r>
            <a:r>
              <a:rPr b="0" lang="kk-KZ" sz="2500" strike="noStrike" u="none">
                <a:solidFill>
                  <a:srgbClr val="558ed5"/>
                </a:solidFill>
                <a:uFillTx/>
                <a:latin typeface="Times New Roman"/>
                <a:ea typeface="Times New Roman"/>
              </a:rPr>
              <a:t>Тітіркендіргішке жауап беруіне қарай рецепторларды..........., ............ , .............. деп бөледі.</a:t>
            </a:r>
            <a:endParaRPr b="0" lang="ru-RU" sz="2500" strike="noStrike" u="none">
              <a:solidFill>
                <a:srgbClr val="000000"/>
              </a:solidFill>
              <a:uFillTx/>
              <a:latin typeface="Arial"/>
            </a:endParaRPr>
          </a:p>
          <a:p>
            <a:pPr marL="401760" indent="-401760">
              <a:lnSpc>
                <a:spcPct val="100000"/>
              </a:lnSpc>
              <a:buClr>
                <a:srgbClr val="558ed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  қоршаған орта температурасының өзгеруіне жауап береді.</a:t>
            </a:r>
            <a:endParaRPr b="0" lang="ru-RU" sz="25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5386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Администратор</dc:creator>
  <dc:description/>
  <dc:language>ru-RU</dc:language>
  <cp:lastModifiedBy>Huawei</cp:lastModifiedBy>
  <cp:lastPrinted>2020-01-23T08:03:28Z</cp:lastPrinted>
  <dcterms:modified xsi:type="dcterms:W3CDTF">2024-10-31T20:24:57Z</dcterms:modified>
  <cp:revision>289</cp:revision>
  <dc:subject/>
  <dc:title>Презентация PowerPoint</dc:title>
</cp:coreProperties>
</file>