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5.png" ContentType="image/png"/>
  <Override PartName="/ppt/media/image13.png" ContentType="image/png"/>
  <Override PartName="/ppt/media/image16.gif" ContentType="image/gif"/>
  <Override PartName="/ppt/media/image6.jpeg" ContentType="image/jpeg"/>
  <Override PartName="/ppt/media/image4.png" ContentType="image/png"/>
  <Override PartName="/ppt/media/image12.png" ContentType="image/png"/>
  <Override PartName="/ppt/media/image17.gif" ContentType="image/gif"/>
  <Override PartName="/ppt/media/image10.jpeg" ContentType="image/jpeg"/>
  <Override PartName="/ppt/media/image14.png" ContentType="image/png"/>
  <Override PartName="/ppt/media/image7.jpeg" ContentType="image/jpeg"/>
  <Override PartName="/ppt/media/image3.png" ContentType="image/png"/>
  <Override PartName="/ppt/media/image11.png" ContentType="image/png"/>
  <Override PartName="/ppt/media/image9.png" ContentType="image/png"/>
  <Override PartName="/ppt/media/image8.jpeg" ContentType="image/jpeg"/>
  <Override PartName="/ppt/media/image15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9E7F14-2294-4D27-BD46-F298742685B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8B2FF2-9AA2-4A8C-BA63-B3107806E14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6AC1EC-5CD0-4EA9-B9C2-1AC34E93DF7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7BA66C-A35F-4E5F-9C1F-B1DE1D0915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5CAB5D-4478-4C36-913D-6DD0E31DA7BE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gif"/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7.gif"/><Relationship Id="rId6" Type="http://schemas.openxmlformats.org/officeDocument/2006/relationships/image" Target="../media/image17.gif"/><Relationship Id="rId7" Type="http://schemas.openxmlformats.org/officeDocument/2006/relationships/image" Target="../media/image17.gif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7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Координация жән реттелу  </a:t>
            </a:r>
            <a:br>
              <a:rPr sz="24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Есту мүшесінің құрылысы. Естудің маңызы. Естудің бұзылу себептері. Есту мүшесінің гигиенасы.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228240" y="1809360"/>
            <a:ext cx="5372280" cy="45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Тепе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теңдікті сақтау мүшесі ішкі құлақта орналасқан. Онда сұйықтыққа толы ерекше түтіктер бар. Денеміздің кез келген қозғалысы сұйықтықты шайқалтуға мәжбүр етеді. Бұл арқылы миға біздің денеміздің қалпы туралы белгі түседі.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0" name="Picture 6" descr=""/>
          <p:cNvPicPr/>
          <p:nvPr/>
        </p:nvPicPr>
        <p:blipFill>
          <a:blip r:embed="rId1"/>
          <a:stretch/>
        </p:blipFill>
        <p:spPr>
          <a:xfrm>
            <a:off x="5511960" y="1162080"/>
            <a:ext cx="5956200" cy="506268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 5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Тепе- теңдікті қалай сақтаймыз?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 txBox="1"/>
          <p:nvPr/>
        </p:nvSpPr>
        <p:spPr>
          <a:xfrm>
            <a:off x="495000" y="1047600"/>
            <a:ext cx="9855000" cy="5391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Құлақты үнемі жуу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Құлақты үшкір, қатты нәрсемен тазаламау 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Айқайлап сөйлемеу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Теледидар дыбысын қатты шығармау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Наушникте музыканы қатты тыңдамау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Ұзақ уақыт бойы наушникте музыка тыңдамау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Қатты шулы ортада ұзақ болмау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Құлаққа  суық желдің кіруінен сақтану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Номер слайда 6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CCEABB-70DA-4299-83ED-D0151AEC7609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Есту мүшесінің гигиенасы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56" name="Прямоугольник 4"/>
          <p:cNvSpPr/>
          <p:nvPr/>
        </p:nvSpPr>
        <p:spPr>
          <a:xfrm>
            <a:off x="-9360" y="57240"/>
            <a:ext cx="12172680" cy="10159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7" name="Picture 6" descr=""/>
          <p:cNvPicPr/>
          <p:nvPr/>
        </p:nvPicPr>
        <p:blipFill>
          <a:blip r:embed="rId2"/>
          <a:stretch/>
        </p:blipFill>
        <p:spPr>
          <a:xfrm>
            <a:off x="11004480" y="57240"/>
            <a:ext cx="1040040" cy="91764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TextBox 9"/>
          <p:cNvSpPr/>
          <p:nvPr/>
        </p:nvSpPr>
        <p:spPr>
          <a:xfrm>
            <a:off x="947880" y="20520"/>
            <a:ext cx="96217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Құлақтың құрылысының негізгі ерекшеліктерін белгілеңіз.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TextBox 8"/>
          <p:cNvSpPr/>
          <p:nvPr/>
        </p:nvSpPr>
        <p:spPr>
          <a:xfrm>
            <a:off x="623880" y="5614920"/>
            <a:ext cx="10476000" cy="7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Құлақтың құрылысының негізгі ерекшеліктерін белгілейді.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1" name="Рисунок 1" descr=""/>
          <p:cNvPicPr/>
          <p:nvPr/>
        </p:nvPicPr>
        <p:blipFill>
          <a:blip r:embed="rId3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"/>
          <p:cNvGraphicFramePr/>
          <p:nvPr/>
        </p:nvGraphicFramePr>
        <p:xfrm>
          <a:off x="511200" y="1122480"/>
          <a:ext cx="11388600" cy="4732200"/>
        </p:xfrm>
        <a:graphic>
          <a:graphicData uri="http://schemas.openxmlformats.org/drawingml/2006/table">
            <a:tbl>
              <a:tblPr/>
              <a:tblGrid>
                <a:gridCol w="434880"/>
                <a:gridCol w="7794720"/>
                <a:gridCol w="1224000"/>
                <a:gridCol w="1068480"/>
                <a:gridCol w="866520"/>
              </a:tblGrid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Құлақтың құрылысының негізгі ерекшеліктері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Сыртқы құлақ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Ортаңғы құлақ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Ішкі құлақ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Бас сүйектің самай бөлігінде орналасқан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Ең алғаш эволюция барысында тек сүтқоректілерде пайда болған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Құлақтың бұл бөліміндегі қуыстар мен иірім өзекшелерден түзілген күрделі жүйені- шытырман деп атайды.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Дабыл жарғағынан кейін орналасқан құлақ бөлімі.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бөлімінен құлақ қалқаны, сыртқы дыбыс жолы және дабыл жарғағы кіреді 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 үш есту сүйекшелерінен тұрады(балғашық, төсік, үзеңгі)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бөліміне кіретін  сыртқы есту жолында құлық бөлетін бездер болады.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бөлімінде мұрын-жұтқыншақпен байланысты қуыс болады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9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бөлімінде ұлудене және тепе-теңдік мүшесі-вестибула аппараты болады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64" name="Прямоугольник 4"/>
          <p:cNvSpPr/>
          <p:nvPr/>
        </p:nvSpPr>
        <p:spPr>
          <a:xfrm>
            <a:off x="-9360" y="57240"/>
            <a:ext cx="12172680" cy="10159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5" name="Picture 6" descr=""/>
          <p:cNvPicPr/>
          <p:nvPr/>
        </p:nvPicPr>
        <p:blipFill>
          <a:blip r:embed="rId2"/>
          <a:stretch/>
        </p:blipFill>
        <p:spPr>
          <a:xfrm>
            <a:off x="11004480" y="57240"/>
            <a:ext cx="1040040" cy="917640"/>
          </a:xfrm>
          <a:prstGeom prst="rect">
            <a:avLst/>
          </a:prstGeom>
          <a:ln w="0">
            <a:noFill/>
          </a:ln>
        </p:spPr>
      </p:pic>
      <p:sp>
        <p:nvSpPr>
          <p:cNvPr id="66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TextBox 9"/>
          <p:cNvSpPr/>
          <p:nvPr/>
        </p:nvSpPr>
        <p:spPr>
          <a:xfrm>
            <a:off x="947880" y="20520"/>
            <a:ext cx="9621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Дұрыс жауап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TextBox 8"/>
          <p:cNvSpPr/>
          <p:nvPr/>
        </p:nvSpPr>
        <p:spPr>
          <a:xfrm>
            <a:off x="566640" y="5386320"/>
            <a:ext cx="10476000" cy="9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Құлақтың құрылысының негізгі ерекшеліктерін белгілейді.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9" name="Рисунок 1" descr=""/>
          <p:cNvPicPr/>
          <p:nvPr/>
        </p:nvPicPr>
        <p:blipFill>
          <a:blip r:embed="rId3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0" name=""/>
          <p:cNvGraphicFramePr/>
          <p:nvPr/>
        </p:nvGraphicFramePr>
        <p:xfrm>
          <a:off x="511200" y="1122480"/>
          <a:ext cx="11388600" cy="4732200"/>
        </p:xfrm>
        <a:graphic>
          <a:graphicData uri="http://schemas.openxmlformats.org/drawingml/2006/table">
            <a:tbl>
              <a:tblPr/>
              <a:tblGrid>
                <a:gridCol w="434880"/>
                <a:gridCol w="7794720"/>
                <a:gridCol w="1224000"/>
                <a:gridCol w="1068480"/>
                <a:gridCol w="866520"/>
              </a:tblGrid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Құлақтың құрылысының негізгі ерекшеліктерін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Сыртқы құлақ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Ортаңғы құлақ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Ішкі құлақ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Бас сүйектің самай бөлігінде орналасқан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Ең алғаш эволюция барысында тек сүтқоректілерде пайда болған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Құлақтың бұл бөліміндегі қуыстар мен иірім өзекшелерден түзілген күрделі жүйені- шытырман деп атайды.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Дабыл жарғағынан кейін орналасқан құлақ бөлімі.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бөлімінен құлақ қалқаны, сыртқы дыбыс жолы және дабыл жарғағы кіреді 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 үш есту сүйекшелерінен тұрады(балғашық, төсік, үзеңгі)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бөліміне кіретін  сыртқы есту жолында құлық бөлетін бездер болады.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8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бөлімінде мұрын-жұтқыншақпен байланысты қуыс болады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9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Бұл құлақ бөлімінде ұлудене және тепе-теңдік мүшесі-вестибула аппараты болады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3"/>
          <p:cNvSpPr/>
          <p:nvPr/>
        </p:nvSpPr>
        <p:spPr>
          <a:xfrm>
            <a:off x="0" y="0"/>
            <a:ext cx="12192120" cy="1109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Құлақ бөлімдерінің қызметтерін жазыңыз </a:t>
            </a:r>
            <a:br>
              <a:rPr sz="28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Рисунок 1" descr=""/>
          <p:cNvPicPr/>
          <p:nvPr/>
        </p:nvPicPr>
        <p:blipFill>
          <a:blip r:embed="rId1"/>
          <a:stretch/>
        </p:blipFill>
        <p:spPr>
          <a:xfrm>
            <a:off x="10874520" y="380880"/>
            <a:ext cx="974520" cy="93816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1" descr=""/>
          <p:cNvPicPr/>
          <p:nvPr/>
        </p:nvPicPr>
        <p:blipFill>
          <a:blip r:embed="rId2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74" name="TextBox 6"/>
          <p:cNvSpPr/>
          <p:nvPr/>
        </p:nvSpPr>
        <p:spPr>
          <a:xfrm>
            <a:off x="266760" y="5619600"/>
            <a:ext cx="11372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Құлақ бөлімдерінің қызметтерін жазады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371520" y="1328760"/>
          <a:ext cx="11325240" cy="4311720"/>
        </p:xfrm>
        <a:graphic>
          <a:graphicData uri="http://schemas.openxmlformats.org/drawingml/2006/table">
            <a:tbl>
              <a:tblPr/>
              <a:tblGrid>
                <a:gridCol w="579240"/>
                <a:gridCol w="2346480"/>
                <a:gridCol w="8399520"/>
              </a:tblGrid>
              <a:tr h="35064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 бөлімдері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Қызметтері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02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 қалқаны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6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Есту жолы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523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Есту сүйекшелері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777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Дабыл жарғағы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781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Ұлудене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3"/>
          <p:cNvSpPr/>
          <p:nvPr/>
        </p:nvSpPr>
        <p:spPr>
          <a:xfrm>
            <a:off x="0" y="0"/>
            <a:ext cx="12192120" cy="1109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Дұрыс жауап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7" name="Рисунок 1" descr=""/>
          <p:cNvPicPr/>
          <p:nvPr/>
        </p:nvPicPr>
        <p:blipFill>
          <a:blip r:embed="rId1"/>
          <a:stretch/>
        </p:blipFill>
        <p:spPr>
          <a:xfrm>
            <a:off x="10874520" y="380880"/>
            <a:ext cx="974520" cy="93816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1" descr=""/>
          <p:cNvPicPr/>
          <p:nvPr/>
        </p:nvPicPr>
        <p:blipFill>
          <a:blip r:embed="rId2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79" name="TextBox 6"/>
          <p:cNvSpPr/>
          <p:nvPr/>
        </p:nvSpPr>
        <p:spPr>
          <a:xfrm>
            <a:off x="266760" y="5619600"/>
            <a:ext cx="11372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Құлақ бөлімдерінің қызметтерін жазады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371520" y="1328760"/>
          <a:ext cx="11325240" cy="4233960"/>
        </p:xfrm>
        <a:graphic>
          <a:graphicData uri="http://schemas.openxmlformats.org/drawingml/2006/table">
            <a:tbl>
              <a:tblPr/>
              <a:tblGrid>
                <a:gridCol w="579240"/>
                <a:gridCol w="2346480"/>
                <a:gridCol w="8399520"/>
              </a:tblGrid>
              <a:tr h="35244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 бөлімдері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Қызметтері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38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Құлақ қалқаны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Дыбысты қабылдап, құлақтың ішіне бағыттайды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48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Есту жолы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Дыбысты өткізеді. Сонымен қатар бұл бөлімде құлық бөлетін бездер болады. Олар қорғаныштық қызмет атқарады.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66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Есту сүйекшелері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Дабыл жарғағынан келген тербелісті қабылдап ішкі құлаққа қарай өткізеді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69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Дабыл жарғағы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Сыртқы есту жолдарынан келген дыбыс толқындарын механикалық тербеліске түрлендіріп оны ортаңғы құлақтағы есту сүйекшелерге өткізеді.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Ұлудене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Ұлуденедегі сұйықтықтың тербелісі есту рецепторларын тітіркендіреді. Оларда қозу пайда болып, есту жүйкесі арқылы ми қыртысының есту орталығына жеткізіледі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C:\Users\User\Desktop\Женискул-----\798+98+.gif"/>
          <p:cNvPicPr/>
          <p:nvPr/>
        </p:nvPicPr>
        <p:blipFill>
          <a:blip r:embed="rId1"/>
          <a:stretch/>
        </p:blipFill>
        <p:spPr>
          <a:xfrm rot="20928600">
            <a:off x="382680" y="1172880"/>
            <a:ext cx="11707560" cy="382572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3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апалак.gif"/>
          <p:cNvPicPr/>
          <p:nvPr/>
        </p:nvPicPr>
        <p:blipFill>
          <a:blip r:embed="rId2"/>
          <a:stretch/>
        </p:blipFill>
        <p:spPr>
          <a:xfrm>
            <a:off x="8381880" y="4314960"/>
            <a:ext cx="3524400" cy="254304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3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апалак.gif"/>
          <p:cNvPicPr/>
          <p:nvPr/>
        </p:nvPicPr>
        <p:blipFill>
          <a:blip r:embed="rId3"/>
          <a:stretch/>
        </p:blipFill>
        <p:spPr>
          <a:xfrm flipH="1">
            <a:off x="1143000" y="4357800"/>
            <a:ext cx="3465360" cy="250020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4"/>
          <a:stretch/>
        </p:blipFill>
        <p:spPr>
          <a:xfrm>
            <a:off x="952560" y="142920"/>
            <a:ext cx="2666880" cy="20001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5"/>
          <a:stretch/>
        </p:blipFill>
        <p:spPr>
          <a:xfrm rot="10800000">
            <a:off x="3333240" y="-360"/>
            <a:ext cx="3333960" cy="250020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6"/>
          <a:stretch/>
        </p:blipFill>
        <p:spPr>
          <a:xfrm>
            <a:off x="6000840" y="0"/>
            <a:ext cx="2666880" cy="200016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7"/>
          <a:stretch/>
        </p:blipFill>
        <p:spPr>
          <a:xfrm>
            <a:off x="8763120" y="0"/>
            <a:ext cx="2666880" cy="20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nodeType="clickEffect" fill="hold">
                      <p:stCondLst>
                        <p:cond delay="0"/>
                      </p:stCondLst>
                      <p:childTnLst>
                        <p:par>
                          <p:cTn id="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nodeType="after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211464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Есту мүшесінің құрылысын,  маңызын, естудің бұзылу себептері мен гигиенасын  </a:t>
            </a:r>
            <a:r>
              <a:rPr b="0" lang="kk-KZ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танып біледі.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0" lang="kk-KZ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8.1.1.4. </a:t>
            </a: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Есту мүшесінің құрылысын,  маңызын, естудің бұзылу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себептері мен гигиенасын  </a:t>
            </a:r>
            <a:r>
              <a:rPr b="0" lang="kk-KZ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танып білу.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Picture 2" descr=""/>
          <p:cNvPicPr/>
          <p:nvPr/>
        </p:nvPicPr>
        <p:blipFill>
          <a:blip r:embed="rId1"/>
          <a:stretch/>
        </p:blipFill>
        <p:spPr>
          <a:xfrm>
            <a:off x="10809360" y="152280"/>
            <a:ext cx="974520" cy="76860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8D3F19-9C38-4456-A9F8-AC868E64B5F5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/>
          </p:nvPr>
        </p:nvSpPr>
        <p:spPr>
          <a:xfrm>
            <a:off x="6972480" y="1520640"/>
            <a:ext cx="4991040" cy="185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Айналада алуан түрлі дыбыстар көп - адамдардың сөйлегендері, жануарлардың дыбыстары, музыка, жапырақтың сыбдыры. Олардың барлығы біздің құлағымызға жетеді, содан соң есту жүйкесі арқылы миға беріледі. Ми бұл дыбыстардың мағынасын ашып оқиды да, 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біз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оларды естиміз.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4"/>
          <p:cNvSpPr/>
          <p:nvPr/>
        </p:nvSpPr>
        <p:spPr>
          <a:xfrm>
            <a:off x="0" y="0"/>
            <a:ext cx="12192120" cy="12574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Біз қалай естиміз?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Picture 3" descr=""/>
          <p:cNvPicPr/>
          <p:nvPr/>
        </p:nvPicPr>
        <p:blipFill>
          <a:blip r:embed="rId1"/>
          <a:stretch/>
        </p:blipFill>
        <p:spPr>
          <a:xfrm>
            <a:off x="10763280" y="-27000"/>
            <a:ext cx="1336680" cy="105732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3" descr=""/>
          <p:cNvPicPr/>
          <p:nvPr/>
        </p:nvPicPr>
        <p:blipFill>
          <a:blip r:embed="rId2"/>
          <a:stretch/>
        </p:blipFill>
        <p:spPr>
          <a:xfrm>
            <a:off x="228600" y="1371600"/>
            <a:ext cx="6877080" cy="4591080"/>
          </a:xfrm>
          <a:prstGeom prst="rect">
            <a:avLst/>
          </a:prstGeom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"/>
          <p:cNvPicPr/>
          <p:nvPr/>
        </p:nvPicPr>
        <p:blipFill>
          <a:blip r:embed="rId1"/>
          <a:stretch/>
        </p:blipFill>
        <p:spPr>
          <a:xfrm>
            <a:off x="0" y="93600"/>
            <a:ext cx="12192120" cy="676440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4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BC5B4F-2717-4CD1-9E37-4DA749D1F18F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228600" y="5790960"/>
            <a:ext cx="11150640" cy="81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Оның негізгі қызметі ауадағы дыбысты қабылдап, дыбыс өткізу жолына бағыттау. 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8" name="Picture 4" descr="a763603b"/>
          <p:cNvPicPr/>
          <p:nvPr/>
        </p:nvPicPr>
        <p:blipFill>
          <a:blip r:embed="rId1"/>
          <a:stretch/>
        </p:blipFill>
        <p:spPr>
          <a:xfrm>
            <a:off x="304920" y="838080"/>
            <a:ext cx="11756880" cy="4972320"/>
          </a:xfrm>
          <a:prstGeom prst="rect">
            <a:avLst/>
          </a:prstGeom>
          <a:ln w="0">
            <a:noFill/>
          </a:ln>
        </p:spPr>
      </p:pic>
      <p:sp>
        <p:nvSpPr>
          <p:cNvPr id="29" name="Прямоугольник 5"/>
          <p:cNvSpPr/>
          <p:nvPr/>
        </p:nvSpPr>
        <p:spPr>
          <a:xfrm>
            <a:off x="9067680" y="914400"/>
            <a:ext cx="3124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 құлақ қалқаны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 сыртқы дыбыс жолы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 дабыл жарғағы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Прямоугольник 8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Сыртқы құлақ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a36fae22"/>
          <p:cNvPicPr/>
          <p:nvPr/>
        </p:nvPicPr>
        <p:blipFill>
          <a:blip r:embed="rId1"/>
          <a:srcRect l="0" t="0" r="13401" b="0"/>
          <a:stretch/>
        </p:blipFill>
        <p:spPr>
          <a:xfrm>
            <a:off x="406440" y="1066680"/>
            <a:ext cx="10134720" cy="4705560"/>
          </a:xfrm>
          <a:prstGeom prst="rect">
            <a:avLst/>
          </a:prstGeom>
          <a:ln w="0">
            <a:noFill/>
          </a:ln>
        </p:spPr>
      </p:pic>
      <p:sp>
        <p:nvSpPr>
          <p:cNvPr id="32" name="Номер слайда 5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23DE46-64B9-4753-AD7D-361B679583E4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336600" y="5473800"/>
            <a:ext cx="115822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Ортаңғы құлақ  қуысы Евстахии түтігі арқылы жұтқыншақпен жалғасады. Бұл дабыл жарғағының екі жағындағы ауа қысымын теңестіреді.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5"/>
          <p:cNvSpPr/>
          <p:nvPr/>
        </p:nvSpPr>
        <p:spPr>
          <a:xfrm>
            <a:off x="10071000" y="933480"/>
            <a:ext cx="2121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4-балғашық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5-төс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6-үзеңгі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7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Ортаңғы құлақ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6280" y="2979720"/>
            <a:ext cx="1097280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3c9cf4"/>
                </a:solidFill>
                <a:uFillTx/>
                <a:latin typeface="Calibri Light"/>
              </a:rPr>
              <a:t>   </a:t>
            </a:r>
            <a:r>
              <a:rPr b="0" lang="kk-KZ" sz="4000" strike="noStrike" u="none">
                <a:solidFill>
                  <a:srgbClr val="3c9cf4"/>
                </a:solidFill>
                <a:uFillTx/>
                <a:latin typeface="Calibri Light"/>
              </a:rPr>
              <a:t>ІШКІ  ҚҰЛАҚ</a:t>
            </a:r>
            <a:endParaRPr b="0" lang="ru-RU" sz="4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7" name="Picture 6" descr="1f7c4d87"/>
          <p:cNvPicPr/>
          <p:nvPr/>
        </p:nvPicPr>
        <p:blipFill>
          <a:blip r:embed="rId1"/>
          <a:stretch/>
        </p:blipFill>
        <p:spPr>
          <a:xfrm>
            <a:off x="380880" y="914400"/>
            <a:ext cx="10496520" cy="4915080"/>
          </a:xfrm>
          <a:prstGeom prst="rect">
            <a:avLst/>
          </a:prstGeom>
          <a:ln w="0">
            <a:noFill/>
          </a:ln>
        </p:spPr>
      </p:pic>
      <p:sp>
        <p:nvSpPr>
          <p:cNvPr id="38" name=""/>
          <p:cNvSpPr txBox="1"/>
          <p:nvPr/>
        </p:nvSpPr>
        <p:spPr>
          <a:xfrm>
            <a:off x="298440" y="5848200"/>
            <a:ext cx="11436480" cy="6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500" lnSpcReduction="19999"/>
          </a:bodyPr>
          <a:p>
            <a:pPr marL="228600" indent="-228600"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Ішкі құлақта дыбыс  қабылданады.  Онда дыбыс рецепторы  орналасқан.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Номер слайда 6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98C4CDE-6BCC-419C-B9C2-41B964DFF072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Прямоугольник 5"/>
          <p:cNvSpPr/>
          <p:nvPr/>
        </p:nvSpPr>
        <p:spPr>
          <a:xfrm>
            <a:off x="9448920" y="933480"/>
            <a:ext cx="27432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8- иірім өзекшелері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ұлудене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 – есту жүйкесі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Прямоугольник 7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Ішкі  құлақ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Есту жүйесі.mp4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685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restart="whenNotActive" nodeType="interactiveSeq" fill="hold">
                <p:stCondLst>
                  <p:cond evt="onClick">
                    <p:tgtEl>
                      <p:spTgt spid="42"/>
                    </p:tgtEl>
                  </p:cond>
                </p:stCondLst>
                <p:childTnLst>
                  <p:par>
                    <p:cTn id="12" nodeType="clickEffect" fill="hold">
                      <p:stCondLst>
                        <p:cond evt="onClick">
                          <p:tgtEl>
                            <p:spTgt spid="42"/>
                          </p:tgtEl>
                        </p:cond>
                      </p:stCondLst>
                      <p:childTnLst>
                        <p:par>
                          <p:cTn id="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слайд"/>
          <p:cNvPicPr/>
          <p:nvPr/>
        </p:nvPicPr>
        <p:blipFill>
          <a:blip r:embed="rId1"/>
          <a:srcRect l="12995" t="18893" r="16148" b="19559"/>
          <a:stretch/>
        </p:blipFill>
        <p:spPr>
          <a:xfrm>
            <a:off x="1106640" y="971640"/>
            <a:ext cx="8951760" cy="3863880"/>
          </a:xfrm>
          <a:prstGeom prst="rect">
            <a:avLst/>
          </a:prstGeom>
          <a:ln w="0">
            <a:noFill/>
          </a:ln>
        </p:spPr>
      </p:pic>
      <p:sp>
        <p:nvSpPr>
          <p:cNvPr id="44" name="Номер слайда 5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883FEA-77B7-4FD4-ACF9-0C9B22FE0D20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TextBox 1"/>
          <p:cNvSpPr/>
          <p:nvPr/>
        </p:nvSpPr>
        <p:spPr>
          <a:xfrm>
            <a:off x="711360" y="4768920"/>
            <a:ext cx="1107432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Есту жүйесі (сызбанұсқа)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Рецептор (ішкі құлақтағы ұлулы дене)               есту жүйкесі             Орталық бөлігі (үлкен ми сыңарларының самай бөлігіндегі есту аймағы)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6" name="Прямая со стрелкой 3"/>
          <p:cNvCxnSpPr/>
          <p:nvPr/>
        </p:nvCxnSpPr>
        <p:spPr>
          <a:xfrm>
            <a:off x="6800760" y="5505120"/>
            <a:ext cx="1016640" cy="1080"/>
          </a:xfrm>
          <a:prstGeom prst="straightConnector1">
            <a:avLst/>
          </a:prstGeom>
          <a:ln w="31680">
            <a:solidFill>
              <a:srgbClr val="000000"/>
            </a:solidFill>
            <a:miter/>
            <a:tailEnd len="med" type="arrow" w="med"/>
          </a:ln>
        </p:spPr>
      </p:cxnSp>
      <p:cxnSp>
        <p:nvCxnSpPr>
          <p:cNvPr id="47" name="Прямая со стрелкой 9"/>
          <p:cNvCxnSpPr/>
          <p:nvPr/>
        </p:nvCxnSpPr>
        <p:spPr>
          <a:xfrm>
            <a:off x="10051560" y="5511600"/>
            <a:ext cx="1017000" cy="1080"/>
          </a:xfrm>
          <a:prstGeom prst="straightConnector1">
            <a:avLst/>
          </a:prstGeom>
          <a:ln w="31680">
            <a:solidFill>
              <a:srgbClr val="000000"/>
            </a:solidFill>
            <a:miter/>
            <a:tailEnd len="med" type="arrow" w="med"/>
          </a:ln>
        </p:spPr>
      </p:cxnSp>
      <p:sp>
        <p:nvSpPr>
          <p:cNvPr id="48" name="Прямоугольник 7"/>
          <p:cNvSpPr/>
          <p:nvPr/>
        </p:nvSpPr>
        <p:spPr>
          <a:xfrm>
            <a:off x="0" y="0"/>
            <a:ext cx="12192120" cy="920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Есту анализаторы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2024-10-31T20:21:25Z</dcterms:modified>
  <cp:revision>739</cp:revision>
  <dc:subject/>
  <dc:title>Презентация PowerPoint</dc:title>
</cp:coreProperties>
</file>