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jpeg" ContentType="image/jpeg"/>
  <Override PartName="/ppt/media/image3.png" ContentType="image/png"/>
  <Override PartName="/ppt/media/image5.jpeg" ContentType="image/jpeg"/>
  <Override PartName="/ppt/media/image6.jpeg" ContentType="image/jpeg"/>
  <Override PartName="/ppt/media/image7.png" ContentType="image/png"/>
  <Override PartName="/ppt/media/image13.jpeg" ContentType="image/jpeg"/>
  <Override PartName="/ppt/media/image10.png" ContentType="image/png"/>
  <Override PartName="/ppt/media/image2.png" ContentType="image/png"/>
  <Override PartName="/ppt/media/image8.png" ContentType="image/png"/>
  <Override PartName="/ppt/media/image9.jpeg" ContentType="image/jpeg"/>
  <Override PartName="/ppt/media/image11.jpeg" ContentType="image/jpeg"/>
  <Override PartName="/ppt/media/image12.jpeg" ContentType="image/jpeg"/>
  <Override PartName="/ppt/media/image14.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13.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12.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Calibri"/>
            </a:endParaRPr>
          </a:p>
        </p:txBody>
      </p:sp>
      <p:sp>
        <p:nvSpPr>
          <p:cNvPr id="6"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 name="PlaceHolder 2"/>
          <p:cNvSpPr>
            <a:spLocks noGrp="1"/>
          </p:cNvSpPr>
          <p:nvPr>
            <p:ph type="dt" idx="4"/>
          </p:nvPr>
        </p:nvSpPr>
        <p:spPr>
          <a:xfrm>
            <a:off x="388440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&lt;date/time&gt;</a:t>
            </a:r>
            <a:endParaRPr b="0" lang="ru-RU" sz="1200" strike="noStrike" u="none">
              <a:solidFill>
                <a:srgbClr val="000000"/>
              </a:solidFill>
              <a:uFillTx/>
              <a:latin typeface="Calibri"/>
            </a:endParaRPr>
          </a:p>
        </p:txBody>
      </p:sp>
      <p:sp>
        <p:nvSpPr>
          <p:cNvPr id="8" name="PlaceHolder 3"/>
          <p:cNvSpPr>
            <a:spLocks noGrp="1"/>
          </p:cNvSpPr>
          <p:nvPr>
            <p:ph type="sldImg"/>
          </p:nvPr>
        </p:nvSpPr>
        <p:spPr>
          <a:xfrm>
            <a:off x="380880" y="685440"/>
            <a:ext cx="6096240" cy="342900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9"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10" name="PlaceHolder 5"/>
          <p:cNvSpPr>
            <a:spLocks noGrp="1"/>
          </p:cNvSpPr>
          <p:nvPr>
            <p:ph type="ftr" idx="5"/>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 name="PlaceHolder 6"/>
          <p:cNvSpPr>
            <a:spLocks noGrp="1"/>
          </p:cNvSpPr>
          <p:nvPr>
            <p:ph type="sldNum" idx="6"/>
          </p:nvPr>
        </p:nvSpPr>
        <p:spPr>
          <a:xfrm>
            <a:off x="3884400" y="868536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238A72A-EACB-4D53-BF01-D3179105A684}"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sldImg"/>
          </p:nvPr>
        </p:nvSpPr>
        <p:spPr>
          <a:xfrm>
            <a:off x="380880" y="685800"/>
            <a:ext cx="6096240" cy="3429000"/>
          </a:xfrm>
          <a:prstGeom prst="rect">
            <a:avLst/>
          </a:prstGeom>
          <a:ln w="0">
            <a:noFill/>
          </a:ln>
        </p:spPr>
      </p:sp>
      <p:sp>
        <p:nvSpPr>
          <p:cNvPr id="209"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210"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0495F2C-84DF-4079-A737-F96E926B1D97}"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sldImg"/>
          </p:nvPr>
        </p:nvSpPr>
        <p:spPr>
          <a:xfrm>
            <a:off x="380880" y="685800"/>
            <a:ext cx="6096240" cy="3429000"/>
          </a:xfrm>
          <a:prstGeom prst="rect">
            <a:avLst/>
          </a:prstGeom>
          <a:ln w="0">
            <a:noFill/>
          </a:ln>
        </p:spPr>
      </p:sp>
      <p:sp>
        <p:nvSpPr>
          <p:cNvPr id="212"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213"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F1CC47A-427A-4CEF-AB7E-756B61CB20EF}"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380880" y="685800"/>
            <a:ext cx="6096240" cy="3429000"/>
          </a:xfrm>
          <a:prstGeom prst="rect">
            <a:avLst/>
          </a:prstGeom>
          <a:ln w="0">
            <a:noFill/>
          </a:ln>
        </p:spPr>
      </p:sp>
      <p:sp>
        <p:nvSpPr>
          <p:cNvPr id="194"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95"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D43E09A-E04C-4FF8-933C-521BFA846EC8}"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380880" y="685800"/>
            <a:ext cx="6096240" cy="3429000"/>
          </a:xfrm>
          <a:prstGeom prst="rect">
            <a:avLst/>
          </a:prstGeom>
          <a:ln w="0">
            <a:noFill/>
          </a:ln>
        </p:spPr>
      </p:sp>
      <p:sp>
        <p:nvSpPr>
          <p:cNvPr id="197"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98"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0773878-6822-407A-94EA-A9837BB3D911}"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380880" y="685800"/>
            <a:ext cx="6096240" cy="3429000"/>
          </a:xfrm>
          <a:prstGeom prst="rect">
            <a:avLst/>
          </a:prstGeom>
          <a:ln w="0">
            <a:noFill/>
          </a:ln>
        </p:spPr>
      </p:sp>
      <p:sp>
        <p:nvSpPr>
          <p:cNvPr id="200"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201"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74F16B8-83B1-4B3B-9971-10C0837251EF}"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380880" y="685800"/>
            <a:ext cx="6096240" cy="3429000"/>
          </a:xfrm>
          <a:prstGeom prst="rect">
            <a:avLst/>
          </a:prstGeom>
          <a:ln w="0">
            <a:noFill/>
          </a:ln>
        </p:spPr>
      </p:sp>
      <p:sp>
        <p:nvSpPr>
          <p:cNvPr id="203"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204"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98E00F8-41F3-470A-8F55-DF57DEAA345B}"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sldImg"/>
          </p:nvPr>
        </p:nvSpPr>
        <p:spPr>
          <a:xfrm>
            <a:off x="380880" y="685800"/>
            <a:ext cx="6096240" cy="3429000"/>
          </a:xfrm>
          <a:prstGeom prst="rect">
            <a:avLst/>
          </a:prstGeom>
          <a:ln w="0">
            <a:noFill/>
          </a:ln>
        </p:spPr>
      </p:sp>
      <p:sp>
        <p:nvSpPr>
          <p:cNvPr id="206"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207"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35B5B18-B763-42EF-A224-B457D165CC34}"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91F99D37-A13E-4CDA-AA8C-5FE3451574D5}"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4686F73-D2AA-4E23-82A4-5A9CC8386FA5}"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6.jpeg"/><Relationship Id="rId4" Type="http://schemas.openxmlformats.org/officeDocument/2006/relationships/slideLayout" Target="../slideLayouts/slideLayout1.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6.jpeg"/><Relationship Id="rId4" Type="http://schemas.openxmlformats.org/officeDocument/2006/relationships/slideLayout" Target="../slideLayouts/slideLayout1.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6.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slideLayout" Target="../slideLayouts/slideLayout1.xml"/><Relationship Id="rId6"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Прямоугольник 2"/>
          <p:cNvSpPr/>
          <p:nvPr/>
        </p:nvSpPr>
        <p:spPr>
          <a:xfrm>
            <a:off x="3193920" y="3218040"/>
            <a:ext cx="6096240" cy="36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cxnSp>
        <p:nvCxnSpPr>
          <p:cNvPr id="13" name="Google Shape;78;p1"/>
          <p:cNvCxnSpPr/>
          <p:nvPr/>
        </p:nvCxnSpPr>
        <p:spPr>
          <a:xfrm flipV="1">
            <a:off x="1785960" y="6075000"/>
            <a:ext cx="9300240" cy="69120"/>
          </a:xfrm>
          <a:prstGeom prst="straightConnector1">
            <a:avLst/>
          </a:prstGeom>
          <a:ln w="38160">
            <a:solidFill>
              <a:srgbClr val="00b050"/>
            </a:solidFill>
            <a:miter/>
          </a:ln>
        </p:spPr>
      </p:cxnSp>
      <p:cxnSp>
        <p:nvCxnSpPr>
          <p:cNvPr id="14" name="Google Shape;77;p1"/>
          <p:cNvCxnSpPr/>
          <p:nvPr/>
        </p:nvCxnSpPr>
        <p:spPr>
          <a:xfrm flipV="1">
            <a:off x="1785960" y="5935680"/>
            <a:ext cx="9300240" cy="76680"/>
          </a:xfrm>
          <a:prstGeom prst="straightConnector1">
            <a:avLst/>
          </a:prstGeom>
          <a:ln w="38160">
            <a:solidFill>
              <a:srgbClr val="090f78"/>
            </a:solidFill>
            <a:miter/>
          </a:ln>
        </p:spPr>
      </p:cxnSp>
      <p:sp>
        <p:nvSpPr>
          <p:cNvPr id="15" name="Прямоугольник 1"/>
          <p:cNvSpPr/>
          <p:nvPr/>
        </p:nvSpPr>
        <p:spPr>
          <a:xfrm>
            <a:off x="380880" y="2521080"/>
            <a:ext cx="11330280" cy="2044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e75b6"/>
                </a:solidFill>
                <a:uFillTx/>
                <a:latin typeface="Times New Roman"/>
                <a:ea typeface="Times New Roman"/>
              </a:rPr>
              <a:t>Координация және реттелу</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r>
              <a:rPr b="1" lang="ru-RU" sz="2800" strike="noStrike" u="none">
                <a:solidFill>
                  <a:srgbClr val="2e75b6"/>
                </a:solidFill>
                <a:uFillTx/>
                <a:latin typeface="Times New Roman"/>
                <a:ea typeface="Times New Roman"/>
              </a:rPr>
              <a:t>       </a:t>
            </a:r>
            <a:r>
              <a:rPr b="1" lang="ru-RU" sz="2400" strike="noStrike" u="none">
                <a:solidFill>
                  <a:srgbClr val="2e75b6"/>
                </a:solidFill>
                <a:uFillTx/>
                <a:latin typeface="Times New Roman"/>
                <a:ea typeface="Times New Roman"/>
              </a:rPr>
              <a:t>Та</a:t>
            </a:r>
            <a:r>
              <a:rPr b="1" lang="kk-KZ" sz="2400" strike="noStrike" u="none">
                <a:solidFill>
                  <a:srgbClr val="2e75b6"/>
                </a:solidFill>
                <a:uFillTx/>
                <a:latin typeface="Times New Roman"/>
                <a:ea typeface="Times New Roman"/>
              </a:rPr>
              <a:t>қырып: </a:t>
            </a:r>
            <a:r>
              <a:rPr b="0" lang="kk-KZ" sz="2400" strike="noStrike" u="none">
                <a:solidFill>
                  <a:srgbClr val="2e75b6"/>
                </a:solidFill>
                <a:uFillTx/>
                <a:latin typeface="Times New Roman"/>
                <a:ea typeface="Times New Roman"/>
              </a:rPr>
              <a:t>Көру мүшесінің құрылысы мен гигиенасы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2e75b6"/>
                </a:solidFill>
                <a:uFillTx/>
                <a:latin typeface="Times New Roman"/>
                <a:ea typeface="Times New Roman"/>
              </a:rPr>
              <a:t>8</a:t>
            </a:r>
            <a:r>
              <a:rPr b="1" lang="kk-KZ" sz="1600" strike="noStrike" u="none">
                <a:solidFill>
                  <a:srgbClr val="2e75b6"/>
                </a:solidFill>
                <a:uFillTx/>
                <a:latin typeface="Times New Roman"/>
                <a:ea typeface="Times New Roman"/>
              </a:rPr>
              <a:t> сынып биология</a:t>
            </a:r>
            <a:endParaRPr b="0" lang="ru-RU" sz="16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Прямоугольник 4"/>
          <p:cNvSpPr/>
          <p:nvPr/>
        </p:nvSpPr>
        <p:spPr>
          <a:xfrm>
            <a:off x="-9360" y="57240"/>
            <a:ext cx="12172680" cy="7714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Calibri"/>
              </a:rPr>
              <a:t>     </a:t>
            </a:r>
            <a:endParaRPr b="0" lang="ru-RU" sz="2400" strike="noStrike" u="none">
              <a:solidFill>
                <a:srgbClr val="000000"/>
              </a:solidFill>
              <a:uFillTx/>
              <a:latin typeface="Calibri"/>
            </a:endParaRPr>
          </a:p>
        </p:txBody>
      </p:sp>
      <p:sp>
        <p:nvSpPr>
          <p:cNvPr id="131" name="Прямоугольник 6"/>
          <p:cNvSpPr/>
          <p:nvPr/>
        </p:nvSpPr>
        <p:spPr>
          <a:xfrm>
            <a:off x="3164040" y="1073160"/>
            <a:ext cx="4028760" cy="584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32" name="TextBox 9"/>
          <p:cNvSpPr/>
          <p:nvPr/>
        </p:nvSpPr>
        <p:spPr>
          <a:xfrm>
            <a:off x="552600" y="123840"/>
            <a:ext cx="1042020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1 –тапсырма. </a:t>
            </a:r>
            <a:r>
              <a:rPr b="0" lang="ru-RU" sz="2400" strike="noStrike" u="none">
                <a:solidFill>
                  <a:srgbClr val="ffffff"/>
                </a:solidFill>
                <a:uFillTx/>
                <a:latin typeface="Times New Roman"/>
                <a:ea typeface="Times New Roman"/>
              </a:rPr>
              <a:t>Көздің қабықтарының ерекшеліктерін сипаттаңыз</a:t>
            </a:r>
            <a:endParaRPr b="0" lang="ru-RU" sz="2400" strike="noStrike" u="none">
              <a:solidFill>
                <a:srgbClr val="000000"/>
              </a:solidFill>
              <a:uFillTx/>
              <a:latin typeface="Calibri"/>
            </a:endParaRPr>
          </a:p>
        </p:txBody>
      </p:sp>
      <p:sp>
        <p:nvSpPr>
          <p:cNvPr id="133" name="TextBox 8"/>
          <p:cNvSpPr/>
          <p:nvPr/>
        </p:nvSpPr>
        <p:spPr>
          <a:xfrm>
            <a:off x="857160" y="4991040"/>
            <a:ext cx="10591920" cy="16142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5b6"/>
                </a:solidFill>
                <a:uFillTx/>
                <a:latin typeface="Times New Roman"/>
                <a:ea typeface="Times New Roman"/>
              </a:rPr>
              <a:t>Дескрипторлар:</a:t>
            </a:r>
            <a:r>
              <a:rPr b="0" lang="kk-KZ" sz="1800" strike="noStrike" u="none">
                <a:solidFill>
                  <a:srgbClr val="2e75b6"/>
                </a:solidFill>
                <a:uFillTx/>
                <a:latin typeface="Times New Roman"/>
                <a:ea typeface="Times New Roman"/>
              </a:rPr>
              <a:t> </a:t>
            </a:r>
            <a:endParaRPr b="0" lang="ru-RU" sz="18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2e75b6"/>
                </a:solidFill>
                <a:uFillTx/>
                <a:latin typeface="Times New Roman"/>
                <a:ea typeface="Times New Roman"/>
              </a:rPr>
              <a:t> </a:t>
            </a:r>
            <a:r>
              <a:rPr b="0" lang="ru-RU" sz="1800" strike="noStrike" u="none">
                <a:solidFill>
                  <a:srgbClr val="2e75b6"/>
                </a:solidFill>
                <a:uFillTx/>
                <a:latin typeface="Times New Roman"/>
                <a:ea typeface="Times New Roman"/>
              </a:rPr>
              <a:t>Көз қабықтарының ерекшеліктерін сипаттайды.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lvl="1" marL="800280" indent="-343080">
              <a:lnSpc>
                <a:spcPct val="100000"/>
              </a:lnSpc>
              <a:spcBef>
                <a:spcPts val="451"/>
              </a:spcBef>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34" name="Рисунок 1" descr=""/>
          <p:cNvPicPr/>
          <p:nvPr/>
        </p:nvPicPr>
        <p:blipFill>
          <a:blip r:embed="rId1"/>
          <a:stretch/>
        </p:blipFill>
        <p:spPr>
          <a:xfrm>
            <a:off x="316080" y="6500880"/>
            <a:ext cx="11559960" cy="714240"/>
          </a:xfrm>
          <a:prstGeom prst="rect">
            <a:avLst/>
          </a:prstGeom>
          <a:ln w="0">
            <a:noFill/>
          </a:ln>
        </p:spPr>
      </p:pic>
      <p:sp>
        <p:nvSpPr>
          <p:cNvPr id="135" name="AutoShape 28"/>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36" name="Прямоугольник 13"/>
          <p:cNvSpPr/>
          <p:nvPr/>
        </p:nvSpPr>
        <p:spPr>
          <a:xfrm>
            <a:off x="1092240" y="1104840"/>
            <a:ext cx="517320" cy="366012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imes New Roman"/>
                <a:ea typeface="Times New Roman"/>
              </a:rPr>
              <a:t>Буынаяқтылар мен хордалылар ддд</a:t>
            </a:r>
            <a:endParaRPr b="0" lang="ru-RU" sz="1800" strike="noStrike" u="none">
              <a:solidFill>
                <a:srgbClr val="000000"/>
              </a:solidFill>
              <a:uFillTx/>
              <a:latin typeface="Calibri"/>
            </a:endParaRPr>
          </a:p>
        </p:txBody>
      </p:sp>
      <p:sp>
        <p:nvSpPr>
          <p:cNvPr id="137" name="Прямоугольник 17"/>
          <p:cNvSpPr/>
          <p:nvPr/>
        </p:nvSpPr>
        <p:spPr>
          <a:xfrm>
            <a:off x="3895560" y="2952720"/>
            <a:ext cx="120996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ұлпасының </a:t>
            </a:r>
            <a:endParaRPr b="0" lang="ru-RU" sz="1000" strike="noStrike" u="none">
              <a:solidFill>
                <a:srgbClr val="000000"/>
              </a:solidFill>
              <a:uFillTx/>
              <a:latin typeface="Calibri"/>
            </a:endParaRPr>
          </a:p>
        </p:txBody>
      </p:sp>
      <p:sp>
        <p:nvSpPr>
          <p:cNvPr id="138" name="Прямоугольник 19"/>
          <p:cNvSpPr/>
          <p:nvPr/>
        </p:nvSpPr>
        <p:spPr>
          <a:xfrm>
            <a:off x="7791480" y="2390760"/>
            <a:ext cx="172404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ұлпасының </a:t>
            </a:r>
            <a:endParaRPr b="0" lang="ru-RU" sz="1000" strike="noStrike" u="none">
              <a:solidFill>
                <a:srgbClr val="000000"/>
              </a:solidFill>
              <a:uFillTx/>
              <a:latin typeface="Calibri"/>
            </a:endParaRPr>
          </a:p>
        </p:txBody>
      </p:sp>
      <p:sp>
        <p:nvSpPr>
          <p:cNvPr id="139" name="Прямоугольник 21"/>
          <p:cNvSpPr/>
          <p:nvPr/>
        </p:nvSpPr>
        <p:spPr>
          <a:xfrm>
            <a:off x="7819920" y="4572000"/>
            <a:ext cx="136224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ұлпасынң </a:t>
            </a:r>
            <a:endParaRPr b="0" lang="ru-RU" sz="1000" strike="noStrike" u="none">
              <a:solidFill>
                <a:srgbClr val="000000"/>
              </a:solidFill>
              <a:uFillTx/>
              <a:latin typeface="Calibri"/>
            </a:endParaRPr>
          </a:p>
        </p:txBody>
      </p:sp>
      <p:sp>
        <p:nvSpPr>
          <p:cNvPr id="140" name="Прямоугольник 23"/>
          <p:cNvSpPr/>
          <p:nvPr/>
        </p:nvSpPr>
        <p:spPr>
          <a:xfrm>
            <a:off x="2743200" y="5381640"/>
            <a:ext cx="149544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ұлпасының </a:t>
            </a:r>
            <a:endParaRPr b="0" lang="ru-RU" sz="1000" strike="noStrike" u="none">
              <a:solidFill>
                <a:srgbClr val="000000"/>
              </a:solidFill>
              <a:uFillTx/>
              <a:latin typeface="Calibri"/>
            </a:endParaRPr>
          </a:p>
        </p:txBody>
      </p:sp>
      <p:sp>
        <p:nvSpPr>
          <p:cNvPr id="141" name="Прямоугольник 24"/>
          <p:cNvSpPr/>
          <p:nvPr/>
        </p:nvSpPr>
        <p:spPr>
          <a:xfrm>
            <a:off x="3571920" y="1438200"/>
            <a:ext cx="5153040" cy="3700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aphicFrame>
        <p:nvGraphicFramePr>
          <p:cNvPr id="142" name=""/>
          <p:cNvGraphicFramePr/>
          <p:nvPr/>
        </p:nvGraphicFramePr>
        <p:xfrm>
          <a:off x="1962000" y="1185840"/>
          <a:ext cx="7277400" cy="3624120"/>
        </p:xfrm>
        <a:graphic>
          <a:graphicData uri="http://schemas.openxmlformats.org/drawingml/2006/table">
            <a:tbl>
              <a:tblPr/>
              <a:tblGrid>
                <a:gridCol w="2438640"/>
                <a:gridCol w="2361960"/>
                <a:gridCol w="2476800"/>
              </a:tblGrid>
              <a:tr h="36612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imes New Roman"/>
                          <a:ea typeface="Times New Roman"/>
                        </a:rPr>
                        <a:t>Сыртқы қабық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Ортаңғы қабық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Ішкі қабық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3258000">
                <a:tc>
                  <a:txBody>
                    <a:bodyPr anchor="t">
                      <a:no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2f2f2"/>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2f2f2"/>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2f2f2"/>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Прямоугольник 4"/>
          <p:cNvSpPr/>
          <p:nvPr/>
        </p:nvSpPr>
        <p:spPr>
          <a:xfrm>
            <a:off x="-9360" y="57240"/>
            <a:ext cx="12172680" cy="7714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Calibri"/>
              </a:rPr>
              <a:t>     </a:t>
            </a:r>
            <a:endParaRPr b="0" lang="ru-RU" sz="2400" strike="noStrike" u="none">
              <a:solidFill>
                <a:srgbClr val="000000"/>
              </a:solidFill>
              <a:uFillTx/>
              <a:latin typeface="Calibri"/>
            </a:endParaRPr>
          </a:p>
        </p:txBody>
      </p:sp>
      <p:sp>
        <p:nvSpPr>
          <p:cNvPr id="144" name="Прямоугольник 6"/>
          <p:cNvSpPr/>
          <p:nvPr/>
        </p:nvSpPr>
        <p:spPr>
          <a:xfrm>
            <a:off x="3164040" y="1073160"/>
            <a:ext cx="4028760" cy="584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45" name="TextBox 9"/>
          <p:cNvSpPr/>
          <p:nvPr/>
        </p:nvSpPr>
        <p:spPr>
          <a:xfrm>
            <a:off x="552600" y="123840"/>
            <a:ext cx="1042020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1 –тапсырма. </a:t>
            </a:r>
            <a:r>
              <a:rPr b="0" lang="ru-RU" sz="2400" strike="noStrike" u="none">
                <a:solidFill>
                  <a:srgbClr val="ffffff"/>
                </a:solidFill>
                <a:uFillTx/>
                <a:latin typeface="Times New Roman"/>
                <a:ea typeface="Times New Roman"/>
              </a:rPr>
              <a:t>Көздің қабықтарының ерекшеліктерін сипаттаңыз</a:t>
            </a:r>
            <a:endParaRPr b="0" lang="ru-RU" sz="2400" strike="noStrike" u="none">
              <a:solidFill>
                <a:srgbClr val="000000"/>
              </a:solidFill>
              <a:uFillTx/>
              <a:latin typeface="Calibri"/>
            </a:endParaRPr>
          </a:p>
        </p:txBody>
      </p:sp>
      <p:sp>
        <p:nvSpPr>
          <p:cNvPr id="146" name="TextBox 8"/>
          <p:cNvSpPr/>
          <p:nvPr/>
        </p:nvSpPr>
        <p:spPr>
          <a:xfrm>
            <a:off x="857160" y="4991040"/>
            <a:ext cx="10591920" cy="16142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5b6"/>
                </a:solidFill>
                <a:uFillTx/>
                <a:latin typeface="Times New Roman"/>
                <a:ea typeface="Times New Roman"/>
              </a:rPr>
              <a:t>Дескрипторлар:</a:t>
            </a:r>
            <a:r>
              <a:rPr b="0" lang="kk-KZ" sz="1800" strike="noStrike" u="none">
                <a:solidFill>
                  <a:srgbClr val="2e75b6"/>
                </a:solidFill>
                <a:uFillTx/>
                <a:latin typeface="Times New Roman"/>
                <a:ea typeface="Times New Roman"/>
              </a:rPr>
              <a:t> </a:t>
            </a:r>
            <a:endParaRPr b="0" lang="ru-RU" sz="18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2e75b6"/>
                </a:solidFill>
                <a:uFillTx/>
                <a:latin typeface="Times New Roman"/>
                <a:ea typeface="Times New Roman"/>
              </a:rPr>
              <a:t> </a:t>
            </a:r>
            <a:r>
              <a:rPr b="0" lang="ru-RU" sz="1800" strike="noStrike" u="none">
                <a:solidFill>
                  <a:srgbClr val="2e75b6"/>
                </a:solidFill>
                <a:uFillTx/>
                <a:latin typeface="Times New Roman"/>
                <a:ea typeface="Times New Roman"/>
              </a:rPr>
              <a:t>Көз қабықтарының ерекшеліктерін сипаттайды.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lvl="1" marL="800280" indent="-343080">
              <a:lnSpc>
                <a:spcPct val="100000"/>
              </a:lnSpc>
              <a:spcBef>
                <a:spcPts val="451"/>
              </a:spcBef>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47" name="Рисунок 1" descr=""/>
          <p:cNvPicPr/>
          <p:nvPr/>
        </p:nvPicPr>
        <p:blipFill>
          <a:blip r:embed="rId1"/>
          <a:stretch/>
        </p:blipFill>
        <p:spPr>
          <a:xfrm>
            <a:off x="316080" y="6500880"/>
            <a:ext cx="11559960" cy="714240"/>
          </a:xfrm>
          <a:prstGeom prst="rect">
            <a:avLst/>
          </a:prstGeom>
          <a:ln w="0">
            <a:noFill/>
          </a:ln>
        </p:spPr>
      </p:pic>
      <p:sp>
        <p:nvSpPr>
          <p:cNvPr id="148" name="AutoShape 28"/>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49" name="Прямоугольник 13"/>
          <p:cNvSpPr/>
          <p:nvPr/>
        </p:nvSpPr>
        <p:spPr>
          <a:xfrm>
            <a:off x="1092240" y="1104840"/>
            <a:ext cx="517320" cy="366012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imes New Roman"/>
                <a:ea typeface="Times New Roman"/>
              </a:rPr>
              <a:t>Буынаяқтылар мен хордалылар ддд</a:t>
            </a:r>
            <a:endParaRPr b="0" lang="ru-RU" sz="1800" strike="noStrike" u="none">
              <a:solidFill>
                <a:srgbClr val="000000"/>
              </a:solidFill>
              <a:uFillTx/>
              <a:latin typeface="Calibri"/>
            </a:endParaRPr>
          </a:p>
        </p:txBody>
      </p:sp>
      <p:sp>
        <p:nvSpPr>
          <p:cNvPr id="150" name="Прямоугольник 17"/>
          <p:cNvSpPr/>
          <p:nvPr/>
        </p:nvSpPr>
        <p:spPr>
          <a:xfrm>
            <a:off x="3895560" y="2952720"/>
            <a:ext cx="120996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ұлпасының </a:t>
            </a:r>
            <a:endParaRPr b="0" lang="ru-RU" sz="1000" strike="noStrike" u="none">
              <a:solidFill>
                <a:srgbClr val="000000"/>
              </a:solidFill>
              <a:uFillTx/>
              <a:latin typeface="Calibri"/>
            </a:endParaRPr>
          </a:p>
        </p:txBody>
      </p:sp>
      <p:sp>
        <p:nvSpPr>
          <p:cNvPr id="151" name="Прямоугольник 19"/>
          <p:cNvSpPr/>
          <p:nvPr/>
        </p:nvSpPr>
        <p:spPr>
          <a:xfrm>
            <a:off x="7791480" y="2390760"/>
            <a:ext cx="172404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ұлпасының </a:t>
            </a:r>
            <a:endParaRPr b="0" lang="ru-RU" sz="1000" strike="noStrike" u="none">
              <a:solidFill>
                <a:srgbClr val="000000"/>
              </a:solidFill>
              <a:uFillTx/>
              <a:latin typeface="Calibri"/>
            </a:endParaRPr>
          </a:p>
        </p:txBody>
      </p:sp>
      <p:sp>
        <p:nvSpPr>
          <p:cNvPr id="152" name="Прямоугольник 21"/>
          <p:cNvSpPr/>
          <p:nvPr/>
        </p:nvSpPr>
        <p:spPr>
          <a:xfrm>
            <a:off x="7819920" y="4572000"/>
            <a:ext cx="136224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000" strike="noStrike" u="none">
                <a:solidFill>
                  <a:srgbClr val="ffffff"/>
                </a:solidFill>
                <a:uFillTx/>
                <a:latin typeface="Times New Roman"/>
                <a:ea typeface="Times New Roman"/>
              </a:rPr>
              <a:t>ет ұлпасынң </a:t>
            </a:r>
            <a:endParaRPr b="0" lang="ru-RU" sz="1000" strike="noStrike" u="none">
              <a:solidFill>
                <a:srgbClr val="000000"/>
              </a:solidFill>
              <a:uFillTx/>
              <a:latin typeface="Calibri"/>
            </a:endParaRPr>
          </a:p>
        </p:txBody>
      </p:sp>
      <p:sp>
        <p:nvSpPr>
          <p:cNvPr id="153" name="Прямоугольник 24"/>
          <p:cNvSpPr/>
          <p:nvPr/>
        </p:nvSpPr>
        <p:spPr>
          <a:xfrm>
            <a:off x="3571920" y="1438200"/>
            <a:ext cx="5153040" cy="3700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aphicFrame>
        <p:nvGraphicFramePr>
          <p:cNvPr id="154" name=""/>
          <p:cNvGraphicFramePr/>
          <p:nvPr/>
        </p:nvGraphicFramePr>
        <p:xfrm>
          <a:off x="1962000" y="1185840"/>
          <a:ext cx="7277400" cy="3624120"/>
        </p:xfrm>
        <a:graphic>
          <a:graphicData uri="http://schemas.openxmlformats.org/drawingml/2006/table">
            <a:tbl>
              <a:tblPr/>
              <a:tblGrid>
                <a:gridCol w="2438640"/>
                <a:gridCol w="2361960"/>
                <a:gridCol w="2476800"/>
              </a:tblGrid>
              <a:tr h="36612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imes New Roman"/>
                          <a:ea typeface="Times New Roman"/>
                        </a:rPr>
                        <a:t>Сыртқы қабық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Ортаңғы қабық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Ішкі қабық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3258000">
                <a:tc>
                  <a:txBody>
                    <a:bodyPr anchor="t">
                      <a:no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2e75b6"/>
                          </a:solidFill>
                          <a:uFillTx/>
                          <a:latin typeface="Times New Roman"/>
                          <a:ea typeface="Times New Roman"/>
                        </a:rPr>
                        <a:t>Қалың тығыз дәнекер ұлпасынан тұратын ақ қабық. Көз алмасының алдыңғы және артқы бөліктерін қаптап тұрады. Ақ қабықтың алдыңғы жағы мөлдір әрі дөңес қасаң қабыққа айналады. Ақ қабық көз алмасына пішін береді, қасаң қабықша жарық сәулесін өткізеді.</a:t>
                      </a:r>
                      <a:endParaRPr b="0" lang="ru-RU" sz="16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2f2f2"/>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2e75b6"/>
                          </a:solidFill>
                          <a:uFillTx/>
                          <a:latin typeface="Times New Roman"/>
                          <a:ea typeface="Times New Roman"/>
                        </a:rPr>
                        <a:t>Қан тамырларына бай тамырлы қабық. Тамырлы қабықтың алдыңғы жағы нұрлы қабыққа айналған. Нұрлы қабықтың дәл ортасында саңылау – қарашық деп аталады. Жарық мол түссе қарашық кішірейеді, аз түскенде ұлғайады. </a:t>
                      </a:r>
                      <a:endParaRPr b="0" lang="ru-RU" sz="16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2f2f2"/>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2e75b6"/>
                          </a:solidFill>
                          <a:uFillTx/>
                          <a:latin typeface="Times New Roman"/>
                          <a:ea typeface="Times New Roman"/>
                        </a:rPr>
                        <a:t>Көз алмасының түп жағында шар тәрізді ақ дақтар (соқыр дақ), оның жанында сары дақ болады. Торлы қабықта жарықты сезетін жасушалар өте тығыз орналасқан. Соқыр дақта жарықты сезетін жасушалар бар.</a:t>
                      </a:r>
                      <a:endParaRPr b="0" lang="ru-RU" sz="16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2f2f2"/>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Прямоугольник 1"/>
          <p:cNvSpPr/>
          <p:nvPr/>
        </p:nvSpPr>
        <p:spPr>
          <a:xfrm>
            <a:off x="0" y="0"/>
            <a:ext cx="12192120" cy="628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2-тапсырма. Көздің құрылысын анықтаңыз   </a:t>
            </a:r>
            <a:endParaRPr b="0" lang="ru-RU" sz="2400" strike="noStrike" u="none">
              <a:solidFill>
                <a:srgbClr val="000000"/>
              </a:solidFill>
              <a:uFillTx/>
              <a:latin typeface="Calibri"/>
            </a:endParaRPr>
          </a:p>
        </p:txBody>
      </p:sp>
      <p:sp>
        <p:nvSpPr>
          <p:cNvPr id="156" name="Прямоугольник 3"/>
          <p:cNvSpPr/>
          <p:nvPr/>
        </p:nvSpPr>
        <p:spPr>
          <a:xfrm>
            <a:off x="1442880" y="1003320"/>
            <a:ext cx="9661680" cy="36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57" name="Picture 5" descr=""/>
          <p:cNvPicPr/>
          <p:nvPr/>
        </p:nvPicPr>
        <p:blipFill>
          <a:blip r:embed="rId1"/>
          <a:stretch/>
        </p:blipFill>
        <p:spPr>
          <a:xfrm>
            <a:off x="1098720" y="6283440"/>
            <a:ext cx="9308880" cy="109440"/>
          </a:xfrm>
          <a:prstGeom prst="rect">
            <a:avLst/>
          </a:prstGeom>
          <a:ln w="0">
            <a:noFill/>
          </a:ln>
        </p:spPr>
      </p:pic>
      <p:pic>
        <p:nvPicPr>
          <p:cNvPr id="158" name="Picture 7" descr=""/>
          <p:cNvPicPr/>
          <p:nvPr/>
        </p:nvPicPr>
        <p:blipFill>
          <a:blip r:embed="rId2"/>
          <a:stretch/>
        </p:blipFill>
        <p:spPr>
          <a:xfrm>
            <a:off x="1098720" y="6432480"/>
            <a:ext cx="9308880" cy="115920"/>
          </a:xfrm>
          <a:prstGeom prst="rect">
            <a:avLst/>
          </a:prstGeom>
          <a:ln w="0">
            <a:noFill/>
          </a:ln>
        </p:spPr>
      </p:pic>
      <p:sp>
        <p:nvSpPr>
          <p:cNvPr id="159" name="Прямоугольник 8"/>
          <p:cNvSpPr/>
          <p:nvPr/>
        </p:nvSpPr>
        <p:spPr>
          <a:xfrm>
            <a:off x="8191440" y="3346560"/>
            <a:ext cx="184320" cy="52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0" name="Прямоугольник 9"/>
          <p:cNvSpPr/>
          <p:nvPr/>
        </p:nvSpPr>
        <p:spPr>
          <a:xfrm>
            <a:off x="5324400" y="3166920"/>
            <a:ext cx="184320" cy="524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61" name="Picture 15" descr="https://i1.wp.com/sosudoved.ru/wp-content/uploads/2018/02/stroenie-glaznyh-obolochek.jpg"/>
          <p:cNvPicPr/>
          <p:nvPr/>
        </p:nvPicPr>
        <p:blipFill>
          <a:blip r:embed="rId3"/>
          <a:stretch/>
        </p:blipFill>
        <p:spPr>
          <a:xfrm>
            <a:off x="2886120" y="1009800"/>
            <a:ext cx="6362640" cy="3342960"/>
          </a:xfrm>
          <a:prstGeom prst="rect">
            <a:avLst/>
          </a:prstGeom>
          <a:ln w="0">
            <a:noFill/>
          </a:ln>
        </p:spPr>
      </p:pic>
      <p:sp>
        <p:nvSpPr>
          <p:cNvPr id="162" name="Прямоугольник 76"/>
          <p:cNvSpPr/>
          <p:nvPr/>
        </p:nvSpPr>
        <p:spPr>
          <a:xfrm>
            <a:off x="3505320" y="1038240"/>
            <a:ext cx="105732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3" name="Прямоугольник 77"/>
          <p:cNvSpPr/>
          <p:nvPr/>
        </p:nvSpPr>
        <p:spPr>
          <a:xfrm>
            <a:off x="7601040" y="1057320"/>
            <a:ext cx="129528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4" name="Прямоугольник 78"/>
          <p:cNvSpPr/>
          <p:nvPr/>
        </p:nvSpPr>
        <p:spPr>
          <a:xfrm>
            <a:off x="7972560" y="1847880"/>
            <a:ext cx="91440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5" name="Прямоугольник 79"/>
          <p:cNvSpPr/>
          <p:nvPr/>
        </p:nvSpPr>
        <p:spPr>
          <a:xfrm>
            <a:off x="3638520" y="3981600"/>
            <a:ext cx="91440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6" name="Прямоугольник 80"/>
          <p:cNvSpPr/>
          <p:nvPr/>
        </p:nvSpPr>
        <p:spPr>
          <a:xfrm>
            <a:off x="3267000" y="3267000"/>
            <a:ext cx="971640" cy="37152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7" name="Прямоугольник 81"/>
          <p:cNvSpPr/>
          <p:nvPr/>
        </p:nvSpPr>
        <p:spPr>
          <a:xfrm>
            <a:off x="2952720" y="2581200"/>
            <a:ext cx="914400" cy="43812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8" name="Прямоугольник 82"/>
          <p:cNvSpPr/>
          <p:nvPr/>
        </p:nvSpPr>
        <p:spPr>
          <a:xfrm>
            <a:off x="3086280" y="1952640"/>
            <a:ext cx="91440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9" name="Прямоугольник 36"/>
          <p:cNvSpPr/>
          <p:nvPr/>
        </p:nvSpPr>
        <p:spPr>
          <a:xfrm>
            <a:off x="1038240" y="5581800"/>
            <a:ext cx="609588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5b6"/>
                </a:solidFill>
                <a:uFillTx/>
                <a:latin typeface="Times New Roman"/>
                <a:ea typeface="Times New Roman"/>
              </a:rPr>
              <a:t>Дескрипторлар:</a:t>
            </a:r>
            <a:r>
              <a:rPr b="0" lang="kk-KZ" sz="1800" strike="noStrike" u="none">
                <a:solidFill>
                  <a:srgbClr val="2e75b6"/>
                </a:solidFill>
                <a:uFillTx/>
                <a:latin typeface="Times New Roman"/>
                <a:ea typeface="Times New Roman"/>
              </a:rPr>
              <a:t> </a:t>
            </a:r>
            <a:r>
              <a:rPr b="0" lang="ru-RU" sz="1800" strike="noStrike" u="none">
                <a:solidFill>
                  <a:srgbClr val="2e75b6"/>
                </a:solidFill>
                <a:uFillTx/>
                <a:latin typeface="Times New Roman"/>
                <a:ea typeface="Times New Roman"/>
              </a:rPr>
              <a:t>Көздің құрылысын анықтайды.</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Прямоугольник 1"/>
          <p:cNvSpPr/>
          <p:nvPr/>
        </p:nvSpPr>
        <p:spPr>
          <a:xfrm>
            <a:off x="0" y="0"/>
            <a:ext cx="12192120" cy="628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2-тапсырма. Көздің құрылысын анықтаңыз   </a:t>
            </a:r>
            <a:endParaRPr b="0" lang="ru-RU" sz="2400" strike="noStrike" u="none">
              <a:solidFill>
                <a:srgbClr val="000000"/>
              </a:solidFill>
              <a:uFillTx/>
              <a:latin typeface="Calibri"/>
            </a:endParaRPr>
          </a:p>
        </p:txBody>
      </p:sp>
      <p:sp>
        <p:nvSpPr>
          <p:cNvPr id="171" name="Прямоугольник 3"/>
          <p:cNvSpPr/>
          <p:nvPr/>
        </p:nvSpPr>
        <p:spPr>
          <a:xfrm>
            <a:off x="1442880" y="1003320"/>
            <a:ext cx="9661680" cy="36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72" name="Picture 5" descr=""/>
          <p:cNvPicPr/>
          <p:nvPr/>
        </p:nvPicPr>
        <p:blipFill>
          <a:blip r:embed="rId1"/>
          <a:stretch/>
        </p:blipFill>
        <p:spPr>
          <a:xfrm>
            <a:off x="1098720" y="6283440"/>
            <a:ext cx="9308880" cy="109440"/>
          </a:xfrm>
          <a:prstGeom prst="rect">
            <a:avLst/>
          </a:prstGeom>
          <a:ln w="0">
            <a:noFill/>
          </a:ln>
        </p:spPr>
      </p:pic>
      <p:pic>
        <p:nvPicPr>
          <p:cNvPr id="173" name="Picture 7" descr=""/>
          <p:cNvPicPr/>
          <p:nvPr/>
        </p:nvPicPr>
        <p:blipFill>
          <a:blip r:embed="rId2"/>
          <a:stretch/>
        </p:blipFill>
        <p:spPr>
          <a:xfrm>
            <a:off x="1098720" y="6432480"/>
            <a:ext cx="9308880" cy="115920"/>
          </a:xfrm>
          <a:prstGeom prst="rect">
            <a:avLst/>
          </a:prstGeom>
          <a:ln w="0">
            <a:noFill/>
          </a:ln>
        </p:spPr>
      </p:pic>
      <p:sp>
        <p:nvSpPr>
          <p:cNvPr id="174" name="Прямоугольник 8"/>
          <p:cNvSpPr/>
          <p:nvPr/>
        </p:nvSpPr>
        <p:spPr>
          <a:xfrm>
            <a:off x="8191440" y="3346560"/>
            <a:ext cx="184320" cy="52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75" name="Прямоугольник 9"/>
          <p:cNvSpPr/>
          <p:nvPr/>
        </p:nvSpPr>
        <p:spPr>
          <a:xfrm>
            <a:off x="5324400" y="3166920"/>
            <a:ext cx="184320" cy="524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76" name="Picture 15" descr="https://i1.wp.com/sosudoved.ru/wp-content/uploads/2018/02/stroenie-glaznyh-obolochek.jpg"/>
          <p:cNvPicPr/>
          <p:nvPr/>
        </p:nvPicPr>
        <p:blipFill>
          <a:blip r:embed="rId3"/>
          <a:stretch/>
        </p:blipFill>
        <p:spPr>
          <a:xfrm>
            <a:off x="2886120" y="1009800"/>
            <a:ext cx="6362640" cy="3342960"/>
          </a:xfrm>
          <a:prstGeom prst="rect">
            <a:avLst/>
          </a:prstGeom>
          <a:ln w="0">
            <a:noFill/>
          </a:ln>
        </p:spPr>
      </p:pic>
      <p:sp>
        <p:nvSpPr>
          <p:cNvPr id="177" name="Прямоугольник 76"/>
          <p:cNvSpPr/>
          <p:nvPr/>
        </p:nvSpPr>
        <p:spPr>
          <a:xfrm>
            <a:off x="3505320" y="1038240"/>
            <a:ext cx="105732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Тамырлы қабық</a:t>
            </a:r>
            <a:endParaRPr b="0" lang="ru-RU" sz="1200" strike="noStrike" u="none">
              <a:solidFill>
                <a:srgbClr val="000000"/>
              </a:solidFill>
              <a:uFillTx/>
              <a:latin typeface="Calibri"/>
            </a:endParaRPr>
          </a:p>
        </p:txBody>
      </p:sp>
      <p:sp>
        <p:nvSpPr>
          <p:cNvPr id="178" name="Прямоугольник 77"/>
          <p:cNvSpPr/>
          <p:nvPr/>
        </p:nvSpPr>
        <p:spPr>
          <a:xfrm>
            <a:off x="7601040" y="1057320"/>
            <a:ext cx="129528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Шыны тәрізді дене</a:t>
            </a:r>
            <a:endParaRPr b="0" lang="ru-RU" sz="1200" strike="noStrike" u="none">
              <a:solidFill>
                <a:srgbClr val="000000"/>
              </a:solidFill>
              <a:uFillTx/>
              <a:latin typeface="Calibri"/>
            </a:endParaRPr>
          </a:p>
        </p:txBody>
      </p:sp>
      <p:sp>
        <p:nvSpPr>
          <p:cNvPr id="179" name="Прямоугольник 78"/>
          <p:cNvSpPr/>
          <p:nvPr/>
        </p:nvSpPr>
        <p:spPr>
          <a:xfrm>
            <a:off x="7972560" y="1847880"/>
            <a:ext cx="91440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Торлы қабық</a:t>
            </a:r>
            <a:endParaRPr b="0" lang="ru-RU" sz="1200" strike="noStrike" u="none">
              <a:solidFill>
                <a:srgbClr val="000000"/>
              </a:solidFill>
              <a:uFillTx/>
              <a:latin typeface="Calibri"/>
            </a:endParaRPr>
          </a:p>
        </p:txBody>
      </p:sp>
      <p:sp>
        <p:nvSpPr>
          <p:cNvPr id="180" name="Прямоугольник 79"/>
          <p:cNvSpPr/>
          <p:nvPr/>
        </p:nvSpPr>
        <p:spPr>
          <a:xfrm>
            <a:off x="3657600" y="3981600"/>
            <a:ext cx="91440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Ақ қабық</a:t>
            </a:r>
            <a:endParaRPr b="0" lang="ru-RU" sz="1200" strike="noStrike" u="none">
              <a:solidFill>
                <a:srgbClr val="000000"/>
              </a:solidFill>
              <a:uFillTx/>
              <a:latin typeface="Calibri"/>
            </a:endParaRPr>
          </a:p>
        </p:txBody>
      </p:sp>
      <p:sp>
        <p:nvSpPr>
          <p:cNvPr id="181" name="Прямоугольник 80"/>
          <p:cNvSpPr/>
          <p:nvPr/>
        </p:nvSpPr>
        <p:spPr>
          <a:xfrm>
            <a:off x="3267000" y="3267000"/>
            <a:ext cx="971640" cy="37152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Көз бұршағы</a:t>
            </a:r>
            <a:endParaRPr b="0" lang="ru-RU" sz="1200" strike="noStrike" u="none">
              <a:solidFill>
                <a:srgbClr val="000000"/>
              </a:solidFill>
              <a:uFillTx/>
              <a:latin typeface="Calibri"/>
            </a:endParaRPr>
          </a:p>
        </p:txBody>
      </p:sp>
      <p:sp>
        <p:nvSpPr>
          <p:cNvPr id="182" name="Прямоугольник 81"/>
          <p:cNvSpPr/>
          <p:nvPr/>
        </p:nvSpPr>
        <p:spPr>
          <a:xfrm>
            <a:off x="2952720" y="2581200"/>
            <a:ext cx="914400" cy="43812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Алдыңғы камера</a:t>
            </a:r>
            <a:endParaRPr b="0" lang="ru-RU" sz="1200" strike="noStrike" u="none">
              <a:solidFill>
                <a:srgbClr val="000000"/>
              </a:solidFill>
              <a:uFillTx/>
              <a:latin typeface="Calibri"/>
            </a:endParaRPr>
          </a:p>
        </p:txBody>
      </p:sp>
      <p:sp>
        <p:nvSpPr>
          <p:cNvPr id="183" name="Прямоугольник 82"/>
          <p:cNvSpPr/>
          <p:nvPr/>
        </p:nvSpPr>
        <p:spPr>
          <a:xfrm>
            <a:off x="3086280" y="1952640"/>
            <a:ext cx="91440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Нұрлы қабық</a:t>
            </a:r>
            <a:endParaRPr b="0" lang="ru-RU" sz="1200" strike="noStrike" u="none">
              <a:solidFill>
                <a:srgbClr val="000000"/>
              </a:solidFill>
              <a:uFillTx/>
              <a:latin typeface="Calibri"/>
            </a:endParaRPr>
          </a:p>
        </p:txBody>
      </p:sp>
      <p:sp>
        <p:nvSpPr>
          <p:cNvPr id="184" name="Прямоугольник 36"/>
          <p:cNvSpPr/>
          <p:nvPr/>
        </p:nvSpPr>
        <p:spPr>
          <a:xfrm>
            <a:off x="1038240" y="5581800"/>
            <a:ext cx="609588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5b6"/>
                </a:solidFill>
                <a:uFillTx/>
                <a:latin typeface="Times New Roman"/>
                <a:ea typeface="Times New Roman"/>
              </a:rPr>
              <a:t>Дескрипторлар:</a:t>
            </a:r>
            <a:r>
              <a:rPr b="0" lang="ru-RU" sz="1800" strike="noStrike" u="none">
                <a:solidFill>
                  <a:srgbClr val="2e75b6"/>
                </a:solidFill>
                <a:uFillTx/>
                <a:latin typeface="Times New Roman"/>
                <a:ea typeface="Times New Roman"/>
              </a:rPr>
              <a:t> Көздің құрылысын анықтайды.</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Прямоугольник 3"/>
          <p:cNvSpPr/>
          <p:nvPr/>
        </p:nvSpPr>
        <p:spPr>
          <a:xfrm>
            <a:off x="0" y="0"/>
            <a:ext cx="12192120" cy="9810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      </a:t>
            </a:r>
            <a:r>
              <a:rPr b="0" lang="kk-KZ" sz="2400" strike="noStrike" u="none">
                <a:solidFill>
                  <a:srgbClr val="ffffff"/>
                </a:solidFill>
                <a:uFillTx/>
                <a:latin typeface="Times New Roman"/>
                <a:ea typeface="Times New Roman"/>
              </a:rPr>
              <a:t>3-тапсырма. </a:t>
            </a:r>
            <a:r>
              <a:rPr b="0" lang="ru-RU" sz="2400" strike="noStrike" u="none">
                <a:solidFill>
                  <a:srgbClr val="ffffff"/>
                </a:solidFill>
                <a:uFillTx/>
                <a:latin typeface="Times New Roman"/>
                <a:ea typeface="Times New Roman"/>
              </a:rPr>
              <a:t>Көздің құрам бөліктері мен қызметтерін сәйкестендіріңіз </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 </a:t>
            </a:r>
            <a:br>
              <a:rPr sz="2800"/>
            </a:br>
            <a:endParaRPr b="0" lang="ru-RU" sz="2400" strike="noStrike" u="none">
              <a:solidFill>
                <a:srgbClr val="000000"/>
              </a:solidFill>
              <a:uFillTx/>
              <a:latin typeface="Calibri"/>
            </a:endParaRPr>
          </a:p>
        </p:txBody>
      </p:sp>
      <p:pic>
        <p:nvPicPr>
          <p:cNvPr id="186" name="Рисунок 1" descr=""/>
          <p:cNvPicPr/>
          <p:nvPr/>
        </p:nvPicPr>
        <p:blipFill>
          <a:blip r:embed="rId1"/>
          <a:stretch/>
        </p:blipFill>
        <p:spPr>
          <a:xfrm>
            <a:off x="290520" y="6453360"/>
            <a:ext cx="11558520" cy="712440"/>
          </a:xfrm>
          <a:prstGeom prst="rect">
            <a:avLst/>
          </a:prstGeom>
          <a:ln w="0">
            <a:noFill/>
          </a:ln>
        </p:spPr>
      </p:pic>
      <p:sp>
        <p:nvSpPr>
          <p:cNvPr id="187" name="Прямоугольник 7"/>
          <p:cNvSpPr/>
          <p:nvPr/>
        </p:nvSpPr>
        <p:spPr>
          <a:xfrm>
            <a:off x="905040" y="5600880"/>
            <a:ext cx="95821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5b6"/>
                </a:solidFill>
                <a:uFillTx/>
                <a:latin typeface="Times New Roman"/>
                <a:ea typeface="Times New Roman"/>
              </a:rPr>
              <a:t>Дескрипторлар: </a:t>
            </a:r>
            <a:r>
              <a:rPr b="0" lang="ru-RU" sz="2000" strike="noStrike" u="none">
                <a:solidFill>
                  <a:srgbClr val="2e75b6"/>
                </a:solidFill>
                <a:uFillTx/>
                <a:latin typeface="Times New Roman"/>
                <a:ea typeface="Times New Roman"/>
              </a:rPr>
              <a:t>Көздің құрам бөліктері мен қызметтерін сәйкестендіреді</a:t>
            </a:r>
            <a:r>
              <a:rPr b="0" lang="kk-KZ" sz="2000" strike="noStrike" u="none">
                <a:solidFill>
                  <a:srgbClr val="2e75b6"/>
                </a:solidFill>
                <a:uFillTx/>
                <a:latin typeface="Times New Roman"/>
                <a:ea typeface="Times New Roman"/>
              </a:rPr>
              <a:t>.</a:t>
            </a:r>
            <a:endParaRPr b="0" lang="ru-RU" sz="2000" strike="noStrike" u="none">
              <a:solidFill>
                <a:srgbClr val="000000"/>
              </a:solidFill>
              <a:uFillTx/>
              <a:latin typeface="Calibri"/>
            </a:endParaRPr>
          </a:p>
        </p:txBody>
      </p:sp>
      <p:graphicFrame>
        <p:nvGraphicFramePr>
          <p:cNvPr id="188" name=""/>
          <p:cNvGraphicFramePr/>
          <p:nvPr/>
        </p:nvGraphicFramePr>
        <p:xfrm>
          <a:off x="2238480" y="1319040"/>
          <a:ext cx="7943760" cy="3957840"/>
        </p:xfrm>
        <a:graphic>
          <a:graphicData uri="http://schemas.openxmlformats.org/drawingml/2006/table">
            <a:tbl>
              <a:tblPr/>
              <a:tblGrid>
                <a:gridCol w="4068720"/>
                <a:gridCol w="3875040"/>
              </a:tblGrid>
              <a:tr h="37476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imes New Roman"/>
                          <a:ea typeface="Times New Roman"/>
                        </a:rPr>
                        <a:t>Көздің құрам бөлігі</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Қызметі</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35830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А) көз бұлшық еттері</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Ә) қабақтар мен кірпіктер</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Б) жас бездері</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В) тамырлы қабық </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Г) көзбұршақ </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 </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Д) нұрлы қабық  </a:t>
                      </a:r>
                      <a:endParaRPr b="0" lang="ru-RU" sz="16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2f2f2"/>
                    </a:solidFill>
                  </a:tcPr>
                </a:tc>
                <a:tc>
                  <a:txBody>
                    <a:bodyPr anchor="t">
                      <a:noAutofit/>
                    </a:bodyPr>
                    <a:p>
                      <a:pPr marL="343080" indent="-343080">
                        <a:lnSpc>
                          <a:spcPct val="100000"/>
                        </a:lnSpc>
                        <a:buClr>
                          <a:srgbClr val="2e75b6"/>
                        </a:buClr>
                        <a:buFont typeface="Times New Roman"/>
                        <a:buAutoNum type="arabicParen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көзге түс береді</a:t>
                      </a: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2) көзді қимылдату</a:t>
                      </a: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3) линза қызметін атқарады</a:t>
                      </a: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4) терден, ылғалдан қорғайды</a:t>
                      </a: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5) коректік зат және оттекпен қамтамасыз етеді</a:t>
                      </a: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6) көзді ылғалдайды </a:t>
                      </a: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2f2f2"/>
                    </a:solid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Прямоугольник 3"/>
          <p:cNvSpPr/>
          <p:nvPr/>
        </p:nvSpPr>
        <p:spPr>
          <a:xfrm>
            <a:off x="0" y="0"/>
            <a:ext cx="12192120" cy="9810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      </a:t>
            </a:r>
            <a:r>
              <a:rPr b="0" lang="kk-KZ" sz="2400" strike="noStrike" u="none">
                <a:solidFill>
                  <a:srgbClr val="ffffff"/>
                </a:solidFill>
                <a:uFillTx/>
                <a:latin typeface="Times New Roman"/>
                <a:ea typeface="Times New Roman"/>
              </a:rPr>
              <a:t>3-тапсырма. </a:t>
            </a:r>
            <a:r>
              <a:rPr b="0" lang="ru-RU" sz="2400" strike="noStrike" u="none">
                <a:solidFill>
                  <a:srgbClr val="ffffff"/>
                </a:solidFill>
                <a:uFillTx/>
                <a:latin typeface="Times New Roman"/>
                <a:ea typeface="Times New Roman"/>
              </a:rPr>
              <a:t>Көздің құрам бөліктері мен қызметтерін сәйкестендіріңіз </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 </a:t>
            </a:r>
            <a:br>
              <a:rPr sz="2800"/>
            </a:br>
            <a:endParaRPr b="0" lang="ru-RU" sz="2400" strike="noStrike" u="none">
              <a:solidFill>
                <a:srgbClr val="000000"/>
              </a:solidFill>
              <a:uFillTx/>
              <a:latin typeface="Calibri"/>
            </a:endParaRPr>
          </a:p>
        </p:txBody>
      </p:sp>
      <p:pic>
        <p:nvPicPr>
          <p:cNvPr id="190" name="Рисунок 1" descr=""/>
          <p:cNvPicPr/>
          <p:nvPr/>
        </p:nvPicPr>
        <p:blipFill>
          <a:blip r:embed="rId1"/>
          <a:stretch/>
        </p:blipFill>
        <p:spPr>
          <a:xfrm>
            <a:off x="290520" y="6453360"/>
            <a:ext cx="11558520" cy="712440"/>
          </a:xfrm>
          <a:prstGeom prst="rect">
            <a:avLst/>
          </a:prstGeom>
          <a:ln w="0">
            <a:noFill/>
          </a:ln>
        </p:spPr>
      </p:pic>
      <p:sp>
        <p:nvSpPr>
          <p:cNvPr id="191" name="Прямоугольник 7"/>
          <p:cNvSpPr/>
          <p:nvPr/>
        </p:nvSpPr>
        <p:spPr>
          <a:xfrm>
            <a:off x="905040" y="5600880"/>
            <a:ext cx="95821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5b6"/>
                </a:solidFill>
                <a:uFillTx/>
                <a:latin typeface="Times New Roman"/>
                <a:ea typeface="Times New Roman"/>
              </a:rPr>
              <a:t>Дескрипторлар: </a:t>
            </a:r>
            <a:r>
              <a:rPr b="0" lang="ru-RU" sz="2000" strike="noStrike" u="none">
                <a:solidFill>
                  <a:srgbClr val="2e75b6"/>
                </a:solidFill>
                <a:uFillTx/>
                <a:latin typeface="Times New Roman"/>
                <a:ea typeface="Times New Roman"/>
              </a:rPr>
              <a:t>Көздің құрам бөліктері мен қызметтерін сәйкестендіреді</a:t>
            </a:r>
            <a:r>
              <a:rPr b="0" lang="kk-KZ" sz="2000" strike="noStrike" u="none">
                <a:solidFill>
                  <a:srgbClr val="2e75b6"/>
                </a:solidFill>
                <a:uFillTx/>
                <a:latin typeface="Times New Roman"/>
                <a:ea typeface="Times New Roman"/>
              </a:rPr>
              <a:t>.</a:t>
            </a:r>
            <a:endParaRPr b="0" lang="ru-RU" sz="2000" strike="noStrike" u="none">
              <a:solidFill>
                <a:srgbClr val="000000"/>
              </a:solidFill>
              <a:uFillTx/>
              <a:latin typeface="Calibri"/>
            </a:endParaRPr>
          </a:p>
        </p:txBody>
      </p:sp>
      <p:graphicFrame>
        <p:nvGraphicFramePr>
          <p:cNvPr id="192" name=""/>
          <p:cNvGraphicFramePr/>
          <p:nvPr/>
        </p:nvGraphicFramePr>
        <p:xfrm>
          <a:off x="2238480" y="1347840"/>
          <a:ext cx="7953120" cy="3870360"/>
        </p:xfrm>
        <a:graphic>
          <a:graphicData uri="http://schemas.openxmlformats.org/drawingml/2006/table">
            <a:tbl>
              <a:tblPr/>
              <a:tblGrid>
                <a:gridCol w="4039920"/>
                <a:gridCol w="3913200"/>
              </a:tblGrid>
              <a:tr h="36612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imes New Roman"/>
                          <a:ea typeface="Times New Roman"/>
                        </a:rPr>
                        <a:t>Көздің құрам бөлігі</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Қызметі</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350424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А) көз бұлшық еттері</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Ә) қабақтар мен кірпіктер</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Б) жас бездері</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В) тамырлы қабық </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Г) көзбұршақ </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 </a:t>
                      </a:r>
                      <a:endParaRPr b="0" lang="ru-RU" sz="1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Д) нұрлы қабық  </a:t>
                      </a:r>
                      <a:endParaRPr b="0" lang="ru-RU" sz="16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2f2f2"/>
                    </a:solidFill>
                  </a:tcPr>
                </a:tc>
                <a:tc>
                  <a:txBody>
                    <a:bodyPr anchor="t">
                      <a:noAutofit/>
                    </a:bodyPr>
                    <a:p>
                      <a:pPr marL="343080" indent="-343080">
                        <a:lnSpc>
                          <a:spcPct val="100000"/>
                        </a:lnSpc>
                        <a:buClr>
                          <a:srgbClr val="2e75b6"/>
                        </a:buClr>
                        <a:buFont typeface="Times New Roman"/>
                        <a:buAutoNum type="arabicParen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көзді қимылдату</a:t>
                      </a: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2) терден, ылғалдан қорғайды</a:t>
                      </a: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3) көзді ылғалдайды</a:t>
                      </a: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4) коректік зат және оттекпен қамтамасыз етеді</a:t>
                      </a: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5) линза қызметін атқарады</a:t>
                      </a: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6) көзге түс береді</a:t>
                      </a: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2f2f2"/>
                    </a:solid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
          <p:cNvSpPr txBox="1"/>
          <p:nvPr/>
        </p:nvSpPr>
        <p:spPr>
          <a:xfrm>
            <a:off x="875880" y="2695680"/>
            <a:ext cx="10566360" cy="3481200"/>
          </a:xfrm>
          <a:prstGeom prst="rect">
            <a:avLst/>
          </a:prstGeom>
          <a:noFill/>
          <a:ln w="0">
            <a:noFill/>
          </a:ln>
        </p:spPr>
        <p:txBody>
          <a:bodyPr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Бағалау критерийлері:</a:t>
            </a:r>
            <a:r>
              <a:rPr b="1" lang="kk-KZ"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a:p>
            <a:pPr>
              <a:lnSpc>
                <a:spcPct val="90000"/>
              </a:lnSpc>
              <a:spcBef>
                <a:spcPts val="1001"/>
              </a:spcBef>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көру мүшесі арқылы қабылдау ерекшеліктерін сипаттайды;</a:t>
            </a:r>
            <a:endParaRPr b="0" lang="ru-RU" sz="2400" strike="noStrike" u="none">
              <a:solidFill>
                <a:srgbClr val="000000"/>
              </a:solidFill>
              <a:uFillTx/>
              <a:latin typeface="Calibri"/>
            </a:endParaRPr>
          </a:p>
          <a:p>
            <a:pPr>
              <a:lnSpc>
                <a:spcPct val="90000"/>
              </a:lnSpc>
              <a:spcBef>
                <a:spcPts val="1001"/>
              </a:spcBef>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көру мүшесінің құрылысы мен қызметі арасындағы байланысты айқындайды;</a:t>
            </a:r>
            <a:endParaRPr b="0" lang="ru-RU" sz="2400" strike="noStrike" u="none">
              <a:solidFill>
                <a:srgbClr val="000000"/>
              </a:solidFill>
              <a:uFillTx/>
              <a:latin typeface="Calibri"/>
            </a:endParaRPr>
          </a:p>
          <a:p>
            <a:pPr>
              <a:lnSpc>
                <a:spcPct val="90000"/>
              </a:lnSpc>
              <a:spcBef>
                <a:spcPts val="1001"/>
              </a:spcBef>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көру жітілігі мен көру аймағының шегін анықтап, көрудің маңызы мен гигиенасын түсіндіреді.</a:t>
            </a:r>
            <a:endParaRPr b="0" lang="ru-RU" sz="2400" strike="noStrike" u="none">
              <a:solidFill>
                <a:srgbClr val="000000"/>
              </a:solidFill>
              <a:uFillTx/>
              <a:latin typeface="Calibri"/>
            </a:endParaRPr>
          </a:p>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7" name="Прямоугольник 3"/>
          <p:cNvSpPr/>
          <p:nvPr/>
        </p:nvSpPr>
        <p:spPr>
          <a:xfrm>
            <a:off x="0" y="152280"/>
            <a:ext cx="12192120" cy="768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Оқу мақсаты:</a:t>
            </a: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r>
              <a:rPr b="1" lang="ru-RU" sz="2400" strike="noStrike" u="none">
                <a:solidFill>
                  <a:srgbClr val="4472c4"/>
                </a:solidFill>
                <a:uFillTx/>
                <a:latin typeface="Times New Roman"/>
                <a:ea typeface="Times New Roman"/>
              </a:rPr>
              <a:t>     </a:t>
            </a:r>
            <a:r>
              <a:rPr b="0" lang="kk-KZ" sz="2400" strike="noStrike" u="none">
                <a:solidFill>
                  <a:srgbClr val="4472c4"/>
                </a:solidFill>
                <a:uFillTx/>
                <a:latin typeface="Times New Roman"/>
                <a:ea typeface="Times New Roman"/>
              </a:rPr>
              <a:t>8.1.7.1 көруді қабылдаудың ерекшеліктерін зерттеу және көру гигиенасының </a:t>
            </a:r>
            <a:r>
              <a:rPr b="0" lang="kk-KZ" sz="2400" strike="noStrike" u="none">
                <a:solidFill>
                  <a:srgbClr val="4472c4"/>
                </a:solidFill>
                <a:uFillTx/>
                <a:latin typeface="Times New Roman"/>
                <a:ea typeface="Times New Roman"/>
              </a:rPr>
              <a:t>	</a:t>
            </a:r>
            <a:r>
              <a:rPr b="0" lang="kk-KZ" sz="2400" strike="noStrike" u="none">
                <a:solidFill>
                  <a:srgbClr val="4472c4"/>
                </a:solidFill>
                <a:uFillTx/>
                <a:latin typeface="Times New Roman"/>
                <a:ea typeface="Times New Roman"/>
              </a:rPr>
              <a:t>	</a:t>
            </a:r>
            <a:r>
              <a:rPr b="0" lang="kk-KZ" sz="2400" strike="noStrike" u="none">
                <a:solidFill>
                  <a:srgbClr val="4472c4"/>
                </a:solidFill>
                <a:uFillTx/>
                <a:latin typeface="Times New Roman"/>
                <a:ea typeface="Times New Roman"/>
              </a:rPr>
              <a:t>	</a:t>
            </a:r>
            <a:r>
              <a:rPr b="0" lang="kk-KZ" sz="2400" strike="noStrike" u="none">
                <a:solidFill>
                  <a:srgbClr val="4472c4"/>
                </a:solidFill>
                <a:uFillTx/>
                <a:latin typeface="Times New Roman"/>
                <a:ea typeface="Times New Roman"/>
              </a:rPr>
              <a:t>  ережесін сипаттау</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p:txBody>
      </p:sp>
      <p:pic>
        <p:nvPicPr>
          <p:cNvPr id="18" name="Рисунок 1" descr=""/>
          <p:cNvPicPr/>
          <p:nvPr/>
        </p:nvPicPr>
        <p:blipFill>
          <a:blip r:embed="rId1"/>
          <a:stretch/>
        </p:blipFill>
        <p:spPr>
          <a:xfrm>
            <a:off x="316080" y="5979960"/>
            <a:ext cx="11559960" cy="714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Прямоугольник 1"/>
          <p:cNvSpPr/>
          <p:nvPr/>
        </p:nvSpPr>
        <p:spPr>
          <a:xfrm>
            <a:off x="0" y="0"/>
            <a:ext cx="12192120" cy="628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ffffff"/>
                </a:solidFill>
                <a:uFillTx/>
                <a:latin typeface="Times New Roman"/>
                <a:ea typeface="Times New Roman"/>
              </a:rPr>
              <a:t>Сезім мүшелері</a:t>
            </a:r>
            <a:endParaRPr b="0" lang="ru-RU" sz="2800" strike="noStrike" u="none">
              <a:solidFill>
                <a:srgbClr val="000000"/>
              </a:solidFill>
              <a:uFillTx/>
              <a:latin typeface="Calibri"/>
            </a:endParaRPr>
          </a:p>
        </p:txBody>
      </p:sp>
      <p:sp>
        <p:nvSpPr>
          <p:cNvPr id="20" name="Прямоугольник 3"/>
          <p:cNvSpPr/>
          <p:nvPr/>
        </p:nvSpPr>
        <p:spPr>
          <a:xfrm>
            <a:off x="1442880" y="1003320"/>
            <a:ext cx="9661680" cy="36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21" name="Picture 5" descr=""/>
          <p:cNvPicPr/>
          <p:nvPr/>
        </p:nvPicPr>
        <p:blipFill>
          <a:blip r:embed="rId1"/>
          <a:stretch/>
        </p:blipFill>
        <p:spPr>
          <a:xfrm>
            <a:off x="1098720" y="6283440"/>
            <a:ext cx="9308880" cy="109440"/>
          </a:xfrm>
          <a:prstGeom prst="rect">
            <a:avLst/>
          </a:prstGeom>
          <a:ln w="0">
            <a:noFill/>
          </a:ln>
        </p:spPr>
      </p:pic>
      <p:pic>
        <p:nvPicPr>
          <p:cNvPr id="22" name="Picture 7" descr=""/>
          <p:cNvPicPr/>
          <p:nvPr/>
        </p:nvPicPr>
        <p:blipFill>
          <a:blip r:embed="rId2"/>
          <a:stretch/>
        </p:blipFill>
        <p:spPr>
          <a:xfrm>
            <a:off x="1098720" y="6432480"/>
            <a:ext cx="9308880" cy="115920"/>
          </a:xfrm>
          <a:prstGeom prst="rect">
            <a:avLst/>
          </a:prstGeom>
          <a:ln w="0">
            <a:noFill/>
          </a:ln>
        </p:spPr>
      </p:pic>
      <p:sp>
        <p:nvSpPr>
          <p:cNvPr id="23" name="Прямоугольник 8"/>
          <p:cNvSpPr/>
          <p:nvPr/>
        </p:nvSpPr>
        <p:spPr>
          <a:xfrm>
            <a:off x="8191440" y="3346560"/>
            <a:ext cx="184320" cy="52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4" name="Прямоугольник 9"/>
          <p:cNvSpPr/>
          <p:nvPr/>
        </p:nvSpPr>
        <p:spPr>
          <a:xfrm>
            <a:off x="5324400" y="3166920"/>
            <a:ext cx="184320" cy="524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5" name="Прямоугольник 2"/>
          <p:cNvSpPr/>
          <p:nvPr/>
        </p:nvSpPr>
        <p:spPr>
          <a:xfrm flipV="1" rot="10800000">
            <a:off x="809640" y="2242800"/>
            <a:ext cx="5019840" cy="1842120"/>
          </a:xfrm>
          <a:prstGeom prst="rect">
            <a:avLst/>
          </a:prstGeom>
          <a:noFill/>
          <a:ln w="0">
            <a:noFill/>
          </a:ln>
        </p:spPr>
        <p:style>
          <a:lnRef idx="0"/>
          <a:fillRef idx="0"/>
          <a:effectRef idx="0"/>
          <a:fontRef idx="minor"/>
        </p:style>
        <p:txBody>
          <a:bodyPr lIns="90000" rIns="90000" tIns="46800" bIns="46800" anchor="t">
            <a:spAutoFit/>
          </a:bodyPr>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Адам үшін негізгі сезім мүшесіне көру жатады. Қоршаған әлем туралы ақпараттардың басым бөлігін көру арқылы қабылдаймыз.</a:t>
            </a:r>
            <a:endParaRPr b="0" lang="ru-RU" sz="2400" strike="noStrike" u="none">
              <a:solidFill>
                <a:srgbClr val="000000"/>
              </a:solidFill>
              <a:uFillTx/>
              <a:latin typeface="Calibri"/>
            </a:endParaRPr>
          </a:p>
        </p:txBody>
      </p:sp>
      <p:sp>
        <p:nvSpPr>
          <p:cNvPr id="26" name="Скругленный прямоугольник 13"/>
          <p:cNvSpPr/>
          <p:nvPr/>
        </p:nvSpPr>
        <p:spPr>
          <a:xfrm>
            <a:off x="3581280" y="1257480"/>
            <a:ext cx="1476360" cy="48564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есту</a:t>
            </a:r>
            <a:endParaRPr b="0" lang="ru-RU" sz="2000" strike="noStrike" u="none">
              <a:solidFill>
                <a:srgbClr val="000000"/>
              </a:solidFill>
              <a:uFillTx/>
              <a:latin typeface="Calibri"/>
            </a:endParaRPr>
          </a:p>
        </p:txBody>
      </p:sp>
      <p:sp>
        <p:nvSpPr>
          <p:cNvPr id="27" name="Скругленный прямоугольник 14"/>
          <p:cNvSpPr/>
          <p:nvPr/>
        </p:nvSpPr>
        <p:spPr>
          <a:xfrm>
            <a:off x="5181480" y="1247760"/>
            <a:ext cx="1552680" cy="49536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иіс сезу</a:t>
            </a:r>
            <a:endParaRPr b="0" lang="ru-RU" sz="2000" strike="noStrike" u="none">
              <a:solidFill>
                <a:srgbClr val="000000"/>
              </a:solidFill>
              <a:uFillTx/>
              <a:latin typeface="Calibri"/>
            </a:endParaRPr>
          </a:p>
        </p:txBody>
      </p:sp>
      <p:sp>
        <p:nvSpPr>
          <p:cNvPr id="28" name="Скругленный прямоугольник 15"/>
          <p:cNvSpPr/>
          <p:nvPr/>
        </p:nvSpPr>
        <p:spPr>
          <a:xfrm>
            <a:off x="6819840" y="1247760"/>
            <a:ext cx="1467000" cy="49536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дәм сезу</a:t>
            </a:r>
            <a:endParaRPr b="0" lang="ru-RU" sz="2000" strike="noStrike" u="none">
              <a:solidFill>
                <a:srgbClr val="000000"/>
              </a:solidFill>
              <a:uFillTx/>
              <a:latin typeface="Calibri"/>
            </a:endParaRPr>
          </a:p>
        </p:txBody>
      </p:sp>
      <p:sp>
        <p:nvSpPr>
          <p:cNvPr id="29" name="Скругленный прямоугольник 16"/>
          <p:cNvSpPr/>
          <p:nvPr/>
        </p:nvSpPr>
        <p:spPr>
          <a:xfrm>
            <a:off x="8381880" y="1257480"/>
            <a:ext cx="1476360" cy="48564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сипап сезу</a:t>
            </a:r>
            <a:endParaRPr b="0" lang="ru-RU" sz="2000" strike="noStrike" u="none">
              <a:solidFill>
                <a:srgbClr val="000000"/>
              </a:solidFill>
              <a:uFillTx/>
              <a:latin typeface="Calibri"/>
            </a:endParaRPr>
          </a:p>
        </p:txBody>
      </p:sp>
      <p:sp>
        <p:nvSpPr>
          <p:cNvPr id="30" name="Скругленный прямоугольник 17"/>
          <p:cNvSpPr/>
          <p:nvPr/>
        </p:nvSpPr>
        <p:spPr>
          <a:xfrm>
            <a:off x="2000160" y="1266840"/>
            <a:ext cx="1486080" cy="47628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көру</a:t>
            </a:r>
            <a:endParaRPr b="0" lang="ru-RU" sz="2000" strike="noStrike" u="none">
              <a:solidFill>
                <a:srgbClr val="000000"/>
              </a:solidFill>
              <a:uFillTx/>
              <a:latin typeface="Calibri"/>
            </a:endParaRPr>
          </a:p>
        </p:txBody>
      </p:sp>
      <p:cxnSp>
        <p:nvCxnSpPr>
          <p:cNvPr id="31" name="Прямая со стрелкой 21"/>
          <p:cNvCxnSpPr/>
          <p:nvPr/>
        </p:nvCxnSpPr>
        <p:spPr>
          <a:xfrm flipH="1">
            <a:off x="2904840" y="657360"/>
            <a:ext cx="1877040" cy="505440"/>
          </a:xfrm>
          <a:prstGeom prst="straightConnector1">
            <a:avLst/>
          </a:prstGeom>
          <a:ln w="6480">
            <a:solidFill>
              <a:srgbClr val="2f5597"/>
            </a:solidFill>
            <a:miter/>
            <a:tailEnd len="med" type="arrow" w="med"/>
          </a:ln>
        </p:spPr>
      </p:cxnSp>
      <p:cxnSp>
        <p:nvCxnSpPr>
          <p:cNvPr id="32" name="Прямая со стрелкой 23"/>
          <p:cNvCxnSpPr/>
          <p:nvPr/>
        </p:nvCxnSpPr>
        <p:spPr>
          <a:xfrm flipH="1">
            <a:off x="4514040" y="657000"/>
            <a:ext cx="963000" cy="524160"/>
          </a:xfrm>
          <a:prstGeom prst="straightConnector1">
            <a:avLst/>
          </a:prstGeom>
          <a:ln w="6480">
            <a:solidFill>
              <a:srgbClr val="2f5597"/>
            </a:solidFill>
            <a:miter/>
            <a:tailEnd len="med" type="arrow" w="med"/>
          </a:ln>
        </p:spPr>
      </p:cxnSp>
      <p:cxnSp>
        <p:nvCxnSpPr>
          <p:cNvPr id="33" name="Прямая со стрелкой 27"/>
          <p:cNvCxnSpPr/>
          <p:nvPr/>
        </p:nvCxnSpPr>
        <p:spPr>
          <a:xfrm>
            <a:off x="6057720" y="676080"/>
            <a:ext cx="1080" cy="524160"/>
          </a:xfrm>
          <a:prstGeom prst="straightConnector1">
            <a:avLst/>
          </a:prstGeom>
          <a:ln w="6480">
            <a:solidFill>
              <a:srgbClr val="2f5597"/>
            </a:solidFill>
            <a:miter/>
            <a:tailEnd len="med" type="arrow" w="med"/>
          </a:ln>
        </p:spPr>
      </p:cxnSp>
      <p:cxnSp>
        <p:nvCxnSpPr>
          <p:cNvPr id="34" name="Прямая со стрелкой 29"/>
          <p:cNvCxnSpPr/>
          <p:nvPr/>
        </p:nvCxnSpPr>
        <p:spPr>
          <a:xfrm>
            <a:off x="6800760" y="647640"/>
            <a:ext cx="658080" cy="534240"/>
          </a:xfrm>
          <a:prstGeom prst="straightConnector1">
            <a:avLst/>
          </a:prstGeom>
          <a:ln w="6480">
            <a:solidFill>
              <a:srgbClr val="2f5597"/>
            </a:solidFill>
            <a:miter/>
            <a:tailEnd len="med" type="arrow" w="med"/>
          </a:ln>
        </p:spPr>
      </p:cxnSp>
      <p:cxnSp>
        <p:nvCxnSpPr>
          <p:cNvPr id="35" name="Прямая со стрелкой 36"/>
          <p:cNvCxnSpPr/>
          <p:nvPr/>
        </p:nvCxnSpPr>
        <p:spPr>
          <a:xfrm>
            <a:off x="7457760" y="647280"/>
            <a:ext cx="1477080" cy="553320"/>
          </a:xfrm>
          <a:prstGeom prst="straightConnector1">
            <a:avLst/>
          </a:prstGeom>
          <a:ln w="6480">
            <a:solidFill>
              <a:srgbClr val="2f5597"/>
            </a:solidFill>
            <a:miter/>
            <a:tailEnd len="med" type="arrow" w="med"/>
          </a:ln>
        </p:spPr>
      </p:cxnSp>
      <p:pic>
        <p:nvPicPr>
          <p:cNvPr id="36" name="Picture 15" descr="https://www.carlsonstockart.com/images/xl/Eye-Anatomy-Illustration.jpg"/>
          <p:cNvPicPr/>
          <p:nvPr/>
        </p:nvPicPr>
        <p:blipFill>
          <a:blip r:embed="rId3"/>
          <a:stretch/>
        </p:blipFill>
        <p:spPr>
          <a:xfrm>
            <a:off x="6913440" y="2809800"/>
            <a:ext cx="4354560" cy="31701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Прямоугольник 1"/>
          <p:cNvSpPr/>
          <p:nvPr/>
        </p:nvSpPr>
        <p:spPr>
          <a:xfrm>
            <a:off x="0" y="0"/>
            <a:ext cx="12192120" cy="628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Көздің құрылысы</a:t>
            </a:r>
            <a:endParaRPr b="0" lang="ru-RU" sz="2800" strike="noStrike" u="none">
              <a:solidFill>
                <a:srgbClr val="000000"/>
              </a:solidFill>
              <a:uFillTx/>
              <a:latin typeface="Calibri"/>
            </a:endParaRPr>
          </a:p>
        </p:txBody>
      </p:sp>
      <p:sp>
        <p:nvSpPr>
          <p:cNvPr id="38" name="Прямоугольник 3"/>
          <p:cNvSpPr/>
          <p:nvPr/>
        </p:nvSpPr>
        <p:spPr>
          <a:xfrm>
            <a:off x="676440" y="917640"/>
            <a:ext cx="1129644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4472c4"/>
                </a:solidFill>
                <a:uFillTx/>
                <a:latin typeface="Times New Roman"/>
                <a:ea typeface="Calibri"/>
              </a:rPr>
              <a:t>Көздің сезімтал жасушалары – фоторецепторлар. Ол заттардан шағылысқан жарықты қабылдайды. </a:t>
            </a:r>
            <a:endParaRPr b="0" lang="ru-RU" sz="2000" strike="noStrike" u="none">
              <a:solidFill>
                <a:srgbClr val="000000"/>
              </a:solidFill>
              <a:uFillTx/>
              <a:latin typeface="Calibri"/>
            </a:endParaRPr>
          </a:p>
        </p:txBody>
      </p:sp>
      <p:pic>
        <p:nvPicPr>
          <p:cNvPr id="39" name="Picture 5" descr=""/>
          <p:cNvPicPr/>
          <p:nvPr/>
        </p:nvPicPr>
        <p:blipFill>
          <a:blip r:embed="rId1"/>
          <a:stretch/>
        </p:blipFill>
        <p:spPr>
          <a:xfrm>
            <a:off x="1098720" y="6283440"/>
            <a:ext cx="9308880" cy="109440"/>
          </a:xfrm>
          <a:prstGeom prst="rect">
            <a:avLst/>
          </a:prstGeom>
          <a:ln w="0">
            <a:noFill/>
          </a:ln>
        </p:spPr>
      </p:pic>
      <p:pic>
        <p:nvPicPr>
          <p:cNvPr id="40" name="Picture 7" descr=""/>
          <p:cNvPicPr/>
          <p:nvPr/>
        </p:nvPicPr>
        <p:blipFill>
          <a:blip r:embed="rId2"/>
          <a:stretch/>
        </p:blipFill>
        <p:spPr>
          <a:xfrm>
            <a:off x="1098720" y="6432480"/>
            <a:ext cx="9308880" cy="115920"/>
          </a:xfrm>
          <a:prstGeom prst="rect">
            <a:avLst/>
          </a:prstGeom>
          <a:ln w="0">
            <a:noFill/>
          </a:ln>
        </p:spPr>
      </p:pic>
      <p:sp>
        <p:nvSpPr>
          <p:cNvPr id="41" name="Прямоугольник 8"/>
          <p:cNvSpPr/>
          <p:nvPr/>
        </p:nvSpPr>
        <p:spPr>
          <a:xfrm>
            <a:off x="8191440" y="3346560"/>
            <a:ext cx="184320" cy="52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2" name="Прямоугольник 9"/>
          <p:cNvSpPr/>
          <p:nvPr/>
        </p:nvSpPr>
        <p:spPr>
          <a:xfrm>
            <a:off x="5324400" y="3166920"/>
            <a:ext cx="184320" cy="524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3" name="Прямоугольник 2"/>
          <p:cNvSpPr/>
          <p:nvPr/>
        </p:nvSpPr>
        <p:spPr>
          <a:xfrm flipV="1" rot="10800000">
            <a:off x="676440" y="1549440"/>
            <a:ext cx="5114880" cy="3930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4472c4"/>
                </a:solidFill>
                <a:uFillTx/>
                <a:latin typeface="Times New Roman"/>
                <a:ea typeface="Calibri"/>
              </a:rPr>
              <a:t>Көздің құрамына қосымша бөліктері: </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4472c4"/>
                </a:solidFill>
                <a:uFillTx/>
                <a:latin typeface="Times New Roman"/>
                <a:ea typeface="Calibri"/>
              </a:rPr>
              <a:t> </a:t>
            </a:r>
            <a:r>
              <a:rPr b="0" lang="ru-RU" sz="2000" strike="noStrike" u="none">
                <a:solidFill>
                  <a:srgbClr val="4472c4"/>
                </a:solidFill>
                <a:uFillTx/>
                <a:latin typeface="Times New Roman"/>
                <a:ea typeface="Calibri"/>
              </a:rPr>
              <a:t>қабақ</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4472c4"/>
                </a:solidFill>
                <a:uFillTx/>
                <a:latin typeface="Times New Roman"/>
                <a:ea typeface="Calibri"/>
              </a:rPr>
              <a:t> </a:t>
            </a:r>
            <a:r>
              <a:rPr b="0" lang="ru-RU" sz="2000" strike="noStrike" u="none">
                <a:solidFill>
                  <a:srgbClr val="4472c4"/>
                </a:solidFill>
                <a:uFillTx/>
                <a:latin typeface="Times New Roman"/>
                <a:ea typeface="Calibri"/>
              </a:rPr>
              <a:t>қас</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4472c4"/>
                </a:solidFill>
                <a:uFillTx/>
                <a:latin typeface="Times New Roman"/>
                <a:ea typeface="Calibri"/>
              </a:rPr>
              <a:t> </a:t>
            </a:r>
            <a:r>
              <a:rPr b="0" lang="ru-RU" sz="2000" strike="noStrike" u="none">
                <a:solidFill>
                  <a:srgbClr val="4472c4"/>
                </a:solidFill>
                <a:uFillTx/>
                <a:latin typeface="Times New Roman"/>
                <a:ea typeface="Calibri"/>
              </a:rPr>
              <a:t>кірпік</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4472c4"/>
                </a:solidFill>
                <a:uFillTx/>
                <a:latin typeface="Times New Roman"/>
                <a:ea typeface="Calibri"/>
              </a:rPr>
              <a:t> </a:t>
            </a:r>
            <a:r>
              <a:rPr b="0" lang="ru-RU" sz="2000" strike="noStrike" u="none">
                <a:solidFill>
                  <a:srgbClr val="4472c4"/>
                </a:solidFill>
                <a:uFillTx/>
                <a:latin typeface="Times New Roman"/>
                <a:ea typeface="Calibri"/>
              </a:rPr>
              <a:t>жас безі</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4472c4"/>
                </a:solidFill>
                <a:uFillTx/>
                <a:latin typeface="Times New Roman"/>
                <a:ea typeface="Calibri"/>
              </a:rPr>
              <a:t> </a:t>
            </a:r>
            <a:r>
              <a:rPr b="0" lang="ru-RU" sz="2000" strike="noStrike" u="none">
                <a:solidFill>
                  <a:srgbClr val="4472c4"/>
                </a:solidFill>
                <a:uFillTx/>
                <a:latin typeface="Times New Roman"/>
                <a:ea typeface="Calibri"/>
              </a:rPr>
              <a:t>көз бұлшық еттері</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4472c4"/>
                </a:solidFill>
                <a:uFillTx/>
                <a:latin typeface="Times New Roman"/>
                <a:ea typeface="Calibri"/>
              </a:rPr>
              <a:t> </a:t>
            </a:r>
            <a:r>
              <a:rPr b="0" lang="ru-RU" sz="2000" strike="noStrike" u="none">
                <a:solidFill>
                  <a:srgbClr val="4472c4"/>
                </a:solidFill>
                <a:uFillTx/>
                <a:latin typeface="Times New Roman"/>
                <a:ea typeface="Calibri"/>
              </a:rPr>
              <a:t>көз немесе көз алмасы</a:t>
            </a:r>
            <a:endParaRPr b="0" lang="ru-RU" sz="2000" strike="noStrike" u="none">
              <a:solidFill>
                <a:srgbClr val="000000"/>
              </a:solidFill>
              <a:uFillTx/>
              <a:latin typeface="Calibri"/>
            </a:endParaRPr>
          </a:p>
          <a:p>
            <a:pPr>
              <a:lnSpc>
                <a:spcPct val="100000"/>
              </a:lnSpc>
              <a:buClr>
                <a:srgbClr val="2e75b6"/>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gn="just">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44" name="Picture 17" descr="https://fs00.infourok.ru/images/doc/242/219568/3/img3.jpg"/>
          <p:cNvPicPr/>
          <p:nvPr/>
        </p:nvPicPr>
        <p:blipFill>
          <a:blip r:embed="rId3"/>
          <a:stretch/>
        </p:blipFill>
        <p:spPr>
          <a:xfrm>
            <a:off x="5762520" y="1562040"/>
            <a:ext cx="6048360" cy="4695840"/>
          </a:xfrm>
          <a:prstGeom prst="rect">
            <a:avLst/>
          </a:prstGeom>
          <a:ln w="0">
            <a:noFill/>
          </a:ln>
        </p:spPr>
      </p:pic>
      <p:sp>
        <p:nvSpPr>
          <p:cNvPr id="45" name="Прямоугольник 85"/>
          <p:cNvSpPr/>
          <p:nvPr/>
        </p:nvSpPr>
        <p:spPr>
          <a:xfrm>
            <a:off x="5896080" y="2104920"/>
            <a:ext cx="581040" cy="25740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қас</a:t>
            </a:r>
            <a:endParaRPr b="0" lang="ru-RU" sz="1200" strike="noStrike" u="none">
              <a:solidFill>
                <a:srgbClr val="000000"/>
              </a:solidFill>
              <a:uFillTx/>
              <a:latin typeface="Calibri"/>
            </a:endParaRPr>
          </a:p>
        </p:txBody>
      </p:sp>
      <p:sp>
        <p:nvSpPr>
          <p:cNvPr id="46" name="Прямоугольник 86"/>
          <p:cNvSpPr/>
          <p:nvPr/>
        </p:nvSpPr>
        <p:spPr>
          <a:xfrm>
            <a:off x="6572160" y="2162160"/>
            <a:ext cx="828720" cy="25704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жас безі</a:t>
            </a:r>
            <a:endParaRPr b="0" lang="ru-RU" sz="1200" strike="noStrike" u="none">
              <a:solidFill>
                <a:srgbClr val="000000"/>
              </a:solidFill>
              <a:uFillTx/>
              <a:latin typeface="Calibri"/>
            </a:endParaRPr>
          </a:p>
        </p:txBody>
      </p:sp>
      <p:sp>
        <p:nvSpPr>
          <p:cNvPr id="47" name="Прямоугольник 87"/>
          <p:cNvSpPr/>
          <p:nvPr/>
        </p:nvSpPr>
        <p:spPr>
          <a:xfrm>
            <a:off x="7724880" y="2143080"/>
            <a:ext cx="1104840" cy="34308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жас безінің өзектері</a:t>
            </a:r>
            <a:endParaRPr b="0" lang="ru-RU" sz="1200" strike="noStrike" u="none">
              <a:solidFill>
                <a:srgbClr val="000000"/>
              </a:solidFill>
              <a:uFillTx/>
              <a:latin typeface="Calibri"/>
            </a:endParaRPr>
          </a:p>
        </p:txBody>
      </p:sp>
      <p:sp>
        <p:nvSpPr>
          <p:cNvPr id="48" name="Прямоугольник 89"/>
          <p:cNvSpPr/>
          <p:nvPr/>
        </p:nvSpPr>
        <p:spPr>
          <a:xfrm>
            <a:off x="7505640" y="4276800"/>
            <a:ext cx="828720" cy="24768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кірпіктер</a:t>
            </a:r>
            <a:endParaRPr b="0" lang="ru-RU" sz="1200" strike="noStrike" u="none">
              <a:solidFill>
                <a:srgbClr val="000000"/>
              </a:solidFill>
              <a:uFillTx/>
              <a:latin typeface="Calibri"/>
            </a:endParaRPr>
          </a:p>
        </p:txBody>
      </p:sp>
      <p:sp>
        <p:nvSpPr>
          <p:cNvPr id="49" name="Прямоугольник 90"/>
          <p:cNvSpPr/>
          <p:nvPr/>
        </p:nvSpPr>
        <p:spPr>
          <a:xfrm>
            <a:off x="7467480" y="4572000"/>
            <a:ext cx="1143000" cy="495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жас каналының саңылауы</a:t>
            </a:r>
            <a:endParaRPr b="0" lang="ru-RU" sz="1200" strike="noStrike" u="none">
              <a:solidFill>
                <a:srgbClr val="000000"/>
              </a:solidFill>
              <a:uFillTx/>
              <a:latin typeface="Calibri"/>
            </a:endParaRPr>
          </a:p>
        </p:txBody>
      </p:sp>
      <p:sp>
        <p:nvSpPr>
          <p:cNvPr id="50" name="Прямоугольник 91"/>
          <p:cNvSpPr/>
          <p:nvPr/>
        </p:nvSpPr>
        <p:spPr>
          <a:xfrm>
            <a:off x="7229520" y="5143680"/>
            <a:ext cx="1800360" cy="24732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жас каналының өзегі</a:t>
            </a:r>
            <a:endParaRPr b="0" lang="ru-RU" sz="1200" strike="noStrike" u="none">
              <a:solidFill>
                <a:srgbClr val="000000"/>
              </a:solidFill>
              <a:uFillTx/>
              <a:latin typeface="Calibri"/>
            </a:endParaRPr>
          </a:p>
        </p:txBody>
      </p:sp>
      <p:sp>
        <p:nvSpPr>
          <p:cNvPr id="51" name="Прямоугольник 92"/>
          <p:cNvSpPr/>
          <p:nvPr/>
        </p:nvSpPr>
        <p:spPr>
          <a:xfrm>
            <a:off x="7210440" y="5400720"/>
            <a:ext cx="1143000" cy="2379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мұрын қуысы</a:t>
            </a:r>
            <a:endParaRPr b="0" lang="ru-RU" sz="1200" strike="noStrike" u="none">
              <a:solidFill>
                <a:srgbClr val="000000"/>
              </a:solidFill>
              <a:uFillTx/>
              <a:latin typeface="Calibri"/>
            </a:endParaRPr>
          </a:p>
        </p:txBody>
      </p:sp>
      <p:sp>
        <p:nvSpPr>
          <p:cNvPr id="52" name="Прямоугольник 93"/>
          <p:cNvSpPr/>
          <p:nvPr/>
        </p:nvSpPr>
        <p:spPr>
          <a:xfrm>
            <a:off x="8962920" y="2104920"/>
            <a:ext cx="2067120" cy="41904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көз алмасын қимылға келтіретін бұлшық еттер</a:t>
            </a:r>
            <a:endParaRPr b="0" lang="ru-RU" sz="1200" strike="noStrike" u="none">
              <a:solidFill>
                <a:srgbClr val="000000"/>
              </a:solidFill>
              <a:uFillTx/>
              <a:latin typeface="Calibri"/>
            </a:endParaRPr>
          </a:p>
        </p:txBody>
      </p:sp>
      <p:sp>
        <p:nvSpPr>
          <p:cNvPr id="53" name="Прямоугольник 94"/>
          <p:cNvSpPr/>
          <p:nvPr/>
        </p:nvSpPr>
        <p:spPr>
          <a:xfrm>
            <a:off x="8772480" y="2600280"/>
            <a:ext cx="114300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көз алмасы</a:t>
            </a:r>
            <a:endParaRPr b="0" lang="ru-RU" sz="1200" strike="noStrike" u="none">
              <a:solidFill>
                <a:srgbClr val="000000"/>
              </a:solidFill>
              <a:uFillTx/>
              <a:latin typeface="Calibri"/>
            </a:endParaRPr>
          </a:p>
        </p:txBody>
      </p:sp>
      <p:sp>
        <p:nvSpPr>
          <p:cNvPr id="54" name="Прямоугольник 95"/>
          <p:cNvSpPr/>
          <p:nvPr/>
        </p:nvSpPr>
        <p:spPr>
          <a:xfrm>
            <a:off x="10601280" y="5048280"/>
            <a:ext cx="1076400" cy="32400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көру жүйкесі</a:t>
            </a:r>
            <a:endParaRPr b="0" lang="ru-RU" sz="1200" strike="noStrike" u="none">
              <a:solidFill>
                <a:srgbClr val="000000"/>
              </a:solidFill>
              <a:uFillTx/>
              <a:latin typeface="Calibri"/>
            </a:endParaRPr>
          </a:p>
        </p:txBody>
      </p:sp>
      <p:sp>
        <p:nvSpPr>
          <p:cNvPr id="55" name="Прямоугольник 96"/>
          <p:cNvSpPr/>
          <p:nvPr/>
        </p:nvSpPr>
        <p:spPr>
          <a:xfrm>
            <a:off x="10715760" y="5829480"/>
            <a:ext cx="1143000" cy="495000"/>
          </a:xfrm>
          <a:prstGeom prst="rect">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6" name="Прямоугольник 97"/>
          <p:cNvSpPr/>
          <p:nvPr/>
        </p:nvSpPr>
        <p:spPr>
          <a:xfrm>
            <a:off x="5867280" y="5943600"/>
            <a:ext cx="362160" cy="209520"/>
          </a:xfrm>
          <a:prstGeom prst="rect">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Прямоугольник 1"/>
          <p:cNvSpPr/>
          <p:nvPr/>
        </p:nvSpPr>
        <p:spPr>
          <a:xfrm>
            <a:off x="0" y="0"/>
            <a:ext cx="12192120" cy="628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Көз алмасының құрылысы</a:t>
            </a:r>
            <a:endParaRPr b="0" lang="ru-RU" sz="2800" strike="noStrike" u="none">
              <a:solidFill>
                <a:srgbClr val="000000"/>
              </a:solidFill>
              <a:uFillTx/>
              <a:latin typeface="Calibri"/>
            </a:endParaRPr>
          </a:p>
        </p:txBody>
      </p:sp>
      <p:sp>
        <p:nvSpPr>
          <p:cNvPr id="58" name="Прямоугольник 3"/>
          <p:cNvSpPr/>
          <p:nvPr/>
        </p:nvSpPr>
        <p:spPr>
          <a:xfrm>
            <a:off x="1442880" y="1003320"/>
            <a:ext cx="9661680" cy="36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59" name="Picture 5" descr=""/>
          <p:cNvPicPr/>
          <p:nvPr/>
        </p:nvPicPr>
        <p:blipFill>
          <a:blip r:embed="rId1"/>
          <a:stretch/>
        </p:blipFill>
        <p:spPr>
          <a:xfrm>
            <a:off x="1098720" y="6283440"/>
            <a:ext cx="9308880" cy="109440"/>
          </a:xfrm>
          <a:prstGeom prst="rect">
            <a:avLst/>
          </a:prstGeom>
          <a:ln w="0">
            <a:noFill/>
          </a:ln>
        </p:spPr>
      </p:pic>
      <p:pic>
        <p:nvPicPr>
          <p:cNvPr id="60" name="Picture 7" descr=""/>
          <p:cNvPicPr/>
          <p:nvPr/>
        </p:nvPicPr>
        <p:blipFill>
          <a:blip r:embed="rId2"/>
          <a:stretch/>
        </p:blipFill>
        <p:spPr>
          <a:xfrm>
            <a:off x="1098720" y="6432480"/>
            <a:ext cx="9308880" cy="115920"/>
          </a:xfrm>
          <a:prstGeom prst="rect">
            <a:avLst/>
          </a:prstGeom>
          <a:ln w="0">
            <a:noFill/>
          </a:ln>
        </p:spPr>
      </p:pic>
      <p:sp>
        <p:nvSpPr>
          <p:cNvPr id="61" name="Прямоугольник 8"/>
          <p:cNvSpPr/>
          <p:nvPr/>
        </p:nvSpPr>
        <p:spPr>
          <a:xfrm>
            <a:off x="8191440" y="3346560"/>
            <a:ext cx="184320" cy="52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2" name="Прямоугольник 9"/>
          <p:cNvSpPr/>
          <p:nvPr/>
        </p:nvSpPr>
        <p:spPr>
          <a:xfrm>
            <a:off x="5324400" y="3166920"/>
            <a:ext cx="184320" cy="524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3" name="Прямоугольник 2"/>
          <p:cNvSpPr/>
          <p:nvPr/>
        </p:nvSpPr>
        <p:spPr>
          <a:xfrm flipV="1" rot="10800000">
            <a:off x="657000" y="3011400"/>
            <a:ext cx="5057640" cy="2433600"/>
          </a:xfrm>
          <a:prstGeom prst="rect">
            <a:avLst/>
          </a:prstGeom>
          <a:noFill/>
          <a:ln w="0">
            <a:noFill/>
          </a:ln>
        </p:spPr>
        <p:style>
          <a:lnRef idx="0"/>
          <a:fillRef idx="0"/>
          <a:effectRef idx="0"/>
          <a:fontRef idx="minor"/>
        </p:style>
        <p:txBody>
          <a:bodyPr lIns="90000" rIns="90000" tIns="46800" bIns="46800" anchor="t">
            <a:spAutoFit/>
          </a:bodyPr>
          <a:p>
            <a:pPr algn="just">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70c0"/>
                </a:solidFill>
                <a:uFillTx/>
                <a:latin typeface="Times New Roman"/>
                <a:ea typeface="Times New Roman"/>
              </a:rPr>
              <a:t>Көз алмасы үш қабық пен оптикалық жүйеден тұрады. </a:t>
            </a:r>
            <a:endParaRPr b="0" lang="ru-RU"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70c0"/>
                </a:solidFill>
                <a:uFillTx/>
                <a:latin typeface="Times New Roman"/>
                <a:ea typeface="Times New Roman"/>
              </a:rPr>
              <a:t>Оптика деп жарықты өткізетін және оны фокустайтын (шағылысқан жарық сәулесін жинайтын) мөлдір құрылымды айтады.</a:t>
            </a:r>
            <a:endParaRPr b="0" lang="ru-RU" sz="2000" strike="noStrike" u="none">
              <a:solidFill>
                <a:srgbClr val="000000"/>
              </a:solidFill>
              <a:uFillTx/>
              <a:latin typeface="Calibri"/>
            </a:endParaRPr>
          </a:p>
        </p:txBody>
      </p:sp>
      <p:sp>
        <p:nvSpPr>
          <p:cNvPr id="64" name="Скругленный прямоугольник 11"/>
          <p:cNvSpPr/>
          <p:nvPr/>
        </p:nvSpPr>
        <p:spPr>
          <a:xfrm>
            <a:off x="4619520" y="1114560"/>
            <a:ext cx="2705040" cy="44748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Көз алмасы</a:t>
            </a:r>
            <a:endParaRPr b="0" lang="ru-RU" sz="2400" strike="noStrike" u="none">
              <a:solidFill>
                <a:srgbClr val="000000"/>
              </a:solidFill>
              <a:uFillTx/>
              <a:latin typeface="Calibri"/>
            </a:endParaRPr>
          </a:p>
        </p:txBody>
      </p:sp>
      <p:cxnSp>
        <p:nvCxnSpPr>
          <p:cNvPr id="65" name="Прямая со стрелкой 13"/>
          <p:cNvCxnSpPr/>
          <p:nvPr/>
        </p:nvCxnSpPr>
        <p:spPr>
          <a:xfrm>
            <a:off x="5952600" y="657360"/>
            <a:ext cx="10440" cy="419760"/>
          </a:xfrm>
          <a:prstGeom prst="straightConnector1">
            <a:avLst/>
          </a:prstGeom>
          <a:ln w="6480">
            <a:solidFill>
              <a:srgbClr val="2f5597"/>
            </a:solidFill>
            <a:miter/>
            <a:tailEnd len="med" type="arrow" w="med"/>
          </a:ln>
        </p:spPr>
      </p:cxnSp>
      <p:sp>
        <p:nvSpPr>
          <p:cNvPr id="66" name="Скругленный прямоугольник 16"/>
          <p:cNvSpPr/>
          <p:nvPr/>
        </p:nvSpPr>
        <p:spPr>
          <a:xfrm>
            <a:off x="1933560" y="1933560"/>
            <a:ext cx="2457360" cy="49536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Ақ қабық</a:t>
            </a:r>
            <a:endParaRPr b="0" lang="ru-RU" sz="2000" strike="noStrike" u="none">
              <a:solidFill>
                <a:srgbClr val="000000"/>
              </a:solidFill>
              <a:uFillTx/>
              <a:latin typeface="Calibri"/>
            </a:endParaRPr>
          </a:p>
        </p:txBody>
      </p:sp>
      <p:sp>
        <p:nvSpPr>
          <p:cNvPr id="67" name="Скругленный прямоугольник 18"/>
          <p:cNvSpPr/>
          <p:nvPr/>
        </p:nvSpPr>
        <p:spPr>
          <a:xfrm>
            <a:off x="4800600" y="1924200"/>
            <a:ext cx="2457360" cy="50472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Тамырлы қабық</a:t>
            </a:r>
            <a:endParaRPr b="0" lang="ru-RU" sz="2000" strike="noStrike" u="none">
              <a:solidFill>
                <a:srgbClr val="000000"/>
              </a:solidFill>
              <a:uFillTx/>
              <a:latin typeface="Calibri"/>
            </a:endParaRPr>
          </a:p>
        </p:txBody>
      </p:sp>
      <p:sp>
        <p:nvSpPr>
          <p:cNvPr id="68" name="Скругленный прямоугольник 19"/>
          <p:cNvSpPr/>
          <p:nvPr/>
        </p:nvSpPr>
        <p:spPr>
          <a:xfrm>
            <a:off x="7724880" y="1933560"/>
            <a:ext cx="2152440" cy="47628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Торлы қабық</a:t>
            </a:r>
            <a:endParaRPr b="0" lang="ru-RU" sz="2000" strike="noStrike" u="none">
              <a:solidFill>
                <a:srgbClr val="000000"/>
              </a:solidFill>
              <a:uFillTx/>
              <a:latin typeface="Calibri"/>
            </a:endParaRPr>
          </a:p>
        </p:txBody>
      </p:sp>
      <p:cxnSp>
        <p:nvCxnSpPr>
          <p:cNvPr id="69" name="Прямая со стрелкой 25"/>
          <p:cNvCxnSpPr/>
          <p:nvPr/>
        </p:nvCxnSpPr>
        <p:spPr>
          <a:xfrm flipH="1">
            <a:off x="3818880" y="1599840"/>
            <a:ext cx="1477080" cy="267120"/>
          </a:xfrm>
          <a:prstGeom prst="straightConnector1">
            <a:avLst/>
          </a:prstGeom>
          <a:ln w="6480">
            <a:solidFill>
              <a:srgbClr val="2f5597"/>
            </a:solidFill>
            <a:miter/>
            <a:tailEnd len="med" type="arrow" w="med"/>
          </a:ln>
        </p:spPr>
      </p:cxnSp>
      <p:cxnSp>
        <p:nvCxnSpPr>
          <p:cNvPr id="70" name="Прямая со стрелкой 27"/>
          <p:cNvCxnSpPr/>
          <p:nvPr/>
        </p:nvCxnSpPr>
        <p:spPr>
          <a:xfrm>
            <a:off x="6714720" y="1581120"/>
            <a:ext cx="1505880" cy="295560"/>
          </a:xfrm>
          <a:prstGeom prst="straightConnector1">
            <a:avLst/>
          </a:prstGeom>
          <a:ln w="6480">
            <a:solidFill>
              <a:srgbClr val="2f5597"/>
            </a:solidFill>
            <a:miter/>
            <a:tailEnd len="med" type="arrow" w="med"/>
          </a:ln>
        </p:spPr>
      </p:cxnSp>
      <p:cxnSp>
        <p:nvCxnSpPr>
          <p:cNvPr id="71" name="Прямая со стрелкой 29"/>
          <p:cNvCxnSpPr/>
          <p:nvPr/>
        </p:nvCxnSpPr>
        <p:spPr>
          <a:xfrm flipH="1">
            <a:off x="5971320" y="1561680"/>
            <a:ext cx="10440" cy="315000"/>
          </a:xfrm>
          <a:prstGeom prst="straightConnector1">
            <a:avLst/>
          </a:prstGeom>
          <a:ln w="6480">
            <a:solidFill>
              <a:srgbClr val="2f5597"/>
            </a:solidFill>
            <a:miter/>
            <a:tailEnd len="med" type="arrow" w="med"/>
          </a:ln>
        </p:spPr>
      </p:cxnSp>
      <p:sp>
        <p:nvSpPr>
          <p:cNvPr id="72" name="Скругленный прямоугольник 32"/>
          <p:cNvSpPr/>
          <p:nvPr/>
        </p:nvSpPr>
        <p:spPr>
          <a:xfrm>
            <a:off x="2266920" y="2714760"/>
            <a:ext cx="1733760" cy="47628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Қасаң қабық</a:t>
            </a:r>
            <a:endParaRPr b="0" lang="ru-RU" sz="2000" strike="noStrike" u="none">
              <a:solidFill>
                <a:srgbClr val="000000"/>
              </a:solidFill>
              <a:uFillTx/>
              <a:latin typeface="Calibri"/>
            </a:endParaRPr>
          </a:p>
        </p:txBody>
      </p:sp>
      <p:sp>
        <p:nvSpPr>
          <p:cNvPr id="73" name="Скругленный прямоугольник 33"/>
          <p:cNvSpPr/>
          <p:nvPr/>
        </p:nvSpPr>
        <p:spPr>
          <a:xfrm>
            <a:off x="6086520" y="2705040"/>
            <a:ext cx="1400040" cy="46692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Қарашық</a:t>
            </a:r>
            <a:endParaRPr b="0" lang="ru-RU" sz="2000" strike="noStrike" u="none">
              <a:solidFill>
                <a:srgbClr val="000000"/>
              </a:solidFill>
              <a:uFillTx/>
              <a:latin typeface="Calibri"/>
            </a:endParaRPr>
          </a:p>
        </p:txBody>
      </p:sp>
      <p:sp>
        <p:nvSpPr>
          <p:cNvPr id="74" name="Скругленный прямоугольник 34"/>
          <p:cNvSpPr/>
          <p:nvPr/>
        </p:nvSpPr>
        <p:spPr>
          <a:xfrm>
            <a:off x="9496440" y="2685960"/>
            <a:ext cx="1542960" cy="45720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Таяқшалар</a:t>
            </a:r>
            <a:endParaRPr b="0" lang="ru-RU" sz="2000" strike="noStrike" u="none">
              <a:solidFill>
                <a:srgbClr val="000000"/>
              </a:solidFill>
              <a:uFillTx/>
              <a:latin typeface="Calibri"/>
            </a:endParaRPr>
          </a:p>
        </p:txBody>
      </p:sp>
      <p:sp>
        <p:nvSpPr>
          <p:cNvPr id="75" name="Скругленный прямоугольник 35"/>
          <p:cNvSpPr/>
          <p:nvPr/>
        </p:nvSpPr>
        <p:spPr>
          <a:xfrm>
            <a:off x="7639200" y="2705040"/>
            <a:ext cx="1609560" cy="44784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Құтышалар</a:t>
            </a:r>
            <a:endParaRPr b="0" lang="ru-RU" sz="2000" strike="noStrike" u="none">
              <a:solidFill>
                <a:srgbClr val="000000"/>
              </a:solidFill>
              <a:uFillTx/>
              <a:latin typeface="Calibri"/>
            </a:endParaRPr>
          </a:p>
        </p:txBody>
      </p:sp>
      <p:cxnSp>
        <p:nvCxnSpPr>
          <p:cNvPr id="76" name="Прямая со стрелкой 41"/>
          <p:cNvCxnSpPr/>
          <p:nvPr/>
        </p:nvCxnSpPr>
        <p:spPr>
          <a:xfrm>
            <a:off x="3333240" y="2467080"/>
            <a:ext cx="1080" cy="257760"/>
          </a:xfrm>
          <a:prstGeom prst="straightConnector1">
            <a:avLst/>
          </a:prstGeom>
          <a:ln w="6480">
            <a:solidFill>
              <a:srgbClr val="2f5597"/>
            </a:solidFill>
            <a:miter/>
            <a:tailEnd len="med" type="arrow" w="med"/>
          </a:ln>
        </p:spPr>
      </p:cxnSp>
      <p:cxnSp>
        <p:nvCxnSpPr>
          <p:cNvPr id="77" name="Прямая со стрелкой 43"/>
          <p:cNvCxnSpPr/>
          <p:nvPr/>
        </p:nvCxnSpPr>
        <p:spPr>
          <a:xfrm flipV="1">
            <a:off x="2914200" y="2447640"/>
            <a:ext cx="10440" cy="267120"/>
          </a:xfrm>
          <a:prstGeom prst="straightConnector1">
            <a:avLst/>
          </a:prstGeom>
          <a:ln w="6480">
            <a:solidFill>
              <a:srgbClr val="2f5597"/>
            </a:solidFill>
            <a:miter/>
            <a:tailEnd len="med" type="arrow" w="med"/>
          </a:ln>
        </p:spPr>
      </p:cxnSp>
      <p:cxnSp>
        <p:nvCxnSpPr>
          <p:cNvPr id="78" name="Прямая со стрелкой 65"/>
          <p:cNvCxnSpPr/>
          <p:nvPr/>
        </p:nvCxnSpPr>
        <p:spPr>
          <a:xfrm>
            <a:off x="8496000" y="2448000"/>
            <a:ext cx="1080" cy="210240"/>
          </a:xfrm>
          <a:prstGeom prst="straightConnector1">
            <a:avLst/>
          </a:prstGeom>
          <a:ln w="6480">
            <a:solidFill>
              <a:srgbClr val="2f5597"/>
            </a:solidFill>
            <a:miter/>
            <a:tailEnd len="med" type="arrow" w="med"/>
          </a:ln>
        </p:spPr>
      </p:cxnSp>
      <p:cxnSp>
        <p:nvCxnSpPr>
          <p:cNvPr id="79" name="Прямая со стрелкой 67"/>
          <p:cNvCxnSpPr/>
          <p:nvPr/>
        </p:nvCxnSpPr>
        <p:spPr>
          <a:xfrm>
            <a:off x="9105840" y="2409480"/>
            <a:ext cx="791280" cy="219960"/>
          </a:xfrm>
          <a:prstGeom prst="straightConnector1">
            <a:avLst/>
          </a:prstGeom>
          <a:ln w="6480">
            <a:solidFill>
              <a:srgbClr val="2f5597"/>
            </a:solidFill>
            <a:miter/>
            <a:tailEnd len="med" type="arrow" w="med"/>
          </a:ln>
        </p:spPr>
      </p:cxnSp>
      <p:sp>
        <p:nvSpPr>
          <p:cNvPr id="80" name="Скругленный прямоугольник 68"/>
          <p:cNvSpPr/>
          <p:nvPr/>
        </p:nvSpPr>
        <p:spPr>
          <a:xfrm>
            <a:off x="4314960" y="2714760"/>
            <a:ext cx="1685880" cy="46656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Нұрлы қабық</a:t>
            </a:r>
            <a:endParaRPr b="0" lang="ru-RU" sz="2000" strike="noStrike" u="none">
              <a:solidFill>
                <a:srgbClr val="000000"/>
              </a:solidFill>
              <a:uFillTx/>
              <a:latin typeface="Calibri"/>
            </a:endParaRPr>
          </a:p>
        </p:txBody>
      </p:sp>
      <p:cxnSp>
        <p:nvCxnSpPr>
          <p:cNvPr id="81" name="Прямая со стрелкой 70"/>
          <p:cNvCxnSpPr/>
          <p:nvPr/>
        </p:nvCxnSpPr>
        <p:spPr>
          <a:xfrm flipH="1">
            <a:off x="5390280" y="2495160"/>
            <a:ext cx="229320" cy="191160"/>
          </a:xfrm>
          <a:prstGeom prst="straightConnector1">
            <a:avLst/>
          </a:prstGeom>
          <a:ln w="6480">
            <a:solidFill>
              <a:srgbClr val="2f5597"/>
            </a:solidFill>
            <a:miter/>
            <a:tailEnd len="med" type="arrow" w="med"/>
          </a:ln>
        </p:spPr>
      </p:cxnSp>
      <p:cxnSp>
        <p:nvCxnSpPr>
          <p:cNvPr id="82" name="Прямая со стрелкой 72"/>
          <p:cNvCxnSpPr/>
          <p:nvPr/>
        </p:nvCxnSpPr>
        <p:spPr>
          <a:xfrm>
            <a:off x="6381720" y="2505240"/>
            <a:ext cx="239040" cy="133560"/>
          </a:xfrm>
          <a:prstGeom prst="straightConnector1">
            <a:avLst/>
          </a:prstGeom>
          <a:ln w="6480">
            <a:solidFill>
              <a:srgbClr val="2f5597"/>
            </a:solidFill>
            <a:miter/>
            <a:tailEnd len="med" type="arrow" w="med"/>
          </a:ln>
        </p:spPr>
      </p:cxnSp>
      <p:pic>
        <p:nvPicPr>
          <p:cNvPr id="83" name="Picture 15" descr="https://i1.wp.com/sosudoved.ru/wp-content/uploads/2018/02/stroenie-glaznyh-obolochek.jpg"/>
          <p:cNvPicPr/>
          <p:nvPr/>
        </p:nvPicPr>
        <p:blipFill>
          <a:blip r:embed="rId3"/>
          <a:stretch/>
        </p:blipFill>
        <p:spPr>
          <a:xfrm>
            <a:off x="6416640" y="3295800"/>
            <a:ext cx="4917960" cy="2943000"/>
          </a:xfrm>
          <a:prstGeom prst="rect">
            <a:avLst/>
          </a:prstGeom>
          <a:ln w="0">
            <a:noFill/>
          </a:ln>
        </p:spPr>
      </p:pic>
      <p:sp>
        <p:nvSpPr>
          <p:cNvPr id="84" name="Прямоугольник 76"/>
          <p:cNvSpPr/>
          <p:nvPr/>
        </p:nvSpPr>
        <p:spPr>
          <a:xfrm>
            <a:off x="6829560" y="3352680"/>
            <a:ext cx="94284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Тамырлы қабық</a:t>
            </a:r>
            <a:endParaRPr b="0" lang="ru-RU" sz="1200" strike="noStrike" u="none">
              <a:solidFill>
                <a:srgbClr val="000000"/>
              </a:solidFill>
              <a:uFillTx/>
              <a:latin typeface="Calibri"/>
            </a:endParaRPr>
          </a:p>
        </p:txBody>
      </p:sp>
      <p:sp>
        <p:nvSpPr>
          <p:cNvPr id="85" name="Прямоугольник 77"/>
          <p:cNvSpPr/>
          <p:nvPr/>
        </p:nvSpPr>
        <p:spPr>
          <a:xfrm>
            <a:off x="10039320" y="3390840"/>
            <a:ext cx="120024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Шыны тәрізді дене</a:t>
            </a:r>
            <a:endParaRPr b="0" lang="ru-RU" sz="1200" strike="noStrike" u="none">
              <a:solidFill>
                <a:srgbClr val="000000"/>
              </a:solidFill>
              <a:uFillTx/>
              <a:latin typeface="Calibri"/>
            </a:endParaRPr>
          </a:p>
        </p:txBody>
      </p:sp>
      <p:sp>
        <p:nvSpPr>
          <p:cNvPr id="86" name="Прямоугольник 78"/>
          <p:cNvSpPr/>
          <p:nvPr/>
        </p:nvSpPr>
        <p:spPr>
          <a:xfrm>
            <a:off x="10325160" y="4057560"/>
            <a:ext cx="91440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Торлы қабық</a:t>
            </a:r>
            <a:endParaRPr b="0" lang="ru-RU" sz="1200" strike="noStrike" u="none">
              <a:solidFill>
                <a:srgbClr val="000000"/>
              </a:solidFill>
              <a:uFillTx/>
              <a:latin typeface="Calibri"/>
            </a:endParaRPr>
          </a:p>
        </p:txBody>
      </p:sp>
      <p:sp>
        <p:nvSpPr>
          <p:cNvPr id="87" name="Прямоугольник 79"/>
          <p:cNvSpPr/>
          <p:nvPr/>
        </p:nvSpPr>
        <p:spPr>
          <a:xfrm>
            <a:off x="6819840" y="5848200"/>
            <a:ext cx="91440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Ақ қабық</a:t>
            </a:r>
            <a:endParaRPr b="0" lang="ru-RU" sz="1200" strike="noStrike" u="none">
              <a:solidFill>
                <a:srgbClr val="000000"/>
              </a:solidFill>
              <a:uFillTx/>
              <a:latin typeface="Calibri"/>
            </a:endParaRPr>
          </a:p>
        </p:txBody>
      </p:sp>
      <p:sp>
        <p:nvSpPr>
          <p:cNvPr id="88" name="Прямоугольник 80"/>
          <p:cNvSpPr/>
          <p:nvPr/>
        </p:nvSpPr>
        <p:spPr>
          <a:xfrm>
            <a:off x="6505560" y="5257800"/>
            <a:ext cx="971640" cy="37152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Көз бұршағы</a:t>
            </a:r>
            <a:endParaRPr b="0" lang="ru-RU" sz="1200" strike="noStrike" u="none">
              <a:solidFill>
                <a:srgbClr val="000000"/>
              </a:solidFill>
              <a:uFillTx/>
              <a:latin typeface="Calibri"/>
            </a:endParaRPr>
          </a:p>
        </p:txBody>
      </p:sp>
      <p:sp>
        <p:nvSpPr>
          <p:cNvPr id="89" name="Прямоугольник 81"/>
          <p:cNvSpPr/>
          <p:nvPr/>
        </p:nvSpPr>
        <p:spPr>
          <a:xfrm>
            <a:off x="6400800" y="4705200"/>
            <a:ext cx="914400" cy="37152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Алдыңғы камера</a:t>
            </a:r>
            <a:endParaRPr b="0" lang="ru-RU" sz="1200" strike="noStrike" u="none">
              <a:solidFill>
                <a:srgbClr val="000000"/>
              </a:solidFill>
              <a:uFillTx/>
              <a:latin typeface="Calibri"/>
            </a:endParaRPr>
          </a:p>
        </p:txBody>
      </p:sp>
      <p:sp>
        <p:nvSpPr>
          <p:cNvPr id="90" name="Прямоугольник 82"/>
          <p:cNvSpPr/>
          <p:nvPr/>
        </p:nvSpPr>
        <p:spPr>
          <a:xfrm>
            <a:off x="6448320" y="4181400"/>
            <a:ext cx="914400" cy="333360"/>
          </a:xfrm>
          <a:prstGeom prst="rect">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Times New Roman"/>
                <a:ea typeface="Times New Roman"/>
              </a:rPr>
              <a:t>Нұрлы қабық</a:t>
            </a:r>
            <a:endParaRPr b="0" lang="ru-RU" sz="12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Прямоугольник 3"/>
          <p:cNvSpPr/>
          <p:nvPr/>
        </p:nvSpPr>
        <p:spPr>
          <a:xfrm>
            <a:off x="0" y="0"/>
            <a:ext cx="12192120" cy="6494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Көздің оптикалық жүйесі</a:t>
            </a:r>
            <a:endParaRPr b="0" lang="ru-RU" sz="2400" strike="noStrike" u="none">
              <a:solidFill>
                <a:srgbClr val="000000"/>
              </a:solidFill>
              <a:uFillTx/>
              <a:latin typeface="Calibri"/>
            </a:endParaRPr>
          </a:p>
        </p:txBody>
      </p:sp>
      <p:pic>
        <p:nvPicPr>
          <p:cNvPr id="92" name="Picture 6" descr=""/>
          <p:cNvPicPr/>
          <p:nvPr/>
        </p:nvPicPr>
        <p:blipFill>
          <a:blip r:embed="rId1"/>
          <a:stretch/>
        </p:blipFill>
        <p:spPr>
          <a:xfrm>
            <a:off x="1679400" y="6458040"/>
            <a:ext cx="9309240" cy="115920"/>
          </a:xfrm>
          <a:prstGeom prst="rect">
            <a:avLst/>
          </a:prstGeom>
          <a:ln w="0">
            <a:noFill/>
          </a:ln>
        </p:spPr>
      </p:pic>
      <p:pic>
        <p:nvPicPr>
          <p:cNvPr id="93" name="Picture 7" descr=""/>
          <p:cNvPicPr/>
          <p:nvPr/>
        </p:nvPicPr>
        <p:blipFill>
          <a:blip r:embed="rId2"/>
          <a:stretch/>
        </p:blipFill>
        <p:spPr>
          <a:xfrm>
            <a:off x="1679400" y="6573960"/>
            <a:ext cx="9309240" cy="109440"/>
          </a:xfrm>
          <a:prstGeom prst="rect">
            <a:avLst/>
          </a:prstGeom>
          <a:ln w="0">
            <a:noFill/>
          </a:ln>
        </p:spPr>
      </p:pic>
      <p:sp>
        <p:nvSpPr>
          <p:cNvPr id="94" name="AutoShape 21"/>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95" name="Скругленный прямоугольник 9"/>
          <p:cNvSpPr/>
          <p:nvPr/>
        </p:nvSpPr>
        <p:spPr>
          <a:xfrm>
            <a:off x="2352600" y="1181160"/>
            <a:ext cx="2343240" cy="47628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Алдыңғы камера</a:t>
            </a:r>
            <a:endParaRPr b="0" lang="ru-RU" sz="2000" strike="noStrike" u="none">
              <a:solidFill>
                <a:srgbClr val="000000"/>
              </a:solidFill>
              <a:uFillTx/>
              <a:latin typeface="Calibri"/>
            </a:endParaRPr>
          </a:p>
        </p:txBody>
      </p:sp>
      <p:sp>
        <p:nvSpPr>
          <p:cNvPr id="96" name="Скругленный прямоугольник 10"/>
          <p:cNvSpPr/>
          <p:nvPr/>
        </p:nvSpPr>
        <p:spPr>
          <a:xfrm>
            <a:off x="4971960" y="1190520"/>
            <a:ext cx="1981440" cy="47628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Көзбұршақ</a:t>
            </a:r>
            <a:endParaRPr b="0" lang="ru-RU" sz="2000" strike="noStrike" u="none">
              <a:solidFill>
                <a:srgbClr val="000000"/>
              </a:solidFill>
              <a:uFillTx/>
              <a:latin typeface="Calibri"/>
            </a:endParaRPr>
          </a:p>
        </p:txBody>
      </p:sp>
      <p:sp>
        <p:nvSpPr>
          <p:cNvPr id="97" name="Скругленный прямоугольник 11"/>
          <p:cNvSpPr/>
          <p:nvPr/>
        </p:nvSpPr>
        <p:spPr>
          <a:xfrm>
            <a:off x="7182000" y="1171440"/>
            <a:ext cx="2666880" cy="47628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Шыны тәрізді дене</a:t>
            </a:r>
            <a:endParaRPr b="0" lang="ru-RU" sz="2000" strike="noStrike" u="none">
              <a:solidFill>
                <a:srgbClr val="000000"/>
              </a:solidFill>
              <a:uFillTx/>
              <a:latin typeface="Calibri"/>
            </a:endParaRPr>
          </a:p>
        </p:txBody>
      </p:sp>
      <p:cxnSp>
        <p:nvCxnSpPr>
          <p:cNvPr id="98" name="Прямая со стрелкой 14"/>
          <p:cNvCxnSpPr/>
          <p:nvPr/>
        </p:nvCxnSpPr>
        <p:spPr>
          <a:xfrm flipH="1">
            <a:off x="3600000" y="714240"/>
            <a:ext cx="1372320" cy="410400"/>
          </a:xfrm>
          <a:prstGeom prst="straightConnector1">
            <a:avLst/>
          </a:prstGeom>
          <a:ln w="6480">
            <a:solidFill>
              <a:srgbClr val="1f4e79"/>
            </a:solidFill>
            <a:miter/>
            <a:tailEnd len="med" type="arrow" w="med"/>
          </a:ln>
        </p:spPr>
      </p:cxnSp>
      <p:cxnSp>
        <p:nvCxnSpPr>
          <p:cNvPr id="99" name="Прямая со стрелкой 16"/>
          <p:cNvCxnSpPr/>
          <p:nvPr/>
        </p:nvCxnSpPr>
        <p:spPr>
          <a:xfrm>
            <a:off x="7058160" y="704880"/>
            <a:ext cx="1210320" cy="419760"/>
          </a:xfrm>
          <a:prstGeom prst="straightConnector1">
            <a:avLst/>
          </a:prstGeom>
          <a:ln w="6480">
            <a:solidFill>
              <a:srgbClr val="1f4e79"/>
            </a:solidFill>
            <a:miter/>
            <a:tailEnd len="med" type="arrow" w="med"/>
          </a:ln>
        </p:spPr>
      </p:cxnSp>
      <p:cxnSp>
        <p:nvCxnSpPr>
          <p:cNvPr id="100" name="Прямая со стрелкой 21"/>
          <p:cNvCxnSpPr/>
          <p:nvPr/>
        </p:nvCxnSpPr>
        <p:spPr>
          <a:xfrm flipH="1">
            <a:off x="5962320" y="714240"/>
            <a:ext cx="10080" cy="410400"/>
          </a:xfrm>
          <a:prstGeom prst="straightConnector1">
            <a:avLst/>
          </a:prstGeom>
          <a:ln w="6480">
            <a:solidFill>
              <a:srgbClr val="1f4e79"/>
            </a:solidFill>
            <a:miter/>
            <a:tailEnd len="med" type="arrow" w="med"/>
          </a:ln>
        </p:spPr>
      </p:cxnSp>
      <p:pic>
        <p:nvPicPr>
          <p:cNvPr id="101" name="Picture 10" descr="http://images.myshared.ru/76/1377322/slide_10.jpg"/>
          <p:cNvPicPr/>
          <p:nvPr/>
        </p:nvPicPr>
        <p:blipFill>
          <a:blip r:embed="rId3"/>
          <a:stretch/>
        </p:blipFill>
        <p:spPr>
          <a:xfrm>
            <a:off x="333360" y="1773360"/>
            <a:ext cx="5505480" cy="4084560"/>
          </a:xfrm>
          <a:prstGeom prst="rect">
            <a:avLst/>
          </a:prstGeom>
          <a:ln w="0">
            <a:noFill/>
          </a:ln>
        </p:spPr>
      </p:pic>
      <p:sp>
        <p:nvSpPr>
          <p:cNvPr id="102" name="Скругленный прямоугольник 48"/>
          <p:cNvSpPr/>
          <p:nvPr/>
        </p:nvSpPr>
        <p:spPr>
          <a:xfrm>
            <a:off x="1819440" y="1685880"/>
            <a:ext cx="6172200" cy="533520"/>
          </a:xfrm>
          <a:prstGeom prst="roundRect">
            <a:avLst>
              <a:gd name="adj" fmla="val 16667"/>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3" name="Скругленный прямоугольник 50"/>
          <p:cNvSpPr/>
          <p:nvPr/>
        </p:nvSpPr>
        <p:spPr>
          <a:xfrm>
            <a:off x="4314960" y="5343480"/>
            <a:ext cx="1457280" cy="333360"/>
          </a:xfrm>
          <a:prstGeom prst="roundRect">
            <a:avLst>
              <a:gd name="adj" fmla="val 16667"/>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04" name="Picture 14" descr="https://sportmassage.ru/assets/images/anatomy/prelomljajuschaja-sila(1).png"/>
          <p:cNvPicPr/>
          <p:nvPr/>
        </p:nvPicPr>
        <p:blipFill>
          <a:blip r:embed="rId4"/>
          <a:stretch/>
        </p:blipFill>
        <p:spPr>
          <a:xfrm>
            <a:off x="6273720" y="2486160"/>
            <a:ext cx="5365800" cy="2657520"/>
          </a:xfrm>
          <a:prstGeom prst="rect">
            <a:avLst/>
          </a:prstGeom>
          <a:ln w="0">
            <a:noFill/>
          </a:ln>
        </p:spPr>
      </p:pic>
      <p:sp>
        <p:nvSpPr>
          <p:cNvPr id="105" name="Скругленный прямоугольник 53"/>
          <p:cNvSpPr/>
          <p:nvPr/>
        </p:nvSpPr>
        <p:spPr>
          <a:xfrm>
            <a:off x="942840" y="2095560"/>
            <a:ext cx="3753000" cy="542880"/>
          </a:xfrm>
          <a:prstGeom prst="roundRect">
            <a:avLst>
              <a:gd name="adj" fmla="val 16667"/>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6" name="Скругленный прямоугольник 54"/>
          <p:cNvSpPr/>
          <p:nvPr/>
        </p:nvSpPr>
        <p:spPr>
          <a:xfrm>
            <a:off x="3809880" y="5315040"/>
            <a:ext cx="3905280" cy="542880"/>
          </a:xfrm>
          <a:prstGeom prst="roundRect">
            <a:avLst>
              <a:gd name="adj" fmla="val 16667"/>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Көздің аккомодациясы</a:t>
            </a:r>
            <a:endParaRPr b="0" lang="ru-RU" sz="2000" strike="noStrike" u="none">
              <a:solidFill>
                <a:srgbClr val="000000"/>
              </a:solidFill>
              <a:uFillTx/>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Прямоугольник 6"/>
          <p:cNvSpPr/>
          <p:nvPr/>
        </p:nvSpPr>
        <p:spPr>
          <a:xfrm>
            <a:off x="0" y="1440"/>
            <a:ext cx="12192120" cy="660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Көрудің бұзылуы</a:t>
            </a:r>
            <a:endParaRPr b="0" lang="ru-RU" sz="2400" strike="noStrike" u="none">
              <a:solidFill>
                <a:srgbClr val="000000"/>
              </a:solidFill>
              <a:uFillTx/>
              <a:latin typeface="Calibri"/>
            </a:endParaRPr>
          </a:p>
        </p:txBody>
      </p:sp>
      <p:sp>
        <p:nvSpPr>
          <p:cNvPr id="108" name="Прямоугольник 9"/>
          <p:cNvSpPr/>
          <p:nvPr/>
        </p:nvSpPr>
        <p:spPr>
          <a:xfrm>
            <a:off x="2266920" y="5229360"/>
            <a:ext cx="3914640" cy="70380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109" name="Рисунок 5" descr=""/>
          <p:cNvPicPr/>
          <p:nvPr/>
        </p:nvPicPr>
        <p:blipFill>
          <a:blip r:embed="rId1"/>
          <a:stretch/>
        </p:blipFill>
        <p:spPr>
          <a:xfrm>
            <a:off x="316080" y="6599160"/>
            <a:ext cx="11559960" cy="712800"/>
          </a:xfrm>
          <a:prstGeom prst="rect">
            <a:avLst/>
          </a:prstGeom>
          <a:ln w="0">
            <a:noFill/>
          </a:ln>
        </p:spPr>
      </p:pic>
      <p:sp>
        <p:nvSpPr>
          <p:cNvPr id="110" name="Прямоугольник 15"/>
          <p:cNvSpPr/>
          <p:nvPr/>
        </p:nvSpPr>
        <p:spPr>
          <a:xfrm>
            <a:off x="10752120" y="5057640"/>
            <a:ext cx="649440" cy="3700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11" name="Picture 10" descr="http://mczr.ru/wp-content/uploads/2020/02/blizorukost.jpg"/>
          <p:cNvPicPr/>
          <p:nvPr/>
        </p:nvPicPr>
        <p:blipFill>
          <a:blip r:embed="rId2"/>
          <a:stretch/>
        </p:blipFill>
        <p:spPr>
          <a:xfrm>
            <a:off x="2573280" y="809640"/>
            <a:ext cx="6951600" cy="3914640"/>
          </a:xfrm>
          <a:prstGeom prst="rect">
            <a:avLst/>
          </a:prstGeom>
          <a:ln w="0">
            <a:noFill/>
          </a:ln>
        </p:spPr>
      </p:pic>
      <p:sp>
        <p:nvSpPr>
          <p:cNvPr id="112" name="Скругленный прямоугольник 9"/>
          <p:cNvSpPr/>
          <p:nvPr/>
        </p:nvSpPr>
        <p:spPr>
          <a:xfrm>
            <a:off x="923760" y="4876920"/>
            <a:ext cx="10896840" cy="1295280"/>
          </a:xfrm>
          <a:prstGeom prst="roundRect">
            <a:avLst>
              <a:gd name="adj" fmla="val 16667"/>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Көрудің басты сипаттамасының бірі – көру өткірлігі. Ол – көздің ұсақ заттарды ажырату қабілеті.</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Адамдарда көбінесе жақыннан көргіштік (сығырлық) пен алыстан көргіштік (қырағылық) сияқты көрудің бұзылуы кездеседі.</a:t>
            </a:r>
            <a:endParaRPr b="0" lang="ru-RU" sz="2000" strike="noStrike" u="none">
              <a:solidFill>
                <a:srgbClr val="000000"/>
              </a:solidFill>
              <a:uFillTx/>
              <a:latin typeface="Calibri"/>
            </a:endParaRPr>
          </a:p>
        </p:txBody>
      </p:sp>
      <p:sp>
        <p:nvSpPr>
          <p:cNvPr id="113" name="Скругленный прямоугольник 10"/>
          <p:cNvSpPr/>
          <p:nvPr/>
        </p:nvSpPr>
        <p:spPr>
          <a:xfrm>
            <a:off x="2895480" y="1238400"/>
            <a:ext cx="1324080" cy="31428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2e75b6"/>
                </a:solidFill>
                <a:uFillTx/>
                <a:latin typeface="Times New Roman"/>
                <a:ea typeface="Times New Roman"/>
              </a:rPr>
              <a:t>сығырлық</a:t>
            </a:r>
            <a:endParaRPr b="0" lang="ru-RU" sz="1800" strike="noStrike" u="none">
              <a:solidFill>
                <a:srgbClr val="000000"/>
              </a:solidFill>
              <a:uFillTx/>
              <a:latin typeface="Calibri"/>
            </a:endParaRPr>
          </a:p>
        </p:txBody>
      </p:sp>
      <p:sp>
        <p:nvSpPr>
          <p:cNvPr id="114" name="Скругленный прямоугольник 12"/>
          <p:cNvSpPr/>
          <p:nvPr/>
        </p:nvSpPr>
        <p:spPr>
          <a:xfrm>
            <a:off x="2971800" y="3171960"/>
            <a:ext cx="1514520" cy="34272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2e75b6"/>
                </a:solidFill>
                <a:uFillTx/>
                <a:latin typeface="Times New Roman"/>
                <a:ea typeface="Times New Roman"/>
              </a:rPr>
              <a:t>қырағылық</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Прямоугольник 6"/>
          <p:cNvSpPr/>
          <p:nvPr/>
        </p:nvSpPr>
        <p:spPr>
          <a:xfrm>
            <a:off x="0" y="1440"/>
            <a:ext cx="12192120" cy="660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Көздің аурулары</a:t>
            </a:r>
            <a:endParaRPr b="0" lang="ru-RU" sz="2400" strike="noStrike" u="none">
              <a:solidFill>
                <a:srgbClr val="000000"/>
              </a:solidFill>
              <a:uFillTx/>
              <a:latin typeface="Calibri"/>
            </a:endParaRPr>
          </a:p>
        </p:txBody>
      </p:sp>
      <p:sp>
        <p:nvSpPr>
          <p:cNvPr id="116" name="Прямоугольник 9"/>
          <p:cNvSpPr/>
          <p:nvPr/>
        </p:nvSpPr>
        <p:spPr>
          <a:xfrm>
            <a:off x="314280" y="828720"/>
            <a:ext cx="5324400" cy="2415600"/>
          </a:xfrm>
          <a:prstGeom prst="rect">
            <a:avLst/>
          </a:prstGeom>
          <a:noFill/>
          <a:ln w="0">
            <a:noFill/>
          </a:ln>
        </p:spPr>
        <p:style>
          <a:lnRef idx="0"/>
          <a:fillRef idx="0"/>
          <a:effectRef idx="0"/>
          <a:fontRef idx="minor"/>
        </p:style>
        <p:txBody>
          <a:bodyPr lIns="90000" rIns="90000" tIns="46800" bIns="46800" anchor="t">
            <a:spAutoFit/>
          </a:bodyPr>
          <a:p>
            <a:pPr>
              <a:lnSpc>
                <a:spcPct val="90000"/>
              </a:lnSpc>
              <a:spcBef>
                <a:spcPts val="1001"/>
              </a:spcBef>
              <a:buClr>
                <a:srgbClr val="2e75b6"/>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Дальтонизм – түсті ажырата алмау – тұқым қуалайтын ауру. Ондай адам көбінесе қызыл және жасыл түсті, кейде жеке түстердің реңдерін ажырата алмайды.</a:t>
            </a:r>
            <a:endParaRPr b="0" lang="ru-RU" sz="2000" strike="noStrike" u="none">
              <a:solidFill>
                <a:srgbClr val="000000"/>
              </a:solidFill>
              <a:uFillTx/>
              <a:latin typeface="Calibri"/>
            </a:endParaRPr>
          </a:p>
          <a:p>
            <a:pPr>
              <a:lnSpc>
                <a:spcPct val="90000"/>
              </a:lnSpc>
              <a:spcBef>
                <a:spcPts val="1001"/>
              </a:spcBef>
              <a:buClr>
                <a:srgbClr val="2e75b6"/>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Конъюктивит  - көздің кең таралған жұқпалы ауруы. Бұл сілемейлі қабықтың – қасаң қабықтың жоғары қабатының бактериялық қабынуы.  </a:t>
            </a:r>
            <a:endParaRPr b="0" lang="ru-RU" sz="2000" strike="noStrike" u="none">
              <a:solidFill>
                <a:srgbClr val="000000"/>
              </a:solidFill>
              <a:uFillTx/>
              <a:latin typeface="Calibri"/>
            </a:endParaRPr>
          </a:p>
        </p:txBody>
      </p:sp>
      <p:pic>
        <p:nvPicPr>
          <p:cNvPr id="117" name="Рисунок 5" descr=""/>
          <p:cNvPicPr/>
          <p:nvPr/>
        </p:nvPicPr>
        <p:blipFill>
          <a:blip r:embed="rId1"/>
          <a:stretch/>
        </p:blipFill>
        <p:spPr>
          <a:xfrm>
            <a:off x="316080" y="6599160"/>
            <a:ext cx="11559960" cy="712800"/>
          </a:xfrm>
          <a:prstGeom prst="rect">
            <a:avLst/>
          </a:prstGeom>
          <a:ln w="0">
            <a:noFill/>
          </a:ln>
        </p:spPr>
      </p:pic>
      <p:sp>
        <p:nvSpPr>
          <p:cNvPr id="118" name="Прямоугольник 15"/>
          <p:cNvSpPr/>
          <p:nvPr/>
        </p:nvSpPr>
        <p:spPr>
          <a:xfrm>
            <a:off x="10752120" y="5057640"/>
            <a:ext cx="649440" cy="3700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19" name="Picture 9" descr="https://joinfor.ru/wp-content/uploads/2019/08/daltonizm-768x576.jpg"/>
          <p:cNvPicPr/>
          <p:nvPr/>
        </p:nvPicPr>
        <p:blipFill>
          <a:blip r:embed="rId2"/>
          <a:stretch/>
        </p:blipFill>
        <p:spPr>
          <a:xfrm>
            <a:off x="6238800" y="1019160"/>
            <a:ext cx="5800680" cy="3381480"/>
          </a:xfrm>
          <a:prstGeom prst="rect">
            <a:avLst/>
          </a:prstGeom>
          <a:ln w="0">
            <a:noFill/>
          </a:ln>
        </p:spPr>
      </p:pic>
      <p:pic>
        <p:nvPicPr>
          <p:cNvPr id="120" name="Picture 11" descr="https://sovdok.ru/wp-content/uploads/raznovidnosti-konyunktivita.jpg"/>
          <p:cNvPicPr/>
          <p:nvPr/>
        </p:nvPicPr>
        <p:blipFill>
          <a:blip r:embed="rId3"/>
          <a:stretch/>
        </p:blipFill>
        <p:spPr>
          <a:xfrm>
            <a:off x="458640" y="3400560"/>
            <a:ext cx="5532480" cy="3085920"/>
          </a:xfrm>
          <a:prstGeom prst="rect">
            <a:avLst/>
          </a:prstGeom>
          <a:ln w="0">
            <a:noFill/>
          </a:ln>
        </p:spPr>
      </p:pic>
      <p:sp>
        <p:nvSpPr>
          <p:cNvPr id="121" name="Скругленный прямоугольник 9"/>
          <p:cNvSpPr/>
          <p:nvPr/>
        </p:nvSpPr>
        <p:spPr>
          <a:xfrm>
            <a:off x="5743440" y="1104840"/>
            <a:ext cx="2419560" cy="324000"/>
          </a:xfrm>
          <a:prstGeom prst="roundRect">
            <a:avLst>
              <a:gd name="adj" fmla="val 16667"/>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000000"/>
                </a:solidFill>
                <a:uFillTx/>
                <a:latin typeface="Arial"/>
              </a:rPr>
              <a:t>Қалыпты көру</a:t>
            </a:r>
            <a:endParaRPr b="0" lang="ru-RU" sz="1600" strike="noStrike" u="none">
              <a:solidFill>
                <a:srgbClr val="000000"/>
              </a:solidFill>
              <a:uFillTx/>
              <a:latin typeface="Calibri"/>
            </a:endParaRPr>
          </a:p>
        </p:txBody>
      </p:sp>
      <p:sp>
        <p:nvSpPr>
          <p:cNvPr id="122" name="Скругленный прямоугольник 13"/>
          <p:cNvSpPr/>
          <p:nvPr/>
        </p:nvSpPr>
        <p:spPr>
          <a:xfrm>
            <a:off x="457200" y="3400560"/>
            <a:ext cx="1600200" cy="209520"/>
          </a:xfrm>
          <a:prstGeom prst="roundRect">
            <a:avLst>
              <a:gd name="adj" fmla="val 16667"/>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000000"/>
                </a:solidFill>
                <a:uFillTx/>
                <a:latin typeface="Arial"/>
              </a:rPr>
              <a:t>Сау көз</a:t>
            </a:r>
            <a:endParaRPr b="0" lang="ru-RU" sz="1400" strike="noStrike" u="none">
              <a:solidFill>
                <a:srgbClr val="000000"/>
              </a:solidFill>
              <a:uFillTx/>
              <a:latin typeface="Calibri"/>
            </a:endParaRPr>
          </a:p>
        </p:txBody>
      </p:sp>
      <p:sp>
        <p:nvSpPr>
          <p:cNvPr id="123" name="Скругленный прямоугольник 14"/>
          <p:cNvSpPr/>
          <p:nvPr/>
        </p:nvSpPr>
        <p:spPr>
          <a:xfrm>
            <a:off x="3324240" y="3352680"/>
            <a:ext cx="2581200" cy="219240"/>
          </a:xfrm>
          <a:prstGeom prst="roundRect">
            <a:avLst>
              <a:gd name="adj" fmla="val 16667"/>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000000"/>
                </a:solidFill>
                <a:uFillTx/>
                <a:latin typeface="Arial"/>
              </a:rPr>
              <a:t>Бактериялы конъюктивит</a:t>
            </a:r>
            <a:endParaRPr b="0" lang="ru-RU" sz="1400" strike="noStrike" u="none">
              <a:solidFill>
                <a:srgbClr val="000000"/>
              </a:solidFill>
              <a:uFillTx/>
              <a:latin typeface="Calibri"/>
            </a:endParaRPr>
          </a:p>
        </p:txBody>
      </p:sp>
      <p:sp>
        <p:nvSpPr>
          <p:cNvPr id="124" name="Скругленный прямоугольник 15"/>
          <p:cNvSpPr/>
          <p:nvPr/>
        </p:nvSpPr>
        <p:spPr>
          <a:xfrm>
            <a:off x="3267000" y="4886280"/>
            <a:ext cx="2600280" cy="238320"/>
          </a:xfrm>
          <a:prstGeom prst="roundRect">
            <a:avLst>
              <a:gd name="adj" fmla="val 16667"/>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000000"/>
                </a:solidFill>
                <a:uFillTx/>
                <a:latin typeface="Arial"/>
              </a:rPr>
              <a:t>Аллергиялық конъюктивит </a:t>
            </a:r>
            <a:endParaRPr b="0" lang="ru-RU" sz="1400" strike="noStrike" u="none">
              <a:solidFill>
                <a:srgbClr val="000000"/>
              </a:solidFill>
              <a:uFillTx/>
              <a:latin typeface="Calibri"/>
            </a:endParaRPr>
          </a:p>
        </p:txBody>
      </p:sp>
      <p:sp>
        <p:nvSpPr>
          <p:cNvPr id="125" name="Скругленный прямоугольник 17"/>
          <p:cNvSpPr/>
          <p:nvPr/>
        </p:nvSpPr>
        <p:spPr>
          <a:xfrm>
            <a:off x="504720" y="4896000"/>
            <a:ext cx="2143080" cy="228600"/>
          </a:xfrm>
          <a:prstGeom prst="roundRect">
            <a:avLst>
              <a:gd name="adj" fmla="val 16667"/>
            </a:avLst>
          </a:prstGeom>
          <a:solidFill>
            <a:srgbClr val="ffffff"/>
          </a:solidFill>
          <a:ln w="12600">
            <a:solidFill>
              <a:srgbClr val="ffffff"/>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000000"/>
                </a:solidFill>
                <a:uFillTx/>
                <a:latin typeface="Arial"/>
              </a:rPr>
              <a:t>Вирусты конъюктивит </a:t>
            </a:r>
            <a:endParaRPr b="0" lang="ru-RU" sz="1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Прямоугольник 3"/>
          <p:cNvSpPr/>
          <p:nvPr/>
        </p:nvSpPr>
        <p:spPr>
          <a:xfrm>
            <a:off x="68400" y="230040"/>
            <a:ext cx="12123720" cy="7272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ffffff"/>
                </a:solidFill>
                <a:uFillTx/>
                <a:latin typeface="Times New Roman"/>
                <a:ea typeface="Times New Roman"/>
              </a:rPr>
              <a:t>Көру гигиенасы</a:t>
            </a:r>
            <a:endParaRPr b="0" lang="ru-RU" sz="2800" strike="noStrike" u="none">
              <a:solidFill>
                <a:srgbClr val="000000"/>
              </a:solidFill>
              <a:uFillTx/>
              <a:latin typeface="Calibri"/>
            </a:endParaRPr>
          </a:p>
        </p:txBody>
      </p:sp>
      <p:sp>
        <p:nvSpPr>
          <p:cNvPr id="127" name="TextBox 9"/>
          <p:cNvSpPr/>
          <p:nvPr/>
        </p:nvSpPr>
        <p:spPr>
          <a:xfrm>
            <a:off x="343080" y="1333440"/>
            <a:ext cx="6867360" cy="4972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Көздің көру қабілетін сақтау:</a:t>
            </a:r>
            <a:endParaRPr b="0" lang="ru-RU" sz="20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көзді бөгде денелердің түсуінен, зақымданудан қорғау;</a:t>
            </a:r>
            <a:endParaRPr b="0" lang="ru-RU" sz="20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жарық режимін реттеу;</a:t>
            </a:r>
            <a:endParaRPr b="0" lang="ru-RU" sz="20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оқу және жазу кезінде жарық сол жақтан түсуі керек;</a:t>
            </a:r>
            <a:endParaRPr b="0" lang="ru-RU" sz="20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кітап пен көз арақашықтығы 30-35 см болуы тиіс;</a:t>
            </a:r>
            <a:endParaRPr b="0" lang="ru-RU" sz="20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теледидарды көру ұзақтығы 2,5-3 сағат, ал қашықтығы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3 м-ден кем болмауы керек;</a:t>
            </a:r>
            <a:endParaRPr b="0" lang="ru-RU" sz="20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А дәруменіне бай тағамдарды пайдалану;</a:t>
            </a:r>
            <a:endParaRPr b="0" lang="ru-RU" sz="20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ақыл-ой еңбегі мен дене еңбегін кезектестіру керек;</a:t>
            </a:r>
            <a:endParaRPr b="0" lang="ru-RU" sz="20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темекі тарту және алкогольді ішімдік ішу зиянды әсер етеді;</a:t>
            </a:r>
            <a:endParaRPr b="0" lang="ru-RU" sz="20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жатып немесе көлікте кітап оқуға болмайды; </a:t>
            </a:r>
            <a:endParaRPr b="0" lang="ru-RU" sz="20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көзге қышқыл, сілті және бөгде зат түскен кезде оны сыртқы жағынан ішке қарай жуу қажет;</a:t>
            </a:r>
            <a:endParaRPr b="0" lang="ru-RU" sz="2000" strike="noStrike" u="none">
              <a:solidFill>
                <a:srgbClr val="000000"/>
              </a:solidFill>
              <a:uFillTx/>
              <a:latin typeface="Calibri"/>
            </a:endParaRPr>
          </a:p>
          <a:p>
            <a:pPr>
              <a:lnSpc>
                <a:spcPct val="100000"/>
              </a:lnSpc>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 </a:t>
            </a:r>
            <a:r>
              <a:rPr b="0" lang="ru-RU" sz="2000" strike="noStrike" u="none">
                <a:solidFill>
                  <a:srgbClr val="2e75b6"/>
                </a:solidFill>
                <a:uFillTx/>
                <a:latin typeface="Times New Roman"/>
                <a:ea typeface="Times New Roman"/>
              </a:rPr>
              <a:t>көзді таза әрі жұмсақ маталармен сүрту керек.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128" name="Рисунок 4" descr=""/>
          <p:cNvPicPr/>
          <p:nvPr/>
        </p:nvPicPr>
        <p:blipFill>
          <a:blip r:embed="rId1"/>
          <a:stretch/>
        </p:blipFill>
        <p:spPr>
          <a:xfrm>
            <a:off x="544680" y="6583320"/>
            <a:ext cx="11559960" cy="712800"/>
          </a:xfrm>
          <a:prstGeom prst="rect">
            <a:avLst/>
          </a:prstGeom>
          <a:ln w="0">
            <a:noFill/>
          </a:ln>
        </p:spPr>
      </p:pic>
      <p:pic>
        <p:nvPicPr>
          <p:cNvPr id="129" name="Picture 10" descr="https://avatars.mds.yandex.net/get-zen_doc/1873797/pub_5e78ad8e4e7994048d9ef4f4_5e78b23082e3fa337a4437cb/scale_1200"/>
          <p:cNvPicPr/>
          <p:nvPr/>
        </p:nvPicPr>
        <p:blipFill>
          <a:blip r:embed="rId2"/>
          <a:stretch/>
        </p:blipFill>
        <p:spPr>
          <a:xfrm>
            <a:off x="7201080" y="2762280"/>
            <a:ext cx="4695480" cy="36100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12130</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2020-03-31T19:00:45Z</dcterms:created>
  <dc:creator>Admin</dc:creator>
  <dc:description/>
  <dc:language>ru-RU</dc:language>
  <cp:lastModifiedBy>Huawei</cp:lastModifiedBy>
  <dcterms:modified xsi:type="dcterms:W3CDTF">2024-10-31T20:20:33Z</dcterms:modified>
  <cp:revision>875</cp:revision>
  <dc:subject/>
  <dc:title>Презентация PowerPoint</dc:title>
</cp:coreProperties>
</file>