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jpeg" ContentType="image/jpeg"/>
  <Override PartName="/ppt/media/image2.png" ContentType="image/png"/>
  <Override PartName="/ppt/media/image13.jpeg" ContentType="image/jpeg"/>
  <Override PartName="/ppt/media/image3.png" ContentType="image/png"/>
  <Override PartName="/ppt/media/image5.jpeg" ContentType="image/jpeg"/>
  <Override PartName="/ppt/media/image7.png" ContentType="image/png"/>
  <Override PartName="/ppt/media/image15.png" ContentType="image/png"/>
  <Override PartName="/ppt/media/image6.jpeg" ContentType="image/jpeg"/>
  <Override PartName="/ppt/media/image10.jpeg" ContentType="image/jpeg"/>
  <Override PartName="/ppt/media/image16.png" ContentType="image/png"/>
  <Override PartName="/ppt/media/image8.png" ContentType="image/png"/>
  <Override PartName="/ppt/media/image9.jpeg" ContentType="image/jpeg"/>
  <Override PartName="/ppt/media/image11.jpeg" ContentType="image/jpeg"/>
  <Override PartName="/ppt/media/image17.png" ContentType="image/png"/>
  <Override PartName="/ppt/media/image12.jpeg" ContentType="image/jpeg"/>
  <Override PartName="/ppt/media/image14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Img"/>
          </p:nvPr>
        </p:nvSpPr>
        <p:spPr>
          <a:xfrm>
            <a:off x="380880" y="685440"/>
            <a:ext cx="609624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move the slide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9030C20-D07A-4D24-9DD9-B2C0DF7B5067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4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09103BD-1EFD-4BC8-92D5-56787A543FFB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7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70CA934-ECE9-4DCD-BF1F-09EC796B3166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0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ADFF6FA-6504-4570-90D0-24D431828756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3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8A8CB1F-EDDF-4D0C-A48D-794F3F939AA0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929EA5E-61C4-49AB-ABD0-16F99B21728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AA6374E-3AF5-41DA-B1FA-C6367F1D66E3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"/>
          <p:cNvSpPr/>
          <p:nvPr/>
        </p:nvSpPr>
        <p:spPr>
          <a:xfrm>
            <a:off x="3193920" y="3218040"/>
            <a:ext cx="609624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3" name="Google Shape;78;p1"/>
          <p:cNvCxnSpPr/>
          <p:nvPr/>
        </p:nvCxnSpPr>
        <p:spPr>
          <a:xfrm flipV="1">
            <a:off x="1785960" y="6075000"/>
            <a:ext cx="9300240" cy="6912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cxnSp>
        <p:nvCxnSpPr>
          <p:cNvPr id="14" name="Google Shape;77;p1"/>
          <p:cNvCxnSpPr/>
          <p:nvPr/>
        </p:nvCxnSpPr>
        <p:spPr>
          <a:xfrm flipV="1">
            <a:off x="1785960" y="5935680"/>
            <a:ext cx="9300240" cy="766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sp>
        <p:nvSpPr>
          <p:cNvPr id="15" name="Прямоугольник 1"/>
          <p:cNvSpPr/>
          <p:nvPr/>
        </p:nvSpPr>
        <p:spPr>
          <a:xfrm>
            <a:off x="380880" y="2521080"/>
            <a:ext cx="11330280" cy="241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Биофизика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r>
              <a:rPr b="1" lang="ru-RU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Та</a:t>
            </a:r>
            <a:r>
              <a:rPr b="1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қырып: </a:t>
            </a: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Тік жүруге байланысты адам қозғалуының биомеханикалық ерекшеліктері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8</a:t>
            </a:r>
            <a:r>
              <a:rPr b="1" lang="kk-KZ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сынып биология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рямоугольник 4"/>
          <p:cNvSpPr/>
          <p:nvPr/>
        </p:nvSpPr>
        <p:spPr>
          <a:xfrm>
            <a:off x="-9360" y="57240"/>
            <a:ext cx="12172680" cy="7714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alibri"/>
              </a:rPr>
              <a:t>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8" name="Прямоугольник 6"/>
          <p:cNvSpPr/>
          <p:nvPr/>
        </p:nvSpPr>
        <p:spPr>
          <a:xfrm>
            <a:off x="3164040" y="1073160"/>
            <a:ext cx="402876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9" name="TextBox 9"/>
          <p:cNvSpPr/>
          <p:nvPr/>
        </p:nvSpPr>
        <p:spPr>
          <a:xfrm>
            <a:off x="552600" y="123840"/>
            <a:ext cx="10420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 –тапсырма. </a:t>
            </a:r>
            <a:r>
              <a:rPr b="0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Салыстырып, суреттің жанына дәлелдеме келтіріңіз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0" name="TextBox 8"/>
          <p:cNvSpPr/>
          <p:nvPr/>
        </p:nvSpPr>
        <p:spPr>
          <a:xfrm>
            <a:off x="857160" y="4991040"/>
            <a:ext cx="10591920" cy="188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Дескрипторлар:</a:t>
            </a:r>
            <a:r>
              <a:rPr b="0" lang="kk-KZ" sz="1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- Адам мен приматтың ұқсастықтары мен айырмашылықтарын анықтайды.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- Айырмашылықтардың негізгі себептерін түсіндіре алады.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00280" indent="-343080">
              <a:lnSpc>
                <a:spcPct val="100000"/>
              </a:lnSpc>
              <a:spcBef>
                <a:spcPts val="451"/>
              </a:spcBef>
              <a:buClr>
                <a:srgbClr val="2e75b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1" name="Рисунок 1" descr=""/>
          <p:cNvPicPr/>
          <p:nvPr/>
        </p:nvPicPr>
        <p:blipFill>
          <a:blip r:embed="rId1"/>
          <a:stretch/>
        </p:blipFill>
        <p:spPr>
          <a:xfrm>
            <a:off x="316080" y="6500880"/>
            <a:ext cx="11559960" cy="714240"/>
          </a:xfrm>
          <a:prstGeom prst="rect">
            <a:avLst/>
          </a:prstGeom>
          <a:ln w="0">
            <a:noFill/>
          </a:ln>
        </p:spPr>
      </p:pic>
      <p:sp>
        <p:nvSpPr>
          <p:cNvPr id="82" name="AutoShape 28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3" name="Прямоугольник 13"/>
          <p:cNvSpPr/>
          <p:nvPr/>
        </p:nvSpPr>
        <p:spPr>
          <a:xfrm>
            <a:off x="1092240" y="1104840"/>
            <a:ext cx="517320" cy="3660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Буынаяқтылар мен хордалылар ддд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4" name="Прямоугольник 17"/>
          <p:cNvSpPr/>
          <p:nvPr/>
        </p:nvSpPr>
        <p:spPr>
          <a:xfrm>
            <a:off x="3895560" y="2952720"/>
            <a:ext cx="120996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5" name="Прямоугольник 18"/>
          <p:cNvSpPr/>
          <p:nvPr/>
        </p:nvSpPr>
        <p:spPr>
          <a:xfrm>
            <a:off x="5819760" y="2076480"/>
            <a:ext cx="6114960" cy="2685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Адам мен приматтың сұлбасын зерттей отырып, ұқсастықтары мен айырмашылықтарын анықтаңыз…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Жауабы.</a:t>
            </a:r>
            <a:r>
              <a:rPr b="0" lang="ru-RU" sz="1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Адам тік жүреді, кеуде қуысы жалпақ, омыртқа жотасы 4 жерден иіледі. Ми сауыты бет бөлімінен көлемді. </a:t>
            </a:r>
            <a:r>
              <a:rPr b="0" i="1" lang="ru-RU" sz="1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Ұқсастықтары:</a:t>
            </a:r>
            <a:r>
              <a:rPr b="0" lang="ru-RU" sz="1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Қаңқа бөлімдері жылықанды. Жануарлар кеуде қуысы сопақша, омыртқа жотасында иілім болмайды. Жақ сүйектері жақсы дамыған.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000"/>
            </a:b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6" name="Прямоугольник 23"/>
          <p:cNvSpPr/>
          <p:nvPr/>
        </p:nvSpPr>
        <p:spPr>
          <a:xfrm>
            <a:off x="2743200" y="5381640"/>
            <a:ext cx="14954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7" name="Прямоугольник 24"/>
          <p:cNvSpPr/>
          <p:nvPr/>
        </p:nvSpPr>
        <p:spPr>
          <a:xfrm>
            <a:off x="3571920" y="1438200"/>
            <a:ext cx="5153040" cy="370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8" name="Picture 21" descr="hello_html_1827a00a.jpg"/>
          <p:cNvPicPr/>
          <p:nvPr/>
        </p:nvPicPr>
        <p:blipFill>
          <a:blip r:embed="rId2"/>
          <a:stretch/>
        </p:blipFill>
        <p:spPr>
          <a:xfrm>
            <a:off x="1592280" y="1000080"/>
            <a:ext cx="1800360" cy="2571840"/>
          </a:xfrm>
          <a:prstGeom prst="rect">
            <a:avLst/>
          </a:prstGeom>
          <a:ln w="0">
            <a:noFill/>
          </a:ln>
        </p:spPr>
      </p:pic>
      <p:pic>
        <p:nvPicPr>
          <p:cNvPr id="89" name="Picture 23" descr="hello_html_m2e8304e1.png"/>
          <p:cNvPicPr/>
          <p:nvPr/>
        </p:nvPicPr>
        <p:blipFill>
          <a:blip r:embed="rId3"/>
          <a:stretch/>
        </p:blipFill>
        <p:spPr>
          <a:xfrm>
            <a:off x="3697200" y="961920"/>
            <a:ext cx="1962360" cy="2657520"/>
          </a:xfrm>
          <a:prstGeom prst="rect">
            <a:avLst/>
          </a:prstGeom>
          <a:ln w="0">
            <a:noFill/>
          </a:ln>
        </p:spPr>
      </p:pic>
      <p:sp>
        <p:nvSpPr>
          <p:cNvPr id="90" name="Прямоугольник 25"/>
          <p:cNvSpPr/>
          <p:nvPr/>
        </p:nvSpPr>
        <p:spPr>
          <a:xfrm>
            <a:off x="1476360" y="3629160"/>
            <a:ext cx="21621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Маймылдың сұлбасы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1" name="Прямоугольник 26"/>
          <p:cNvSpPr/>
          <p:nvPr/>
        </p:nvSpPr>
        <p:spPr>
          <a:xfrm>
            <a:off x="3746520" y="3619440"/>
            <a:ext cx="1882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Адамның сұлбасы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Прямоугольник 3"/>
          <p:cNvSpPr/>
          <p:nvPr/>
        </p:nvSpPr>
        <p:spPr>
          <a:xfrm>
            <a:off x="0" y="0"/>
            <a:ext cx="12192120" cy="9810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2-тапсырма. Терминмен жұмыс</a:t>
            </a:r>
            <a:r>
              <a:rPr b="0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br>
              <a:rPr sz="2800"/>
            </a:b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3" name="Рисунок 1" descr=""/>
          <p:cNvPicPr/>
          <p:nvPr/>
        </p:nvPicPr>
        <p:blipFill>
          <a:blip r:embed="rId1"/>
          <a:stretch/>
        </p:blipFill>
        <p:spPr>
          <a:xfrm>
            <a:off x="290520" y="6453360"/>
            <a:ext cx="11558520" cy="712440"/>
          </a:xfrm>
          <a:prstGeom prst="rect">
            <a:avLst/>
          </a:prstGeom>
          <a:ln w="0">
            <a:noFill/>
          </a:ln>
        </p:spPr>
      </p:pic>
      <p:sp>
        <p:nvSpPr>
          <p:cNvPr id="94" name="Прямоугольник 7"/>
          <p:cNvSpPr/>
          <p:nvPr/>
        </p:nvSpPr>
        <p:spPr>
          <a:xfrm>
            <a:off x="905040" y="5600880"/>
            <a:ext cx="9582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Дескриптор: </a:t>
            </a:r>
            <a:r>
              <a:rPr b="0" lang="kk-KZ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Биомеханика терминіне анықтама береді.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5" name="Picture 15" descr="hello_html_45a242be.png"/>
          <p:cNvPicPr/>
          <p:nvPr/>
        </p:nvPicPr>
        <p:blipFill>
          <a:blip r:embed="rId2"/>
          <a:stretch/>
        </p:blipFill>
        <p:spPr>
          <a:xfrm>
            <a:off x="380880" y="1285920"/>
            <a:ext cx="4391280" cy="3429000"/>
          </a:xfrm>
          <a:prstGeom prst="rect">
            <a:avLst/>
          </a:prstGeom>
          <a:ln w="0">
            <a:noFill/>
          </a:ln>
        </p:spPr>
      </p:pic>
      <p:pic>
        <p:nvPicPr>
          <p:cNvPr id="96" name="Picture 17" descr="hello_html_103cf16.png"/>
          <p:cNvPicPr/>
          <p:nvPr/>
        </p:nvPicPr>
        <p:blipFill>
          <a:blip r:embed="rId3"/>
          <a:stretch/>
        </p:blipFill>
        <p:spPr>
          <a:xfrm>
            <a:off x="4971960" y="3343320"/>
            <a:ext cx="6211800" cy="780840"/>
          </a:xfrm>
          <a:prstGeom prst="rect">
            <a:avLst/>
          </a:prstGeom>
          <a:ln w="0">
            <a:noFill/>
          </a:ln>
        </p:spPr>
      </p:pic>
      <p:sp>
        <p:nvSpPr>
          <p:cNvPr id="97" name="Прямоугольник 16"/>
          <p:cNvSpPr/>
          <p:nvPr/>
        </p:nvSpPr>
        <p:spPr>
          <a:xfrm>
            <a:off x="5162400" y="1755720"/>
            <a:ext cx="57722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Биомеханика деп - ...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Биомеханикалық ерекшеліктер деп - ...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Прямоугольник 3"/>
          <p:cNvSpPr/>
          <p:nvPr/>
        </p:nvSpPr>
        <p:spPr>
          <a:xfrm>
            <a:off x="0" y="0"/>
            <a:ext cx="12192120" cy="9810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2-тапсырма. Терминмен жұмыс</a:t>
            </a:r>
            <a:r>
              <a:rPr b="0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br>
              <a:rPr sz="2800"/>
            </a:b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9" name="Рисунок 1" descr=""/>
          <p:cNvPicPr/>
          <p:nvPr/>
        </p:nvPicPr>
        <p:blipFill>
          <a:blip r:embed="rId1"/>
          <a:stretch/>
        </p:blipFill>
        <p:spPr>
          <a:xfrm>
            <a:off x="290520" y="6453360"/>
            <a:ext cx="11558520" cy="712440"/>
          </a:xfrm>
          <a:prstGeom prst="rect">
            <a:avLst/>
          </a:prstGeom>
          <a:ln w="0">
            <a:noFill/>
          </a:ln>
        </p:spPr>
      </p:pic>
      <p:sp>
        <p:nvSpPr>
          <p:cNvPr id="100" name="Прямоугольник 7"/>
          <p:cNvSpPr/>
          <p:nvPr/>
        </p:nvSpPr>
        <p:spPr>
          <a:xfrm>
            <a:off x="905040" y="5734080"/>
            <a:ext cx="95821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Дескриптор: </a:t>
            </a:r>
            <a:r>
              <a:rPr b="0" lang="kk-KZ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Биомеханика терминіне анықтама береді.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1" name="Picture 15" descr="hello_html_45a242be.png"/>
          <p:cNvPicPr/>
          <p:nvPr/>
        </p:nvPicPr>
        <p:blipFill>
          <a:blip r:embed="rId2"/>
          <a:stretch/>
        </p:blipFill>
        <p:spPr>
          <a:xfrm>
            <a:off x="380880" y="1285920"/>
            <a:ext cx="4391280" cy="3429000"/>
          </a:xfrm>
          <a:prstGeom prst="rect">
            <a:avLst/>
          </a:prstGeom>
          <a:ln w="0">
            <a:noFill/>
          </a:ln>
        </p:spPr>
      </p:pic>
      <p:sp>
        <p:nvSpPr>
          <p:cNvPr id="102" name="Прямоугольник 16"/>
          <p:cNvSpPr/>
          <p:nvPr/>
        </p:nvSpPr>
        <p:spPr>
          <a:xfrm>
            <a:off x="5162400" y="1755720"/>
            <a:ext cx="57722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Биомеханика деп - ...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Биомеханикалық ерекшеліктер деп - ...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3" name="Прямоугольник 8"/>
          <p:cNvSpPr/>
          <p:nvPr/>
        </p:nvSpPr>
        <p:spPr>
          <a:xfrm>
            <a:off x="4962600" y="2563920"/>
            <a:ext cx="6743520" cy="31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Жауабы: </a:t>
            </a:r>
            <a:r>
              <a:rPr b="0" lang="ru-RU" sz="1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Биомеханика деп - (био... және механика) адам мен жануарлар қозғалысының заңдылықтарын, сондай-ақ, ағзаға сыртқы ортаның әр түрлі механикалық факторларының (жылдамдық, үдеу, тартылыс күші, т.б.) әсерін зерттейтін биологияның бір саласы.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Биомеханикалық ерекшеліктер деп - тірі ұлпалар, мүшелер және бүкіл ағзаның механикалық қасиеттерін, оларда байқалатын механикалық құбылыстарды (адам мен жануарлардың іс-әрекетін, тыныс алуын, қан айналымын, қан тамырлары мен бұлшық еттердің серпімділік қасиеттерін, сүйектердің, буындардың, байламдардың беріктігін, т.б.) зерттейді.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3"/>
          <p:cNvSpPr/>
          <p:nvPr/>
        </p:nvSpPr>
        <p:spPr>
          <a:xfrm>
            <a:off x="0" y="0"/>
            <a:ext cx="12192120" cy="9810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3-тапсырма. </a:t>
            </a:r>
            <a:r>
              <a:rPr b="0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Биологиялық диктант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br>
              <a:rPr sz="2800"/>
            </a:b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5" name="Рисунок 1" descr=""/>
          <p:cNvPicPr/>
          <p:nvPr/>
        </p:nvPicPr>
        <p:blipFill>
          <a:blip r:embed="rId1"/>
          <a:stretch/>
        </p:blipFill>
        <p:spPr>
          <a:xfrm>
            <a:off x="290520" y="6453360"/>
            <a:ext cx="11558520" cy="712440"/>
          </a:xfrm>
          <a:prstGeom prst="rect">
            <a:avLst/>
          </a:prstGeom>
          <a:ln w="0">
            <a:noFill/>
          </a:ln>
        </p:spPr>
      </p:pic>
      <p:sp>
        <p:nvSpPr>
          <p:cNvPr id="106" name="Прямоугольник 7"/>
          <p:cNvSpPr/>
          <p:nvPr/>
        </p:nvSpPr>
        <p:spPr>
          <a:xfrm>
            <a:off x="905040" y="5219640"/>
            <a:ext cx="1072512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Дескриптор: </a:t>
            </a: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Адам қаңқасының құрылысы мен қызметін сипаттайды. Тірек-қимыл жүйесінің маңызын түсіндіреді.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7" name="Прямоугольник 11"/>
          <p:cNvSpPr/>
          <p:nvPr/>
        </p:nvSpPr>
        <p:spPr>
          <a:xfrm>
            <a:off x="1552680" y="1424160"/>
            <a:ext cx="9067680" cy="222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Тірек-қимыл мүшелер жүйесіне ... мен … жатады. Бірімен-бірі дәнекер ұлпалар (шеміршек пен сүйек) арқылы байланысқан сүйектерден … түзіледі. … ағзаның тірегі, ал … қимыл-қозғалысты қамтамасыз етеді. Тірек-қимыл мүшелер жүйесі адамның тік жүру қалпын сақтайды. … мидан бастап, барлық ішкі мүшелерге корғаныш қызметін атқарады.  … бұлшықеттер бекінеді. Ағзаның қоршаған орта жағдайларына бейімделуінің бір белгісі — … . Денені қозғалысқа келтіретін … мен … . 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Прямоугольник 3"/>
          <p:cNvSpPr/>
          <p:nvPr/>
        </p:nvSpPr>
        <p:spPr>
          <a:xfrm>
            <a:off x="0" y="0"/>
            <a:ext cx="12192120" cy="9810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3-тапсырма. </a:t>
            </a:r>
            <a:r>
              <a:rPr b="0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Биологиялық диктант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br>
              <a:rPr sz="2800"/>
            </a:b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9" name="Рисунок 1" descr=""/>
          <p:cNvPicPr/>
          <p:nvPr/>
        </p:nvPicPr>
        <p:blipFill>
          <a:blip r:embed="rId1"/>
          <a:stretch/>
        </p:blipFill>
        <p:spPr>
          <a:xfrm>
            <a:off x="290520" y="6453360"/>
            <a:ext cx="11558520" cy="712440"/>
          </a:xfrm>
          <a:prstGeom prst="rect">
            <a:avLst/>
          </a:prstGeom>
          <a:ln w="0">
            <a:noFill/>
          </a:ln>
        </p:spPr>
      </p:pic>
      <p:sp>
        <p:nvSpPr>
          <p:cNvPr id="110" name="Прямоугольник 7"/>
          <p:cNvSpPr/>
          <p:nvPr/>
        </p:nvSpPr>
        <p:spPr>
          <a:xfrm>
            <a:off x="905040" y="5372280"/>
            <a:ext cx="1078200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Дескриптор: </a:t>
            </a: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Адам қаңқасының құрылысы мен қызметін сипаттайды. Тірек-қимыл жүйесінің маңызын түсіндіреді.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1" name="Прямоугольник 11"/>
          <p:cNvSpPr/>
          <p:nvPr/>
        </p:nvSpPr>
        <p:spPr>
          <a:xfrm>
            <a:off x="1552680" y="1424160"/>
            <a:ext cx="9172440" cy="253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Тірек-қимыл мүшелер жүйесіне қаңқа мен бұлшықеттер жатады. Бірімен-бірі дәнекер ұлпалар (шеміршек пен сүйек) арқылы байланысқан сүйектерден қаңқа түзіледі. Қаңқа ағзаның тірегі, ал бұлшықеттер қимыл-қозғалысты қамтамасыз етеді. Тірек-қимыл мүшелер жүйесі адамның тік жүру қалпын сақтайды. Қаңқа мидан бастап, барлық ішкі мүшелерге корғаныш қызметін атқарады. Қаңқаға бұлшықеттер бекінеді. Ағзаның қоршаған орта жағдайларына бейімделуінің бір белгісі — қимыл. Денені қозғалысқа келтіретін сүйектер мен бұлшықеттер. 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 txBox="1"/>
          <p:nvPr/>
        </p:nvSpPr>
        <p:spPr>
          <a:xfrm>
            <a:off x="875880" y="2114640"/>
            <a:ext cx="10566360" cy="4062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Бағалау критерийлері:</a:t>
            </a: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адам және приматтардың тірек- қимыл жүйесінің ұқсастықтары мен айырмашылықтарын талдайды;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тік жүру мен осыған әкелген тірек- қимыл жүйесіндегі өзгерістер арасындағы байланысты анықтайды;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приматтарға қарағанда адамдарда қозғалыстың күрделілігінің ерекшелігін зерделейді.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Прямоугольник 3"/>
          <p:cNvSpPr/>
          <p:nvPr/>
        </p:nvSpPr>
        <p:spPr>
          <a:xfrm>
            <a:off x="0" y="152280"/>
            <a:ext cx="12192120" cy="7686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</a:t>
            </a: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8.4.4.1 тік жүруге байланысты адам қозғалуының биомеханикалық ерекшеліктерін  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     зерттеу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8" name="Рисунок 1" descr=""/>
          <p:cNvPicPr/>
          <p:nvPr/>
        </p:nvPicPr>
        <p:blipFill>
          <a:blip r:embed="rId1"/>
          <a:stretch/>
        </p:blipFill>
        <p:spPr>
          <a:xfrm>
            <a:off x="316080" y="5979960"/>
            <a:ext cx="11559960" cy="71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"/>
          <p:cNvSpPr/>
          <p:nvPr/>
        </p:nvSpPr>
        <p:spPr>
          <a:xfrm>
            <a:off x="0" y="0"/>
            <a:ext cx="12192120" cy="6285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Приматтар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Прямоугольник 3"/>
          <p:cNvSpPr/>
          <p:nvPr/>
        </p:nvSpPr>
        <p:spPr>
          <a:xfrm>
            <a:off x="1442880" y="1003320"/>
            <a:ext cx="966168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1" name="Picture 5" descr=""/>
          <p:cNvPicPr/>
          <p:nvPr/>
        </p:nvPicPr>
        <p:blipFill>
          <a:blip r:embed="rId1"/>
          <a:stretch/>
        </p:blipFill>
        <p:spPr>
          <a:xfrm>
            <a:off x="1098720" y="6283440"/>
            <a:ext cx="9308880" cy="109440"/>
          </a:xfrm>
          <a:prstGeom prst="rect">
            <a:avLst/>
          </a:prstGeom>
          <a:ln w="0">
            <a:noFill/>
          </a:ln>
        </p:spPr>
      </p:pic>
      <p:pic>
        <p:nvPicPr>
          <p:cNvPr id="22" name="Picture 7" descr=""/>
          <p:cNvPicPr/>
          <p:nvPr/>
        </p:nvPicPr>
        <p:blipFill>
          <a:blip r:embed="rId2"/>
          <a:stretch/>
        </p:blipFill>
        <p:spPr>
          <a:xfrm>
            <a:off x="1098720" y="6432480"/>
            <a:ext cx="9308880" cy="115920"/>
          </a:xfrm>
          <a:prstGeom prst="rect">
            <a:avLst/>
          </a:prstGeom>
          <a:ln w="0">
            <a:noFill/>
          </a:ln>
        </p:spPr>
      </p:pic>
      <p:sp>
        <p:nvSpPr>
          <p:cNvPr id="23" name="Прямоугольник 8"/>
          <p:cNvSpPr/>
          <p:nvPr/>
        </p:nvSpPr>
        <p:spPr>
          <a:xfrm>
            <a:off x="8191440" y="3346560"/>
            <a:ext cx="1843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4" name="Прямоугольник 9"/>
          <p:cNvSpPr/>
          <p:nvPr/>
        </p:nvSpPr>
        <p:spPr>
          <a:xfrm>
            <a:off x="5324400" y="3166920"/>
            <a:ext cx="18432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5" name="Прямоугольник 2"/>
          <p:cNvSpPr/>
          <p:nvPr/>
        </p:nvSpPr>
        <p:spPr>
          <a:xfrm flipV="1" rot="10800000">
            <a:off x="1104480" y="4627440"/>
            <a:ext cx="9991800" cy="160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Приматтар – горилла мен шимпанзенің қалай жүретінін көрдіңіздер ме? Қозғалысында қандай ерекшелік байқадаңыздар? Адам мен жануар қаңқасының қандай ұқсастықтары мен айырмашылықтары бар?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6" name="Picture 20" descr="https://i.artfile.ru/2048x1315_973994_%5bwww.ArtFile.ru%5d.jpg"/>
          <p:cNvPicPr/>
          <p:nvPr/>
        </p:nvPicPr>
        <p:blipFill>
          <a:blip r:embed="rId3"/>
          <a:stretch/>
        </p:blipFill>
        <p:spPr>
          <a:xfrm>
            <a:off x="6448320" y="789120"/>
            <a:ext cx="4419720" cy="3125520"/>
          </a:xfrm>
          <a:prstGeom prst="rect">
            <a:avLst/>
          </a:prstGeom>
          <a:ln w="0">
            <a:noFill/>
          </a:ln>
        </p:spPr>
      </p:pic>
      <p:pic>
        <p:nvPicPr>
          <p:cNvPr id="27" name="Picture 22" descr="https://ianimal.ru/wp-content/uploads/2011/05/Gorilla15.jpg"/>
          <p:cNvPicPr/>
          <p:nvPr/>
        </p:nvPicPr>
        <p:blipFill>
          <a:blip r:embed="rId4"/>
          <a:stretch/>
        </p:blipFill>
        <p:spPr>
          <a:xfrm>
            <a:off x="1504800" y="797040"/>
            <a:ext cx="4486320" cy="3127320"/>
          </a:xfrm>
          <a:prstGeom prst="rect">
            <a:avLst/>
          </a:prstGeom>
          <a:ln w="0">
            <a:noFill/>
          </a:ln>
        </p:spPr>
      </p:pic>
      <p:sp>
        <p:nvSpPr>
          <p:cNvPr id="28" name="Прямоугольник 18"/>
          <p:cNvSpPr/>
          <p:nvPr/>
        </p:nvSpPr>
        <p:spPr>
          <a:xfrm>
            <a:off x="3125160" y="4054320"/>
            <a:ext cx="993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Горилла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9" name="Прямоугольник 19"/>
          <p:cNvSpPr/>
          <p:nvPr/>
        </p:nvSpPr>
        <p:spPr>
          <a:xfrm>
            <a:off x="8163720" y="4035600"/>
            <a:ext cx="1216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Шимпанзе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1"/>
          <p:cNvSpPr/>
          <p:nvPr/>
        </p:nvSpPr>
        <p:spPr>
          <a:xfrm>
            <a:off x="0" y="0"/>
            <a:ext cx="12192120" cy="6285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Адамның тірек-қимыл жүйесінің жоғары сатыдағы приматтардан айырмашылығы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1" name="Прямоугольник 3"/>
          <p:cNvSpPr/>
          <p:nvPr/>
        </p:nvSpPr>
        <p:spPr>
          <a:xfrm>
            <a:off x="1442880" y="1003320"/>
            <a:ext cx="966168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2" name="Picture 5" descr=""/>
          <p:cNvPicPr/>
          <p:nvPr/>
        </p:nvPicPr>
        <p:blipFill>
          <a:blip r:embed="rId1"/>
          <a:stretch/>
        </p:blipFill>
        <p:spPr>
          <a:xfrm>
            <a:off x="1098720" y="6283440"/>
            <a:ext cx="9308880" cy="109440"/>
          </a:xfrm>
          <a:prstGeom prst="rect">
            <a:avLst/>
          </a:prstGeom>
          <a:ln w="0">
            <a:noFill/>
          </a:ln>
        </p:spPr>
      </p:pic>
      <p:pic>
        <p:nvPicPr>
          <p:cNvPr id="33" name="Picture 7" descr=""/>
          <p:cNvPicPr/>
          <p:nvPr/>
        </p:nvPicPr>
        <p:blipFill>
          <a:blip r:embed="rId2"/>
          <a:stretch/>
        </p:blipFill>
        <p:spPr>
          <a:xfrm>
            <a:off x="1098720" y="6432480"/>
            <a:ext cx="9308880" cy="115920"/>
          </a:xfrm>
          <a:prstGeom prst="rect">
            <a:avLst/>
          </a:prstGeom>
          <a:ln w="0">
            <a:noFill/>
          </a:ln>
        </p:spPr>
      </p:pic>
      <p:sp>
        <p:nvSpPr>
          <p:cNvPr id="34" name="Прямоугольник 8"/>
          <p:cNvSpPr/>
          <p:nvPr/>
        </p:nvSpPr>
        <p:spPr>
          <a:xfrm>
            <a:off x="8191440" y="3346560"/>
            <a:ext cx="1843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5" name="Прямоугольник 9"/>
          <p:cNvSpPr/>
          <p:nvPr/>
        </p:nvSpPr>
        <p:spPr>
          <a:xfrm>
            <a:off x="5324400" y="3166920"/>
            <a:ext cx="18432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6" name="Прямоугольник 2"/>
          <p:cNvSpPr/>
          <p:nvPr/>
        </p:nvSpPr>
        <p:spPr>
          <a:xfrm flipV="1" rot="10800000">
            <a:off x="1104480" y="4847760"/>
            <a:ext cx="9991800" cy="184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Адам және жоғары сатыдағы адам тәрізі маймылдардың (горилла, шимпанзе, орангутанг) қаңқасы мен бұлшық еттері ұқсас болып келеді.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7" name="Picture 24" descr="https://avatars.mds.yandex.net/get-zen_doc/3645545/pub_5f44b532cd0c7c438d649878_5f44b5aae801de6b40097f33/scale_1200"/>
          <p:cNvPicPr/>
          <p:nvPr/>
        </p:nvPicPr>
        <p:blipFill>
          <a:blip r:embed="rId3"/>
          <a:stretch/>
        </p:blipFill>
        <p:spPr>
          <a:xfrm>
            <a:off x="3440160" y="971640"/>
            <a:ext cx="4846680" cy="3029040"/>
          </a:xfrm>
          <a:prstGeom prst="rect">
            <a:avLst/>
          </a:prstGeom>
          <a:ln w="0">
            <a:noFill/>
          </a:ln>
        </p:spPr>
      </p:pic>
      <p:sp>
        <p:nvSpPr>
          <p:cNvPr id="38" name="Прямоугольник 14"/>
          <p:cNvSpPr/>
          <p:nvPr/>
        </p:nvSpPr>
        <p:spPr>
          <a:xfrm>
            <a:off x="5353200" y="4143240"/>
            <a:ext cx="1733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Орангутанг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"/>
          <p:cNvSpPr/>
          <p:nvPr/>
        </p:nvSpPr>
        <p:spPr>
          <a:xfrm>
            <a:off x="9360" y="17640"/>
            <a:ext cx="12192120" cy="6490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Адам мен приматтардың жалпы ұқсастықтары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0" name="Picture 6" descr=""/>
          <p:cNvPicPr/>
          <p:nvPr/>
        </p:nvPicPr>
        <p:blipFill>
          <a:blip r:embed="rId1"/>
          <a:stretch/>
        </p:blipFill>
        <p:spPr>
          <a:xfrm>
            <a:off x="1679400" y="645804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41" name="Picture 7" descr=""/>
          <p:cNvPicPr/>
          <p:nvPr/>
        </p:nvPicPr>
        <p:blipFill>
          <a:blip r:embed="rId2"/>
          <a:stretch/>
        </p:blipFill>
        <p:spPr>
          <a:xfrm>
            <a:off x="1679400" y="6573960"/>
            <a:ext cx="9309240" cy="10944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99600" y="1295280"/>
            <a:ext cx="5658120" cy="361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Адам мен приматтардың жалпы ұқсастықтары: </a:t>
            </a:r>
            <a:br>
              <a:rPr sz="2000"/>
            </a:br>
            <a:r>
              <a:rPr b="0" lang="kk-KZ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1. Сүйектердің типтері және олардың байланысу типтерінің ұқсастығы.</a:t>
            </a:r>
            <a:br>
              <a:rPr sz="2000"/>
            </a:br>
            <a:r>
              <a:rPr b="0" lang="kk-KZ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2. Қаңқаның бірдей бөлімдері және сәйкес келетін сүйектер.</a:t>
            </a:r>
            <a:br>
              <a:rPr sz="2000"/>
            </a:br>
            <a:r>
              <a:rPr b="0" lang="kk-KZ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3. Сүйектердің химиялық құрамының ұқсастығы.</a:t>
            </a:r>
            <a:br>
              <a:rPr sz="2000"/>
            </a:br>
            <a:r>
              <a:rPr b="0" lang="kk-KZ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4. Бұлшықет ұлпасы жасушалары құрылысының ұқсастығы.</a:t>
            </a:r>
            <a:br>
              <a:rPr sz="2000"/>
            </a:br>
            <a:br>
              <a:rPr sz="2000"/>
            </a:br>
            <a:endParaRPr b="0" lang="ru-RU" sz="20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43" name="AutoShape 21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4" name="Picture 13" descr="https://pbs.twimg.com/media/DCNMmYvXcAAITk4.jpg:large"/>
          <p:cNvPicPr/>
          <p:nvPr/>
        </p:nvPicPr>
        <p:blipFill>
          <a:blip r:embed="rId3"/>
          <a:stretch/>
        </p:blipFill>
        <p:spPr>
          <a:xfrm>
            <a:off x="6648480" y="2490840"/>
            <a:ext cx="5000760" cy="3690720"/>
          </a:xfrm>
          <a:prstGeom prst="rect">
            <a:avLst/>
          </a:prstGeom>
          <a:ln w="0"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6"/>
          <p:cNvSpPr/>
          <p:nvPr/>
        </p:nvSpPr>
        <p:spPr>
          <a:xfrm>
            <a:off x="0" y="1440"/>
            <a:ext cx="12192120" cy="6606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Адамның тірек-қимыл жүйесінің приматтардан айырмашылығы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6" name="Прямоугольник 9"/>
          <p:cNvSpPr/>
          <p:nvPr/>
        </p:nvSpPr>
        <p:spPr>
          <a:xfrm>
            <a:off x="495360" y="781200"/>
            <a:ext cx="5381640" cy="622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Адамның тірек-қимыл жүйесінің приматтардан айырмашылығы: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2e75b6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Омыртқа жотасы </a:t>
            </a:r>
            <a:r>
              <a:rPr b="0" lang="en-US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S-</a:t>
            </a: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тәрізді пішінді 4 иілімнің болуы, екеуі алға, екеуі артқа қарай иілген.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2e75b6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Аяқтары қолдарына қарағанда ұзындау әрі күшті болады.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2e75b6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Бас сүйектегі шүйде сүйегі артқа қарай жылжыған.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2e75b6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Адам – бас сүйектің ми бөлімі бет бөлімінен едәуір артық болатын бірегей тіршілік иесі. Ол эволюция барысындағы екі үдеріс арқылы жүрді: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2e75b6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ми дамып, оның көлемі артты;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2e75b6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отта тамақ дайындауға байланысты.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2e75b6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Шайнау бұлшық еттерін, жақ сүйектерін бекітетін бас сүйектегі қыр кішірейді.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2e75b6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Астыңғы жақ сүйекте иек болады.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7" name="Рисунок 5" descr=""/>
          <p:cNvPicPr/>
          <p:nvPr/>
        </p:nvPicPr>
        <p:blipFill>
          <a:blip r:embed="rId1"/>
          <a:stretch/>
        </p:blipFill>
        <p:spPr>
          <a:xfrm>
            <a:off x="316080" y="6599160"/>
            <a:ext cx="11559960" cy="712800"/>
          </a:xfrm>
          <a:prstGeom prst="rect">
            <a:avLst/>
          </a:prstGeom>
          <a:ln w="0">
            <a:noFill/>
          </a:ln>
        </p:spPr>
      </p:pic>
      <p:sp>
        <p:nvSpPr>
          <p:cNvPr id="48" name="Прямоугольник 15"/>
          <p:cNvSpPr/>
          <p:nvPr/>
        </p:nvSpPr>
        <p:spPr>
          <a:xfrm>
            <a:off x="10752120" y="5057640"/>
            <a:ext cx="649440" cy="370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9" name="Picture 10" descr="https://pbs.twimg.com/media/EOU-x7nUwAE6XMe.jpg"/>
          <p:cNvPicPr/>
          <p:nvPr/>
        </p:nvPicPr>
        <p:blipFill>
          <a:blip r:embed="rId2"/>
          <a:stretch/>
        </p:blipFill>
        <p:spPr>
          <a:xfrm>
            <a:off x="6049800" y="738360"/>
            <a:ext cx="4322880" cy="275724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12" descr="https://fsd.videouroki.net/html/2017/05/03/v_590a1ba58ad4c/img2.jpg"/>
          <p:cNvPicPr/>
          <p:nvPr/>
        </p:nvPicPr>
        <p:blipFill>
          <a:blip r:embed="rId3"/>
          <a:stretch/>
        </p:blipFill>
        <p:spPr>
          <a:xfrm>
            <a:off x="6781680" y="3533760"/>
            <a:ext cx="5257800" cy="3083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6"/>
          <p:cNvSpPr/>
          <p:nvPr/>
        </p:nvSpPr>
        <p:spPr>
          <a:xfrm>
            <a:off x="0" y="1440"/>
            <a:ext cx="12192120" cy="6606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Адамның тірек-қимыл жүйесінің приматтардан айырмашылығы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2" name="Прямоугольник 9"/>
          <p:cNvSpPr/>
          <p:nvPr/>
        </p:nvSpPr>
        <p:spPr>
          <a:xfrm>
            <a:off x="324000" y="1428840"/>
            <a:ext cx="5219640" cy="407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Кеуде қуысы едәуір жайпақ, ал жамбас сүйектері тостаған тәрізді болды.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Адамның иықтары едәуір дамыған. Кеуде қуысының жалпақтығы ұзын және едәуір терең болады.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Табан күмбезі пайда болады.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Қолды төмен түсіріп айналдыру үшін білек бұлшық еттері дамыған.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Бас бармақ басқа саусақтарға 90</a:t>
            </a: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° бұрышпен орналасады.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Мимикалық бұлшық еттер мен тіл бұлшық еттері жақсы дамыған.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3" name="Рисунок 5" descr=""/>
          <p:cNvPicPr/>
          <p:nvPr/>
        </p:nvPicPr>
        <p:blipFill>
          <a:blip r:embed="rId1"/>
          <a:stretch/>
        </p:blipFill>
        <p:spPr>
          <a:xfrm>
            <a:off x="316080" y="6599160"/>
            <a:ext cx="11559960" cy="712800"/>
          </a:xfrm>
          <a:prstGeom prst="rect">
            <a:avLst/>
          </a:prstGeom>
          <a:ln w="0">
            <a:noFill/>
          </a:ln>
        </p:spPr>
      </p:pic>
      <p:sp>
        <p:nvSpPr>
          <p:cNvPr id="54" name="Прямоугольник 15"/>
          <p:cNvSpPr/>
          <p:nvPr/>
        </p:nvSpPr>
        <p:spPr>
          <a:xfrm>
            <a:off x="10752120" y="5057640"/>
            <a:ext cx="649440" cy="370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5" name="Picture 2" descr="https://avatars.mds.yandex.net/get-zen_doc/1931664/pub_5ca71940c4402800b38d3330_5ca71f006ebb99025b14c9d5/scale_1200"/>
          <p:cNvPicPr/>
          <p:nvPr/>
        </p:nvPicPr>
        <p:blipFill>
          <a:blip r:embed="rId2"/>
          <a:stretch/>
        </p:blipFill>
        <p:spPr>
          <a:xfrm>
            <a:off x="5743440" y="1287360"/>
            <a:ext cx="6334200" cy="451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3"/>
          <p:cNvSpPr/>
          <p:nvPr/>
        </p:nvSpPr>
        <p:spPr>
          <a:xfrm>
            <a:off x="68400" y="230040"/>
            <a:ext cx="12123720" cy="7272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Айырмашылықтардың себептері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7" name="TextBox 9"/>
          <p:cNvSpPr/>
          <p:nvPr/>
        </p:nvSpPr>
        <p:spPr>
          <a:xfrm>
            <a:off x="476280" y="1943280"/>
            <a:ext cx="5334120" cy="22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Айырмашылықтар екі себепке байланысты дамыды: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2e75b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еңбек ету;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2e75b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тік жүру.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8" name="Рисунок 4" descr=""/>
          <p:cNvPicPr/>
          <p:nvPr/>
        </p:nvPicPr>
        <p:blipFill>
          <a:blip r:embed="rId1"/>
          <a:stretch/>
        </p:blipFill>
        <p:spPr>
          <a:xfrm>
            <a:off x="544680" y="6583320"/>
            <a:ext cx="11559960" cy="712800"/>
          </a:xfrm>
          <a:prstGeom prst="rect">
            <a:avLst/>
          </a:prstGeom>
          <a:ln w="0">
            <a:noFill/>
          </a:ln>
        </p:spPr>
      </p:pic>
      <p:pic>
        <p:nvPicPr>
          <p:cNvPr id="59" name="Picture 12" descr="http://4.bp.blogspot.com/-FtUqNXU9Y3M/T382FnRfFMI/AAAAAAAADrc/CotHaWaQPaQ/w1200-h630-p-k-no-nu/pervobitnie+ludi.jpg"/>
          <p:cNvPicPr/>
          <p:nvPr/>
        </p:nvPicPr>
        <p:blipFill>
          <a:blip r:embed="rId2"/>
          <a:stretch/>
        </p:blipFill>
        <p:spPr>
          <a:xfrm>
            <a:off x="6095880" y="1530360"/>
            <a:ext cx="5248440" cy="415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4"/>
          <p:cNvSpPr/>
          <p:nvPr/>
        </p:nvSpPr>
        <p:spPr>
          <a:xfrm>
            <a:off x="-9360" y="57240"/>
            <a:ext cx="12172680" cy="7714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alibri"/>
              </a:rPr>
              <a:t>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1" name="Прямоугольник 6"/>
          <p:cNvSpPr/>
          <p:nvPr/>
        </p:nvSpPr>
        <p:spPr>
          <a:xfrm>
            <a:off x="3164040" y="1073160"/>
            <a:ext cx="402876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2" name="TextBox 9"/>
          <p:cNvSpPr/>
          <p:nvPr/>
        </p:nvSpPr>
        <p:spPr>
          <a:xfrm>
            <a:off x="552600" y="123840"/>
            <a:ext cx="10420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 –тапсырма. </a:t>
            </a:r>
            <a:r>
              <a:rPr b="0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Салыстырып, суреттің жанына дәлелдеме келтіріңіз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3" name="TextBox 8"/>
          <p:cNvSpPr/>
          <p:nvPr/>
        </p:nvSpPr>
        <p:spPr>
          <a:xfrm>
            <a:off x="857160" y="4991040"/>
            <a:ext cx="10591920" cy="161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Дескрипторлар:</a:t>
            </a:r>
            <a:r>
              <a:rPr b="0" lang="kk-KZ" sz="1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- Адам мен приматтың ұқсастықтары мен айырмашылықтарын анықтайды.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- Айырмашылықтардың негізгі себептерін түсіндіре алады.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00280" indent="-343080">
              <a:lnSpc>
                <a:spcPct val="100000"/>
              </a:lnSpc>
              <a:spcBef>
                <a:spcPts val="451"/>
              </a:spcBef>
              <a:buClr>
                <a:srgbClr val="2e75b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4" name="Рисунок 1" descr=""/>
          <p:cNvPicPr/>
          <p:nvPr/>
        </p:nvPicPr>
        <p:blipFill>
          <a:blip r:embed="rId1"/>
          <a:stretch/>
        </p:blipFill>
        <p:spPr>
          <a:xfrm>
            <a:off x="316080" y="6500880"/>
            <a:ext cx="11559960" cy="714240"/>
          </a:xfrm>
          <a:prstGeom prst="rect">
            <a:avLst/>
          </a:prstGeom>
          <a:ln w="0">
            <a:noFill/>
          </a:ln>
        </p:spPr>
      </p:pic>
      <p:sp>
        <p:nvSpPr>
          <p:cNvPr id="65" name="AutoShape 28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6" name="Прямоугольник 13"/>
          <p:cNvSpPr/>
          <p:nvPr/>
        </p:nvSpPr>
        <p:spPr>
          <a:xfrm>
            <a:off x="1092240" y="1104840"/>
            <a:ext cx="517320" cy="3660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Буынаяқтылар мен хордалылар ддд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7" name="Прямоугольник 17"/>
          <p:cNvSpPr/>
          <p:nvPr/>
        </p:nvSpPr>
        <p:spPr>
          <a:xfrm>
            <a:off x="3895560" y="2952720"/>
            <a:ext cx="120996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8" name="Прямоугольник 18"/>
          <p:cNvSpPr/>
          <p:nvPr/>
        </p:nvSpPr>
        <p:spPr>
          <a:xfrm>
            <a:off x="5819760" y="2724120"/>
            <a:ext cx="6114960" cy="1832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Адам мен приматтың сұлбасын зерттей отырып, ұқсастықтары мен айырмашылықтарын анықтаңыз…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_____________________________________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_____________________________________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_____________________________________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000"/>
            </a:b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9" name="Прямоугольник 19"/>
          <p:cNvSpPr/>
          <p:nvPr/>
        </p:nvSpPr>
        <p:spPr>
          <a:xfrm>
            <a:off x="7791480" y="2390760"/>
            <a:ext cx="17240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0" name="Прямоугольник 21"/>
          <p:cNvSpPr/>
          <p:nvPr/>
        </p:nvSpPr>
        <p:spPr>
          <a:xfrm>
            <a:off x="7819920" y="4572000"/>
            <a:ext cx="13622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1" name="Прямоугольник 23"/>
          <p:cNvSpPr/>
          <p:nvPr/>
        </p:nvSpPr>
        <p:spPr>
          <a:xfrm>
            <a:off x="2743200" y="5381640"/>
            <a:ext cx="1495440" cy="246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ет ұлпасының </a:t>
            </a: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2" name="Прямоугольник 24"/>
          <p:cNvSpPr/>
          <p:nvPr/>
        </p:nvSpPr>
        <p:spPr>
          <a:xfrm>
            <a:off x="3571920" y="1438200"/>
            <a:ext cx="5153040" cy="370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3" name="Picture 21" descr="hello_html_1827a00a.jpg"/>
          <p:cNvPicPr/>
          <p:nvPr/>
        </p:nvPicPr>
        <p:blipFill>
          <a:blip r:embed="rId2"/>
          <a:stretch/>
        </p:blipFill>
        <p:spPr>
          <a:xfrm>
            <a:off x="1592280" y="1000080"/>
            <a:ext cx="1800360" cy="2571840"/>
          </a:xfrm>
          <a:prstGeom prst="rect">
            <a:avLst/>
          </a:prstGeom>
          <a:ln w="0">
            <a:noFill/>
          </a:ln>
        </p:spPr>
      </p:pic>
      <p:pic>
        <p:nvPicPr>
          <p:cNvPr id="74" name="Picture 23" descr="hello_html_m2e8304e1.png"/>
          <p:cNvPicPr/>
          <p:nvPr/>
        </p:nvPicPr>
        <p:blipFill>
          <a:blip r:embed="rId3"/>
          <a:stretch/>
        </p:blipFill>
        <p:spPr>
          <a:xfrm>
            <a:off x="3697200" y="961920"/>
            <a:ext cx="1962360" cy="2657520"/>
          </a:xfrm>
          <a:prstGeom prst="rect">
            <a:avLst/>
          </a:prstGeom>
          <a:ln w="0">
            <a:noFill/>
          </a:ln>
        </p:spPr>
      </p:pic>
      <p:sp>
        <p:nvSpPr>
          <p:cNvPr id="75" name="Прямоугольник 25"/>
          <p:cNvSpPr/>
          <p:nvPr/>
        </p:nvSpPr>
        <p:spPr>
          <a:xfrm>
            <a:off x="1476360" y="3629160"/>
            <a:ext cx="21621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Маймылдың сұлбасы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6" name="Прямоугольник 26"/>
          <p:cNvSpPr/>
          <p:nvPr/>
        </p:nvSpPr>
        <p:spPr>
          <a:xfrm>
            <a:off x="3746520" y="3619440"/>
            <a:ext cx="1882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Адамның сұлбасы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11735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2020-03-31T19:00:45Z</dcterms:created>
  <dc:creator>Admin</dc:creator>
  <dc:description/>
  <dc:language>ru-RU</dc:language>
  <cp:lastModifiedBy>Huawei</cp:lastModifiedBy>
  <dcterms:modified xsi:type="dcterms:W3CDTF">2024-10-31T20:19:04Z</dcterms:modified>
  <cp:revision>833</cp:revision>
  <dc:subject/>
  <dc:title>Презентация PowerPoint</dc:title>
</cp:coreProperties>
</file>