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5.png" ContentType="image/png"/>
  <Override PartName="/ppt/media/image13.png" ContentType="image/png"/>
  <Override PartName="/ppt/media/image6.jpeg" ContentType="image/jpeg"/>
  <Override PartName="/ppt/media/image3.jpeg" ContentType="image/jpeg"/>
  <Override PartName="/ppt/media/image16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12.jpeg" ContentType="image/jpeg"/>
  <Override PartName="/ppt/media/image9.png" ContentType="image/png"/>
  <Override PartName="/ppt/media/image17.png" ContentType="image/png"/>
  <Override PartName="/ppt/media/image11.jpeg" ContentType="image/jpeg"/>
  <Override PartName="/ppt/media/image7.png" ContentType="image/png"/>
  <Override PartName="/ppt/media/image15.wmf" ContentType="image/x-wmf"/>
  <Override PartName="/ppt/media/image14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5EE6FE-DB54-45C6-93A5-1D125878055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9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FB486FC-9620-425D-A03C-CB49832D612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C55DB2-DC97-40E9-97B5-B236612F21A4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5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49E994-9265-4EF4-8FA7-359337362424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8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09742AC-EF1E-4B7F-8BCE-17418EA5CB5C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D69AA7-3757-4BDD-9A18-3999DD2AAE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904471-B9DB-4B52-9BC3-0E334597D7AC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wmf"/><Relationship Id="rId6" Type="http://schemas.openxmlformats.org/officeDocument/2006/relationships/image" Target="../media/image16.pn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Прямоугольник 1"/>
          <p:cNvSpPr/>
          <p:nvPr/>
        </p:nvSpPr>
        <p:spPr>
          <a:xfrm>
            <a:off x="544680" y="0"/>
            <a:ext cx="11329920" cy="23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Заттардың тасмалдануы</a:t>
            </a:r>
            <a:br>
              <a:rPr sz="2400"/>
            </a:b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Та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2400" strike="noStrike" u="none">
                <a:solidFill>
                  <a:srgbClr val="0066cc"/>
                </a:solidFill>
                <a:uFillTx/>
                <a:latin typeface="Times New Roman"/>
                <a:ea typeface="Times New Roman"/>
              </a:rPr>
              <a:t>Жануарлардың жүрек – қан тамырлары жүйесі  құрылысы мен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66cc"/>
                </a:solidFill>
                <a:uFillTx/>
                <a:latin typeface="Times New Roman"/>
                <a:ea typeface="Times New Roman"/>
              </a:rPr>
              <a:t>                         </a:t>
            </a:r>
            <a:r>
              <a:rPr b="0" lang="kk-KZ" sz="2400" strike="noStrike" u="none">
                <a:solidFill>
                  <a:srgbClr val="0066cc"/>
                </a:solidFill>
                <a:uFillTx/>
                <a:latin typeface="Times New Roman"/>
                <a:ea typeface="Times New Roman"/>
              </a:rPr>
              <a:t>қызметі.Қантамырлар жүйесінің түрлері және қанайналым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66cc"/>
                </a:solidFill>
                <a:uFillTx/>
                <a:latin typeface="Times New Roman"/>
                <a:ea typeface="Times New Roman"/>
              </a:rPr>
              <a:t>                         </a:t>
            </a:r>
            <a:r>
              <a:rPr b="0" lang="kk-KZ" sz="2400" strike="noStrike" u="none">
                <a:solidFill>
                  <a:srgbClr val="0066cc"/>
                </a:solidFill>
                <a:uFillTx/>
                <a:latin typeface="Times New Roman"/>
                <a:ea typeface="Times New Roman"/>
              </a:rPr>
              <a:t>шеңберлері. Жүрек - қантамырлар жүйесі аурулары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Прямоугольник 5"/>
          <p:cNvSpPr/>
          <p:nvPr/>
        </p:nvSpPr>
        <p:spPr>
          <a:xfrm>
            <a:off x="0" y="2333520"/>
            <a:ext cx="12192120" cy="6620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8.1.3.8 жануарлар жүрегінің құрылысы мен қантамырлар жүйелерінің маңызын сипаттау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8.1.3.10 қантамырлар жүйесі түрлерін анықтау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8.1.3.12 қантамыр жүйесі ауруларының себептері мен ауру белгілерін сипаттау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234720" y="4863960"/>
            <a:ext cx="11250360" cy="1725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Бағалау критерийлері: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Жануарлар жүрегінің құрылысы мен қантамырлар жүйелерінің маңызын сипаттайды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Қантамырлар жүйесі түрлерін анықтайды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Қ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антамыр жүйесі ауруларының себептері мен ауру белгілерін сипаттайды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3"/>
          <p:cNvSpPr/>
          <p:nvPr/>
        </p:nvSpPr>
        <p:spPr>
          <a:xfrm>
            <a:off x="271440" y="0"/>
            <a:ext cx="12125520" cy="7142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жауаптар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84" name=""/>
          <p:cNvGraphicFramePr/>
          <p:nvPr/>
        </p:nvGraphicFramePr>
        <p:xfrm>
          <a:off x="550800" y="2770200"/>
          <a:ext cx="11352240" cy="2835360"/>
        </p:xfrm>
        <a:graphic>
          <a:graphicData uri="http://schemas.openxmlformats.org/drawingml/2006/table">
            <a:tbl>
              <a:tblPr/>
              <a:tblGrid>
                <a:gridCol w="4179960"/>
                <a:gridCol w="3641760"/>
                <a:gridCol w="3530520"/>
              </a:tblGrid>
              <a:tr h="9144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Атериялар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(сала тамыр)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Веналар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(Көктамыр)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Капиллярлар (Қылтамырлар)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1920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1. Қанды жүректен мүшелер мен ұлпаларға таратады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2.Қан қысымы жоғары болады.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3.Терінің беткі қабатына жақын орналасқан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5. Мүшелер мен ұлпалардан көмірқышқыл газына қанныққан қанды жүрекке тасмалдайды</a:t>
                      </a: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4. Адам шашынан 50 есе жіңішке.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6. Олар дененің барлық мүшелері мен ұлпаларын торлайды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85" name="Прямоугольник 2"/>
          <p:cNvSpPr/>
          <p:nvPr/>
        </p:nvSpPr>
        <p:spPr>
          <a:xfrm>
            <a:off x="361800" y="884160"/>
            <a:ext cx="11430000" cy="17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Кілт сөздер: 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1. Қанды жүректен мүшелер мен ұлпаларға таратады. 2.Қан қысымы жоғары болады. 3.Терінің беткі қабатына жақын орналасқан. 4. Адам шашынан 50 есе жіңішке. 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5. Мүшелер мен ұлпалардан көмірқышқыл газына қанныққан қанды жүрекке тасмалдайды</a:t>
            </a:r>
            <a:r>
              <a:rPr b="0" lang="ru-RU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6. Олар дененің барлық мүшелері мен ұлпаларын торлайды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Прямоугольник 1"/>
          <p:cNvSpPr/>
          <p:nvPr/>
        </p:nvSpPr>
        <p:spPr>
          <a:xfrm>
            <a:off x="1444680" y="5638680"/>
            <a:ext cx="86914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Қан тамырларының ерекшеліктерін ажыратып жазады.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Номер слайда 4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6EF328-2EE5-43D2-B2F9-844F1CE505E8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7640"/>
            <a:ext cx="13711320" cy="7485120"/>
          </a:xfrm>
          <a:prstGeom prst="rect">
            <a:avLst/>
          </a:prstGeom>
          <a:ln w="0">
            <a:noFill/>
          </a:ln>
        </p:spPr>
      </p:pic>
      <p:sp>
        <p:nvSpPr>
          <p:cNvPr id="89" name="Прямоугольник 9"/>
          <p:cNvSpPr/>
          <p:nvPr/>
        </p:nvSpPr>
        <p:spPr>
          <a:xfrm>
            <a:off x="4068000" y="487440"/>
            <a:ext cx="2984400" cy="53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5400" rIns="95400" tIns="47880" bIns="478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900" strike="noStrike" u="none">
                <a:solidFill>
                  <a:srgbClr val="ffffff"/>
                </a:solidFill>
                <a:uFillTx/>
                <a:latin typeface="Century Gothic"/>
              </a:rPr>
              <a:t>Сабақты бекіту</a:t>
            </a:r>
            <a:endParaRPr b="0" lang="ru-RU" sz="29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0" name="Прямоугольник 11"/>
          <p:cNvSpPr/>
          <p:nvPr/>
        </p:nvSpPr>
        <p:spPr>
          <a:xfrm>
            <a:off x="349200" y="1123920"/>
            <a:ext cx="13042800" cy="442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880" bIns="478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«Ия» не «жоқ» деген жауаптар арқылы келесі тұжырымдарға жауап беріңіз:</a:t>
            </a:r>
            <a:endParaRPr b="0" lang="ru-RU" sz="3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Үлкен және кіші қан айналым жүйелері алғаш рет қосмекенділерде пайда болды.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Кіші қан айналым шеңбері сол жақ қарыншадан басталады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546a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546a"/>
                </a:solidFill>
                <a:uFillTx/>
                <a:latin typeface="Times New Roman"/>
                <a:ea typeface="Times New Roman"/>
              </a:rPr>
              <a:t>Адам шашынан 50 есе жіңішке қан тамыры веналар деп аталады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Кіші қан айналым шеңберін өкпелік шеңбер деп атайды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Жүрек қабырғасы үш қабаттан тұрады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Жүректің бұлшықет қабаты эндокард деп аталады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546a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546a"/>
                </a:solidFill>
                <a:uFillTx/>
                <a:latin typeface="Times New Roman"/>
                <a:ea typeface="Times New Roman"/>
              </a:rPr>
              <a:t>Қанның қантамырлардың бойымен  тұйық түрде, яғни қанайналым шеңберімен ағатынын XVІІ ғасырда ағылшын ғалымы  У.Гарвей ашты.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Rectangle 10"/>
          <p:cNvSpPr/>
          <p:nvPr/>
        </p:nvSpPr>
        <p:spPr>
          <a:xfrm>
            <a:off x="376200" y="5934600"/>
            <a:ext cx="1181592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880" bIns="4788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600" strike="noStrike" u="none">
                <a:solidFill>
                  <a:srgbClr val="002060"/>
                </a:solidFill>
                <a:uFillTx/>
                <a:latin typeface="Times New Roman"/>
              </a:rPr>
              <a:t>Дескриптор: </a:t>
            </a:r>
            <a:endParaRPr b="0" lang="ru-RU" sz="2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Қан тамырлары жүйесінің түрлері және қан айталым шеңберлерін анықтайды</a:t>
            </a:r>
            <a:endParaRPr b="0" lang="ru-RU" sz="2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Номер слайда 4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BEF43B-36EC-4B7B-A612-3FEFE8BC6997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3480"/>
            <a:ext cx="13711320" cy="7750440"/>
          </a:xfrm>
          <a:prstGeom prst="rect">
            <a:avLst/>
          </a:prstGeom>
          <a:ln w="0">
            <a:noFill/>
          </a:ln>
        </p:spPr>
      </p:pic>
      <p:sp>
        <p:nvSpPr>
          <p:cNvPr id="94" name="Прямоугольник 9"/>
          <p:cNvSpPr/>
          <p:nvPr/>
        </p:nvSpPr>
        <p:spPr>
          <a:xfrm>
            <a:off x="4239720" y="487440"/>
            <a:ext cx="26409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5400" rIns="95400" tIns="47880" bIns="478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5" name="Прямоугольник 11"/>
          <p:cNvSpPr/>
          <p:nvPr/>
        </p:nvSpPr>
        <p:spPr>
          <a:xfrm>
            <a:off x="349200" y="1123920"/>
            <a:ext cx="13042800" cy="50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880" bIns="478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«Ия» не «жоқ» деген жауаптар арқылы келесі тұжырымдарға жауап беріңіз:</a:t>
            </a:r>
            <a:endParaRPr b="0" lang="ru-RU" sz="3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Үлкен және кіші қан айналым жүйелері алғаш рет қосмекенділерде пайда болды. </a:t>
            </a:r>
            <a:r>
              <a:rPr b="1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«Ия» </a:t>
            </a:r>
            <a:endParaRPr b="0" lang="ru-RU" sz="3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Кіші қан айналым шеңбері сол жақ қарыншадан басталады </a:t>
            </a:r>
            <a:r>
              <a:rPr b="1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«Жоқ» </a:t>
            </a:r>
            <a:endParaRPr b="0" lang="ru-RU" sz="3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546a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44546a"/>
                </a:solidFill>
                <a:uFillTx/>
                <a:latin typeface="Times New Roman"/>
                <a:ea typeface="Times New Roman"/>
              </a:rPr>
              <a:t>Адам шашынан 50 есе жіңішке қан тамыры веналар деп аталады </a:t>
            </a:r>
            <a:r>
              <a:rPr b="1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«Жоқ» </a:t>
            </a:r>
            <a:endParaRPr b="0" lang="ru-RU" sz="3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Кіші қан айналым шеңберін өкпелік шеңбер деп атайды </a:t>
            </a:r>
            <a:r>
              <a:rPr b="1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«Ия» </a:t>
            </a:r>
            <a:endParaRPr b="0" lang="ru-RU" sz="3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Жүрек қабырғасы үш қабаттан тұрады </a:t>
            </a:r>
            <a:r>
              <a:rPr b="1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«Ия» </a:t>
            </a:r>
            <a:endParaRPr b="0" lang="ru-RU" sz="3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Жүректің бұлшықет қабаты эндокард деп аталады </a:t>
            </a:r>
            <a:r>
              <a:rPr b="1" lang="kk-KZ" sz="3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«Жоқ» </a:t>
            </a:r>
            <a:endParaRPr b="0" lang="ru-RU" sz="3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546a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trike="noStrike" u="none">
                <a:solidFill>
                  <a:srgbClr val="44546a"/>
                </a:solidFill>
                <a:uFillTx/>
                <a:latin typeface="Times New Roman"/>
                <a:ea typeface="Times New Roman"/>
              </a:rPr>
              <a:t>Қанның қантамырлардың бойымен тұйық түрде, яғни қанайналым шеңберімен ағатынын XVІІ ғасырда ағылшын ғалымы  У.Гарвей ашты. </a:t>
            </a:r>
            <a:r>
              <a:rPr b="1" lang="kk-KZ" sz="29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«Ия» </a:t>
            </a:r>
            <a:endParaRPr b="0" lang="ru-RU" sz="29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6" name="Rectangle 10"/>
          <p:cNvSpPr/>
          <p:nvPr/>
        </p:nvSpPr>
        <p:spPr>
          <a:xfrm>
            <a:off x="420840" y="5965560"/>
            <a:ext cx="1177128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880" bIns="4788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600" strike="noStrike" u="none">
                <a:solidFill>
                  <a:srgbClr val="002060"/>
                </a:solidFill>
                <a:uFillTx/>
                <a:latin typeface="Times New Roman"/>
              </a:rPr>
              <a:t>Дескриптор: </a:t>
            </a:r>
            <a:endParaRPr b="0" lang="ru-RU" sz="2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Қан тамырлары жүйесінің түрлері және қан айталым шеңберлерін анықтайды</a:t>
            </a:r>
            <a:endParaRPr b="0" lang="ru-RU" sz="2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2206160" cy="6858000"/>
          </a:xfrm>
          <a:prstGeom prst="rect">
            <a:avLst/>
          </a:prstGeom>
          <a:ln w="0">
            <a:noFill/>
          </a:ln>
        </p:spPr>
      </p:pic>
      <p:sp>
        <p:nvSpPr>
          <p:cNvPr id="98" name="Прямоугольник 9"/>
          <p:cNvSpPr/>
          <p:nvPr/>
        </p:nvSpPr>
        <p:spPr>
          <a:xfrm>
            <a:off x="3743280" y="392040"/>
            <a:ext cx="446868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тапсырмасы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Rectangle 48"/>
          <p:cNvSpPr/>
          <p:nvPr/>
        </p:nvSpPr>
        <p:spPr>
          <a:xfrm>
            <a:off x="527040" y="4959000"/>
            <a:ext cx="1115532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</a:rPr>
              <a:t>Дескриптор: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Жүрек- қан тамырлары жүйесі  ауруларының  белгілері мен пайда болу себептерін  сипаттап жазады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00" name=""/>
          <p:cNvGraphicFramePr/>
          <p:nvPr/>
        </p:nvGraphicFramePr>
        <p:xfrm>
          <a:off x="425520" y="1700280"/>
          <a:ext cx="11382480" cy="2803320"/>
        </p:xfrm>
        <a:graphic>
          <a:graphicData uri="http://schemas.openxmlformats.org/drawingml/2006/table">
            <a:tbl>
              <a:tblPr/>
              <a:tblGrid>
                <a:gridCol w="3263760"/>
                <a:gridCol w="4162320"/>
                <a:gridCol w="3956400"/>
              </a:tblGrid>
              <a:tr h="701640">
                <a:tc>
                  <a:txBody>
                    <a:bodyPr lIns="78120" rIns="78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Жүрек- қан тамырлары жүйесі  аурулары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Ауру белгілері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Пайда болу себептері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Қан қысымының өзгеруі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(гипотония, гипертония)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0920"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Ишемиялық ауру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99120"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Тахикардия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1" name="Прямоугольник 10"/>
          <p:cNvSpPr/>
          <p:nvPr/>
        </p:nvSpPr>
        <p:spPr>
          <a:xfrm>
            <a:off x="766800" y="914400"/>
            <a:ext cx="106156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Жүрек- қан тамырлары жүйесі  ауруларының  белгілері мен пайда болу себептерін  сипаттап жазыңыз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2206160" cy="6858000"/>
          </a:xfrm>
          <a:prstGeom prst="rect">
            <a:avLst/>
          </a:prstGeom>
          <a:ln w="0">
            <a:noFill/>
          </a:ln>
        </p:spPr>
      </p:pic>
      <p:sp>
        <p:nvSpPr>
          <p:cNvPr id="103" name="Прямоугольник 9"/>
          <p:cNvSpPr/>
          <p:nvPr/>
        </p:nvSpPr>
        <p:spPr>
          <a:xfrm>
            <a:off x="4106880" y="423720"/>
            <a:ext cx="446868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  жауаптар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4" name="Rectangle 48"/>
          <p:cNvSpPr/>
          <p:nvPr/>
        </p:nvSpPr>
        <p:spPr>
          <a:xfrm>
            <a:off x="322200" y="5951880"/>
            <a:ext cx="1115532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</a:rPr>
              <a:t>Дескриптор: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Жүрек- қан тамырлары жүйесі  ауруларының  белгілері мен пайда болу себептерін  сипаттап жазады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425520" y="1700280"/>
          <a:ext cx="11382480" cy="4206960"/>
        </p:xfrm>
        <a:graphic>
          <a:graphicData uri="http://schemas.openxmlformats.org/drawingml/2006/table">
            <a:tbl>
              <a:tblPr/>
              <a:tblGrid>
                <a:gridCol w="3263760"/>
                <a:gridCol w="4162320"/>
                <a:gridCol w="3956400"/>
              </a:tblGrid>
              <a:tr h="701640">
                <a:tc>
                  <a:txBody>
                    <a:bodyPr lIns="78120" rIns="78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Жүрек- қан тамырлары жүйесі  аурулары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Ауру белгілері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Пайда болу себептері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2280"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Қан қысымының өзгеруі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(гипотония, гипертония)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Бас ауырады, тері қызарады, құлақта шу пайда болады, жүрегі жиі немесе аз соғады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Аз қозғалу, жүрек бұлшық етінің әлсіздігінен, төмен зат алмасуға байланысты.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2280"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Ишемиялық ауру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Жүректің қанмен қамтамасыз етілуінің бұзылуы. Кеуде тұсының қатты ауыруы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Атеросклеоз, ағзада май алмасуының бұзылуы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02920"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Тахикардия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Жүректің соғуы жиілеп, жүрек аймағының ауруын сезінуі. Ауа жетіспеу, ентігу, әлсіздік,басы айналады және т.б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8120" rIns="78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Ауыр дене жүктемесі, күйзеліс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78120" marR="78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6" name="Прямоугольник 10"/>
          <p:cNvSpPr/>
          <p:nvPr/>
        </p:nvSpPr>
        <p:spPr>
          <a:xfrm>
            <a:off x="766800" y="914400"/>
            <a:ext cx="106156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Жүрек- қан тамырлары жүйесі  ауруларының  белгілері мен пайда болу себептерін  сипаттап жазыңыз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"/>
          <p:cNvSpPr/>
          <p:nvPr/>
        </p:nvSpPr>
        <p:spPr>
          <a:xfrm>
            <a:off x="19080" y="212760"/>
            <a:ext cx="12192120" cy="750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Қанайналым мүшелері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1442880" y="1003320"/>
            <a:ext cx="966168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uc_b4_l001_07_01a (1).mp4" descr=""/>
          <p:cNvPicPr/>
          <p:nvPr/>
        </p:nvPicPr>
        <p:blipFill>
          <a:blip r:embed="rId1"/>
          <a:stretch/>
        </p:blipFill>
        <p:spPr>
          <a:xfrm>
            <a:off x="6076800" y="3414600"/>
            <a:ext cx="38160" cy="28800"/>
          </a:xfrm>
          <a:prstGeom prst="rect">
            <a:avLst/>
          </a:prstGeom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414680" y="1290240"/>
            <a:ext cx="6762960" cy="218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Ағзада қанның үздіксіз қантамырлардың бойымен ағуын (қозғалысын) қанайналым дейді.</a:t>
            </a:r>
            <a:br>
              <a:rPr sz="2400"/>
            </a:b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Қанайналым жүйесіне – жүрек және қантамырлар жатады. Қанның қантамырлардың бойымен</a:t>
            </a:r>
            <a:br>
              <a:rPr sz="2400"/>
            </a:b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тұйық түрде, яғни қанайналым шеңберімен ағатынын XVІІ ғасырда ағылшын ғалымы </a:t>
            </a:r>
            <a:br>
              <a:rPr sz="2400"/>
            </a:b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У.Гарвей ашты.</a:t>
            </a:r>
            <a:br>
              <a:rPr sz="2000"/>
            </a:b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20" name="Picture 6" descr=""/>
          <p:cNvPicPr/>
          <p:nvPr/>
        </p:nvPicPr>
        <p:blipFill>
          <a:blip r:embed="rId2"/>
          <a:stretch/>
        </p:blipFill>
        <p:spPr>
          <a:xfrm>
            <a:off x="295200" y="1128600"/>
            <a:ext cx="3816360" cy="3745080"/>
          </a:xfrm>
          <a:prstGeom prst="rect">
            <a:avLst/>
          </a:prstGeom>
          <a:ln w="0">
            <a:noFill/>
          </a:ln>
        </p:spPr>
      </p:pic>
      <p:sp>
        <p:nvSpPr>
          <p:cNvPr id="21" name="TextBox 10"/>
          <p:cNvSpPr/>
          <p:nvPr/>
        </p:nvSpPr>
        <p:spPr>
          <a:xfrm>
            <a:off x="517680" y="5261040"/>
            <a:ext cx="32860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Кеуде қуысы: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 – жүрек; 2 – қабырғалар; 3 –көкет (диафрагма)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TextBox 11"/>
          <p:cNvSpPr/>
          <p:nvPr/>
        </p:nvSpPr>
        <p:spPr>
          <a:xfrm>
            <a:off x="5102280" y="3484440"/>
            <a:ext cx="5870520" cy="459720"/>
          </a:xfrm>
          <a:prstGeom prst="rect">
            <a:avLst/>
          </a:prstGeom>
          <a:solidFill>
            <a:srgbClr val="5b9bd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Қанайналым жүйесінің қызметтері: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TextBox 12"/>
          <p:cNvSpPr/>
          <p:nvPr/>
        </p:nvSpPr>
        <p:spPr>
          <a:xfrm>
            <a:off x="4968720" y="4346640"/>
            <a:ext cx="63756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Тасмалдау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Терморегуляторлық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Қорғаныштық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Гуморальды реттеу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uc_b4_l001_07_01a (1).mp4" descr=""/>
          <p:cNvPicPr/>
          <p:nvPr/>
        </p:nvPicPr>
        <p:blipFill>
          <a:blip r:embed="rId1"/>
          <a:stretch/>
        </p:blipFill>
        <p:spPr>
          <a:xfrm>
            <a:off x="6076800" y="3414600"/>
            <a:ext cx="38160" cy="28800"/>
          </a:xfrm>
          <a:prstGeom prst="rect">
            <a:avLst/>
          </a:prstGeom>
          <a:ln w="0">
            <a:noFill/>
          </a:ln>
        </p:spPr>
      </p:pic>
      <p:sp>
        <p:nvSpPr>
          <p:cNvPr id="25" name="Прямоугольник 1"/>
          <p:cNvSpPr/>
          <p:nvPr/>
        </p:nvSpPr>
        <p:spPr>
          <a:xfrm>
            <a:off x="5511960" y="3166920"/>
            <a:ext cx="1412640" cy="82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2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Text Box 8"/>
          <p:cNvSpPr/>
          <p:nvPr/>
        </p:nvSpPr>
        <p:spPr>
          <a:xfrm>
            <a:off x="1866960" y="822240"/>
            <a:ext cx="8424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     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Жүрек                        Қантамырлары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7" name="Прямая со стрелкой 14"/>
          <p:cNvCxnSpPr/>
          <p:nvPr/>
        </p:nvCxnSpPr>
        <p:spPr>
          <a:xfrm flipH="1">
            <a:off x="4650480" y="569520"/>
            <a:ext cx="491400" cy="266040"/>
          </a:xfrm>
          <a:prstGeom prst="straightConnector1">
            <a:avLst/>
          </a:prstGeom>
          <a:ln cap="sq" w="50760">
            <a:solidFill>
              <a:srgbClr val="4472c4">
                <a:alpha val="50000"/>
              </a:srgbClr>
            </a:solidFill>
            <a:miter/>
            <a:tailEnd len="med" type="arrow" w="med"/>
          </a:ln>
        </p:spPr>
      </p:cxnSp>
      <p:sp>
        <p:nvSpPr>
          <p:cNvPr id="28" name="Text Box 8"/>
          <p:cNvSpPr/>
          <p:nvPr/>
        </p:nvSpPr>
        <p:spPr>
          <a:xfrm>
            <a:off x="1940040" y="165240"/>
            <a:ext cx="8424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Қанайналым жүйесі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extBox 21"/>
          <p:cNvSpPr/>
          <p:nvPr/>
        </p:nvSpPr>
        <p:spPr>
          <a:xfrm>
            <a:off x="237960" y="1298520"/>
            <a:ext cx="117460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Эволюция барысында қан және қанайналым жүйесі ең алғаш рет буылтық құрттарда пайда болды. Оларда жүрек болмады, жүректің қызметін дененің алдыңғы жағындағы “жүрекше” деп аталатын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5 ірілеу сақиналы қан тамырлары атқарды.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0" name="Прямая со стрелкой 22"/>
          <p:cNvCxnSpPr/>
          <p:nvPr/>
        </p:nvCxnSpPr>
        <p:spPr>
          <a:xfrm>
            <a:off x="7141680" y="596520"/>
            <a:ext cx="399240" cy="305640"/>
          </a:xfrm>
          <a:prstGeom prst="straightConnector1">
            <a:avLst/>
          </a:prstGeom>
          <a:ln cap="sq" w="50760">
            <a:solidFill>
              <a:srgbClr val="4472c4">
                <a:alpha val="50000"/>
              </a:srgbClr>
            </a:solidFill>
            <a:miter/>
            <a:tailEnd len="med" type="arrow" w="med"/>
          </a:ln>
        </p:spPr>
      </p:cxnSp>
      <p:pic>
        <p:nvPicPr>
          <p:cNvPr id="31" name="Picture 12" descr="C:\Users\Asus\Downloads\IMG-20201105-WA0013.jpg"/>
          <p:cNvPicPr/>
          <p:nvPr/>
        </p:nvPicPr>
        <p:blipFill>
          <a:blip r:embed="rId2"/>
          <a:stretch/>
        </p:blipFill>
        <p:spPr>
          <a:xfrm>
            <a:off x="6889680" y="2516040"/>
            <a:ext cx="4889520" cy="3738600"/>
          </a:xfrm>
          <a:prstGeom prst="rect">
            <a:avLst/>
          </a:prstGeom>
          <a:ln w="0">
            <a:noFill/>
          </a:ln>
        </p:spPr>
      </p:pic>
      <p:pic>
        <p:nvPicPr>
          <p:cNvPr id="32" name="Picture 15" descr=""/>
          <p:cNvPicPr/>
          <p:nvPr/>
        </p:nvPicPr>
        <p:blipFill>
          <a:blip r:embed="rId3"/>
          <a:stretch/>
        </p:blipFill>
        <p:spPr>
          <a:xfrm>
            <a:off x="185760" y="2313000"/>
            <a:ext cx="6534000" cy="436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2"/>
          <p:cNvSpPr/>
          <p:nvPr/>
        </p:nvSpPr>
        <p:spPr>
          <a:xfrm>
            <a:off x="7962840" y="4505400"/>
            <a:ext cx="356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Прямоугольник 1"/>
          <p:cNvSpPr/>
          <p:nvPr/>
        </p:nvSpPr>
        <p:spPr>
          <a:xfrm>
            <a:off x="3629160" y="304920"/>
            <a:ext cx="440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Бауыр – ағзадағы ең ірі без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Picture 1" descr=""/>
          <p:cNvPicPr/>
          <p:nvPr/>
        </p:nvPicPr>
        <p:blipFill>
          <a:blip r:embed="rId1"/>
          <a:stretch/>
        </p:blipFill>
        <p:spPr>
          <a:xfrm>
            <a:off x="0" y="217440"/>
            <a:ext cx="5643720" cy="4354560"/>
          </a:xfrm>
          <a:prstGeom prst="rect">
            <a:avLst/>
          </a:prstGeom>
          <a:ln w="0">
            <a:noFill/>
          </a:ln>
        </p:spPr>
      </p:pic>
      <p:sp>
        <p:nvSpPr>
          <p:cNvPr id="36" name="TextBox 14"/>
          <p:cNvSpPr/>
          <p:nvPr/>
        </p:nvSpPr>
        <p:spPr>
          <a:xfrm>
            <a:off x="306360" y="4678200"/>
            <a:ext cx="1158084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Жүректің әрбір бөлігінде бір жүрекше, бір қарынша болады. Әр бөліктегі жүрекше мен қарынша өзара қуыстар  арқылы байланысады. Оң жақ жүрекше мен оң жақ қарыншаның арасында </a:t>
            </a:r>
            <a:r>
              <a:rPr b="1" lang="ru-RU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үш жақтаулы</a:t>
            </a:r>
            <a:r>
              <a:rPr b="0" lang="ru-RU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, сол жағында </a:t>
            </a:r>
            <a:r>
              <a:rPr b="1" lang="ru-RU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қос жақтаулы қақпақшалар</a:t>
            </a:r>
            <a:r>
              <a:rPr b="0" lang="ru-RU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орналасқан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Скругленный прямоугольник 15"/>
          <p:cNvSpPr/>
          <p:nvPr/>
        </p:nvSpPr>
        <p:spPr>
          <a:xfrm>
            <a:off x="5313240" y="173160"/>
            <a:ext cx="6242040" cy="503280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Жүрек қабырғасы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Тройная стрелка влево/вправо/вверх 16"/>
          <p:cNvSpPr/>
          <p:nvPr/>
        </p:nvSpPr>
        <p:spPr>
          <a:xfrm rot="10800000">
            <a:off x="7967520" y="734400"/>
            <a:ext cx="1617840" cy="463320"/>
          </a:xfrm>
          <a:custGeom>
            <a:avLst/>
            <a:gdLst>
              <a:gd name="textAreaLeft" fmla="*/ 57960 w 1617840"/>
              <a:gd name="textAreaRight" fmla="*/ 1559880 w 1617840"/>
              <a:gd name="textAreaTop" fmla="*/ 289800 h 463320"/>
              <a:gd name="textAreaBottom" fmla="*/ 405360 h 463320"/>
            </a:gdLst>
            <a:ahLst/>
            <a:rect l="textAreaLeft" t="textAreaTop" r="textAreaRight" b="textAreaBottom"/>
            <a:pathLst>
              <a:path w="1617662" h="463550">
                <a:moveTo>
                  <a:pt x="0" y="347663"/>
                </a:moveTo>
                <a:lnTo>
                  <a:pt x="115888" y="231775"/>
                </a:lnTo>
                <a:lnTo>
                  <a:pt x="115888" y="289719"/>
                </a:lnTo>
                <a:lnTo>
                  <a:pt x="750887" y="289719"/>
                </a:lnTo>
                <a:lnTo>
                  <a:pt x="750887" y="115888"/>
                </a:lnTo>
                <a:lnTo>
                  <a:pt x="692944" y="115888"/>
                </a:lnTo>
                <a:lnTo>
                  <a:pt x="808831" y="0"/>
                </a:lnTo>
                <a:lnTo>
                  <a:pt x="924719" y="115888"/>
                </a:lnTo>
                <a:lnTo>
                  <a:pt x="866775" y="115888"/>
                </a:lnTo>
                <a:lnTo>
                  <a:pt x="866775" y="289719"/>
                </a:lnTo>
                <a:lnTo>
                  <a:pt x="1501775" y="289719"/>
                </a:lnTo>
                <a:lnTo>
                  <a:pt x="1501775" y="231775"/>
                </a:lnTo>
                <a:lnTo>
                  <a:pt x="1617662" y="347663"/>
                </a:lnTo>
                <a:lnTo>
                  <a:pt x="1501775" y="463550"/>
                </a:lnTo>
                <a:lnTo>
                  <a:pt x="1501775" y="405606"/>
                </a:lnTo>
                <a:lnTo>
                  <a:pt x="115888" y="405606"/>
                </a:lnTo>
                <a:lnTo>
                  <a:pt x="115888" y="463550"/>
                </a:lnTo>
                <a:close/>
              </a:path>
            </a:pathLst>
          </a:custGeom>
          <a:solidFill>
            <a:srgbClr val="00b0f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Скругленный прямоугольник 17"/>
          <p:cNvSpPr/>
          <p:nvPr/>
        </p:nvSpPr>
        <p:spPr>
          <a:xfrm>
            <a:off x="5754600" y="1035000"/>
            <a:ext cx="1906560" cy="2386080"/>
          </a:xfrm>
          <a:custGeom>
            <a:avLst/>
            <a:gdLst>
              <a:gd name="textAreaLeft" fmla="*/ 92880 w 1906560"/>
              <a:gd name="textAreaRight" fmla="*/ 1813680 w 1906560"/>
              <a:gd name="textAreaTop" fmla="*/ 92880 h 2386080"/>
              <a:gd name="textAreaBottom" fmla="*/ 2293200 h 2386080"/>
            </a:gdLst>
            <a:ahLst/>
            <a:rect l="textAreaLeft" t="textAreaTop" r="textAreaRight" b="textAreaBottom"/>
            <a:pathLst>
              <a:path w="21600" h="27032">
                <a:moveTo>
                  <a:pt x="3600" y="0"/>
                </a:moveTo>
                <a:arcTo wR="3600" hR="3600" stAng="16200000" swAng="-5400000"/>
                <a:lnTo>
                  <a:pt x="0" y="23432"/>
                </a:lnTo>
                <a:arcTo wR="3600" hR="3600" stAng="10800000" swAng="-5400000"/>
                <a:lnTo>
                  <a:pt x="18000" y="27032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Сыртқы қабаты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(эпикард)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Өте жұқа, жүректі қоршап тұратын қабат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Скругленный прямоугольник 18"/>
          <p:cNvSpPr/>
          <p:nvPr/>
        </p:nvSpPr>
        <p:spPr>
          <a:xfrm>
            <a:off x="7883640" y="1376280"/>
            <a:ext cx="1796760" cy="2060640"/>
          </a:xfrm>
          <a:custGeom>
            <a:avLst/>
            <a:gdLst>
              <a:gd name="textAreaLeft" fmla="*/ 87480 w 1796760"/>
              <a:gd name="textAreaRight" fmla="*/ 1709280 w 1796760"/>
              <a:gd name="textAreaTop" fmla="*/ 87480 h 2060640"/>
              <a:gd name="textAreaBottom" fmla="*/ 1973160 h 2060640"/>
            </a:gdLst>
            <a:ahLst/>
            <a:rect l="textAreaLeft" t="textAreaTop" r="textAreaRight" b="textAreaBottom"/>
            <a:pathLst>
              <a:path w="21600" h="24772">
                <a:moveTo>
                  <a:pt x="3600" y="0"/>
                </a:moveTo>
                <a:arcTo wR="3600" hR="3600" stAng="16200000" swAng="-5400000"/>
                <a:lnTo>
                  <a:pt x="0" y="21172"/>
                </a:lnTo>
                <a:arcTo wR="3600" hR="3600" stAng="10800000" swAng="-5400000"/>
                <a:lnTo>
                  <a:pt x="18000" y="24772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Ортаңғы қабат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(миокард)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Жүректің бұлшықетті қабаты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Скругленный прямоугольник 19"/>
          <p:cNvSpPr/>
          <p:nvPr/>
        </p:nvSpPr>
        <p:spPr>
          <a:xfrm>
            <a:off x="9774360" y="787320"/>
            <a:ext cx="2192040" cy="2729160"/>
          </a:xfrm>
          <a:custGeom>
            <a:avLst/>
            <a:gdLst>
              <a:gd name="textAreaLeft" fmla="*/ 106920 w 2192040"/>
              <a:gd name="textAreaRight" fmla="*/ 2085120 w 2192040"/>
              <a:gd name="textAreaTop" fmla="*/ 106920 h 2729160"/>
              <a:gd name="textAreaBottom" fmla="*/ 2622240 h 2729160"/>
            </a:gdLst>
            <a:ahLst/>
            <a:rect l="textAreaLeft" t="textAreaTop" r="textAreaRight" b="textAreaBottom"/>
            <a:pathLst>
              <a:path w="21600" h="26892">
                <a:moveTo>
                  <a:pt x="3600" y="0"/>
                </a:moveTo>
                <a:arcTo wR="3600" hR="3600" stAng="16200000" swAng="-5400000"/>
                <a:lnTo>
                  <a:pt x="0" y="23292"/>
                </a:lnTo>
                <a:arcTo wR="3600" hR="3600" stAng="10800000" swAng="-5400000"/>
                <a:lnTo>
                  <a:pt x="18000" y="26892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Ішкі қабаты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(эндокард)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Жүректің  ішкі қуыстарын, қақпақшаларын астарлап жататын қабаты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TextBox 21"/>
          <p:cNvSpPr/>
          <p:nvPr/>
        </p:nvSpPr>
        <p:spPr>
          <a:xfrm>
            <a:off x="5092560" y="3564000"/>
            <a:ext cx="689004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Жүрек –</a:t>
            </a:r>
            <a:r>
              <a:rPr b="0" lang="kk-KZ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пішіні конус тәрізді, кеуде қуысының сол жақ жартысына ығыса, екінші – бесінші қабырғалардың деңгейінде орналасқан қуыс бұлшық етті мүше.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TextBox 11"/>
          <p:cNvSpPr/>
          <p:nvPr/>
        </p:nvSpPr>
        <p:spPr>
          <a:xfrm>
            <a:off x="473040" y="6006960"/>
            <a:ext cx="11209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7030a0"/>
                </a:solidFill>
                <a:uFillTx/>
                <a:latin typeface="Calibri"/>
              </a:rPr>
              <a:t>https://bilimland.kz/kk/courses/biologiya-kk/adam-biologiyalyq-tur-retinde/zhurek-qan-tamyry-zhujesi/lesson/zhurekting-qurylysy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3"/>
          <p:cNvSpPr/>
          <p:nvPr/>
        </p:nvSpPr>
        <p:spPr>
          <a:xfrm>
            <a:off x="0" y="189000"/>
            <a:ext cx="12192120" cy="6490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Жүрек жұмысы (жүрек циклы)-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бірін-бірі ырғақты түрде алмастырып отырады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5" name="Прямоугольник 7"/>
          <p:cNvSpPr/>
          <p:nvPr/>
        </p:nvSpPr>
        <p:spPr>
          <a:xfrm>
            <a:off x="198360" y="808200"/>
            <a:ext cx="116362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Жүрекшенің жиырылуы (0,1 сек)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Қарыншаның жиырылуы (0,3 сек)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Жүрекше мен қарыншаның жалпы  босаңсуына  (0,4 сек)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Жалпы жүректің толық жиырылып, босаңсуы 0,8 сек уақытты қамтиды.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Ересек адамның жүрегі қалыпты жағдайда минутына 65-75 рет соғады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Скругленный прямоугольник 9"/>
          <p:cNvSpPr/>
          <p:nvPr/>
        </p:nvSpPr>
        <p:spPr>
          <a:xfrm>
            <a:off x="2965320" y="2868480"/>
            <a:ext cx="6242040" cy="503280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Жүрек жұмысының реттелуі</a:t>
            </a:r>
            <a:endParaRPr b="0" lang="ru-RU" sz="2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Скругленный прямоугольник 10"/>
          <p:cNvSpPr/>
          <p:nvPr/>
        </p:nvSpPr>
        <p:spPr>
          <a:xfrm>
            <a:off x="425520" y="3494160"/>
            <a:ext cx="5092560" cy="233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3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Жүректің жиырылу жиілігінің жүйкелік реттелуі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3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Сопақша мида орналасқан “жүрек ырғағының орталығына” байланысты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Скругленный прямоугольник 11"/>
          <p:cNvSpPr/>
          <p:nvPr/>
        </p:nvSpPr>
        <p:spPr>
          <a:xfrm>
            <a:off x="6353280" y="3505320"/>
            <a:ext cx="5549760" cy="2359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3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Жүректің жиырылу жиілігінің гуморальдық реттелуі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3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Гормондардың әсерінен болады. Бүйрекүсті безінен бөлінетін адреналин гормоны жүректің жиырылу ырғағын жылдамдатады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Двойная стрелка влево/вверх 12"/>
          <p:cNvSpPr/>
          <p:nvPr/>
        </p:nvSpPr>
        <p:spPr>
          <a:xfrm rot="13520400">
            <a:off x="5625000" y="3395880"/>
            <a:ext cx="600120" cy="630360"/>
          </a:xfrm>
          <a:custGeom>
            <a:avLst/>
            <a:gdLst>
              <a:gd name="textAreaLeft" fmla="*/ 74880 w 600120"/>
              <a:gd name="textAreaRight" fmla="*/ 450000 w 600120"/>
              <a:gd name="textAreaTop" fmla="*/ 405360 h 630360"/>
              <a:gd name="textAreaBottom" fmla="*/ 555480 h 630360"/>
            </a:gdLst>
            <a:ahLst/>
            <a:rect l="textAreaLeft" t="textAreaTop" r="textAreaRight" b="textAreaBottom"/>
            <a:pathLst>
              <a:path w="600075" h="630238">
                <a:moveTo>
                  <a:pt x="0" y="480219"/>
                </a:moveTo>
                <a:lnTo>
                  <a:pt x="150019" y="330201"/>
                </a:lnTo>
                <a:lnTo>
                  <a:pt x="150019" y="405210"/>
                </a:lnTo>
                <a:lnTo>
                  <a:pt x="375047" y="405210"/>
                </a:lnTo>
                <a:lnTo>
                  <a:pt x="375047" y="150019"/>
                </a:lnTo>
                <a:lnTo>
                  <a:pt x="300038" y="150019"/>
                </a:lnTo>
                <a:lnTo>
                  <a:pt x="450056" y="0"/>
                </a:lnTo>
                <a:lnTo>
                  <a:pt x="600075" y="150019"/>
                </a:lnTo>
                <a:lnTo>
                  <a:pt x="525066" y="150019"/>
                </a:lnTo>
                <a:lnTo>
                  <a:pt x="525066" y="555229"/>
                </a:lnTo>
                <a:lnTo>
                  <a:pt x="150019" y="555229"/>
                </a:lnTo>
                <a:lnTo>
                  <a:pt x="150019" y="630238"/>
                </a:lnTo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TextBox 13"/>
          <p:cNvSpPr/>
          <p:nvPr/>
        </p:nvSpPr>
        <p:spPr>
          <a:xfrm>
            <a:off x="361800" y="6068880"/>
            <a:ext cx="11320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https://bilimland.kz/kk/courses/biologiya-kk/adam-biologiyalyq-tur-retinde/zhurek-qan-tamyry-zhujesi/lesson/zhurekting-qyzmeti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8"/>
          <p:cNvSpPr/>
          <p:nvPr/>
        </p:nvSpPr>
        <p:spPr>
          <a:xfrm>
            <a:off x="6572160" y="1720800"/>
            <a:ext cx="516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2" name="Picture 5" descr="image004"/>
          <p:cNvPicPr/>
          <p:nvPr/>
        </p:nvPicPr>
        <p:blipFill>
          <a:blip r:embed="rId1"/>
          <a:stretch/>
        </p:blipFill>
        <p:spPr>
          <a:xfrm>
            <a:off x="0" y="0"/>
            <a:ext cx="4440240" cy="4162320"/>
          </a:xfrm>
          <a:prstGeom prst="rect">
            <a:avLst/>
          </a:prstGeom>
          <a:ln w="0">
            <a:noFill/>
          </a:ln>
        </p:spPr>
      </p:pic>
      <p:sp>
        <p:nvSpPr>
          <p:cNvPr id="53" name="Скругленный прямоугольник 12"/>
          <p:cNvSpPr/>
          <p:nvPr/>
        </p:nvSpPr>
        <p:spPr>
          <a:xfrm>
            <a:off x="5313240" y="173160"/>
            <a:ext cx="6242040" cy="503280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Қан тамырлары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Скругленный прямоугольник 13"/>
          <p:cNvSpPr/>
          <p:nvPr/>
        </p:nvSpPr>
        <p:spPr>
          <a:xfrm>
            <a:off x="4425840" y="735120"/>
            <a:ext cx="2106720" cy="2166840"/>
          </a:xfrm>
          <a:custGeom>
            <a:avLst/>
            <a:gdLst>
              <a:gd name="textAreaLeft" fmla="*/ 102600 w 2106720"/>
              <a:gd name="textAreaRight" fmla="*/ 2004120 w 2106720"/>
              <a:gd name="textAreaTop" fmla="*/ 102600 h 2166840"/>
              <a:gd name="textAreaBottom" fmla="*/ 2064240 h 2166840"/>
            </a:gdLst>
            <a:ahLst/>
            <a:rect l="textAreaLeft" t="textAreaTop" r="textAreaRight" b="textAreaBottom"/>
            <a:pathLst>
              <a:path w="21600" h="22216">
                <a:moveTo>
                  <a:pt x="3600" y="0"/>
                </a:moveTo>
                <a:arcTo wR="3600" hR="3600" stAng="16200000" swAng="-5400000"/>
                <a:lnTo>
                  <a:pt x="0" y="18616"/>
                </a:lnTo>
                <a:arcTo wR="3600" hR="3600" stAng="10800000" swAng="-5400000"/>
                <a:lnTo>
                  <a:pt x="18000" y="222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Атериялар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(сала тамыр)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Қанды жүректен мүшелер мен ұлпаларға таратады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Скругленный прямоугольник 15"/>
          <p:cNvSpPr/>
          <p:nvPr/>
        </p:nvSpPr>
        <p:spPr>
          <a:xfrm>
            <a:off x="6692760" y="1285920"/>
            <a:ext cx="2835360" cy="2066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7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Веналар</a:t>
            </a:r>
            <a:endParaRPr b="0" lang="ru-RU" sz="1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7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7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(Көктамыр)</a:t>
            </a:r>
            <a:endParaRPr b="0" lang="ru-RU" sz="1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7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Мүшелер мен ұлпалардан көмірқышқыл газына, зат алмасу өнімдеріне және т.б қанныққан қанды жүрекке тасмалдайды</a:t>
            </a:r>
            <a:endParaRPr b="0" lang="ru-RU" sz="1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Скругленный прямоугольник 16"/>
          <p:cNvSpPr/>
          <p:nvPr/>
        </p:nvSpPr>
        <p:spPr>
          <a:xfrm>
            <a:off x="9740880" y="728640"/>
            <a:ext cx="2292480" cy="2584440"/>
          </a:xfrm>
          <a:custGeom>
            <a:avLst/>
            <a:gdLst>
              <a:gd name="textAreaLeft" fmla="*/ 111600 w 2292480"/>
              <a:gd name="textAreaRight" fmla="*/ 2180880 w 2292480"/>
              <a:gd name="textAreaTop" fmla="*/ 111600 h 2584440"/>
              <a:gd name="textAreaBottom" fmla="*/ 2472840 h 2584440"/>
            </a:gdLst>
            <a:ahLst/>
            <a:rect l="textAreaLeft" t="textAreaTop" r="textAreaRight" b="textAreaBottom"/>
            <a:pathLst>
              <a:path w="21600" h="24350">
                <a:moveTo>
                  <a:pt x="3600" y="0"/>
                </a:moveTo>
                <a:arcTo wR="3600" hR="3600" stAng="16200000" swAng="-5400000"/>
                <a:lnTo>
                  <a:pt x="0" y="20750"/>
                </a:lnTo>
                <a:arcTo wR="3600" hR="3600" stAng="10800000" swAng="-5400000"/>
                <a:lnTo>
                  <a:pt x="18000" y="2435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Капиллярлар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(Қылтамырлар)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Адам шашынан 50 есе жіңішке. Олар дененің барлық мүшелері мен ұлпаларын торлайды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Тройная стрелка влево/вправо/вверх 17"/>
          <p:cNvSpPr/>
          <p:nvPr/>
        </p:nvSpPr>
        <p:spPr>
          <a:xfrm rot="10800000">
            <a:off x="7446960" y="782640"/>
            <a:ext cx="1617840" cy="463680"/>
          </a:xfrm>
          <a:custGeom>
            <a:avLst/>
            <a:gdLst>
              <a:gd name="textAreaLeft" fmla="*/ 57960 w 1617840"/>
              <a:gd name="textAreaRight" fmla="*/ 1559880 w 1617840"/>
              <a:gd name="textAreaTop" fmla="*/ 289800 h 463680"/>
              <a:gd name="textAreaBottom" fmla="*/ 405720 h 463680"/>
            </a:gdLst>
            <a:ahLst/>
            <a:rect l="textAreaLeft" t="textAreaTop" r="textAreaRight" b="textAreaBottom"/>
            <a:pathLst>
              <a:path w="1617662" h="463550">
                <a:moveTo>
                  <a:pt x="0" y="347663"/>
                </a:moveTo>
                <a:lnTo>
                  <a:pt x="115888" y="231775"/>
                </a:lnTo>
                <a:lnTo>
                  <a:pt x="115888" y="289719"/>
                </a:lnTo>
                <a:lnTo>
                  <a:pt x="750887" y="289719"/>
                </a:lnTo>
                <a:lnTo>
                  <a:pt x="750887" y="115888"/>
                </a:lnTo>
                <a:lnTo>
                  <a:pt x="692944" y="115888"/>
                </a:lnTo>
                <a:lnTo>
                  <a:pt x="808831" y="0"/>
                </a:lnTo>
                <a:lnTo>
                  <a:pt x="924719" y="115888"/>
                </a:lnTo>
                <a:lnTo>
                  <a:pt x="866775" y="115888"/>
                </a:lnTo>
                <a:lnTo>
                  <a:pt x="866775" y="289719"/>
                </a:lnTo>
                <a:lnTo>
                  <a:pt x="1501775" y="289719"/>
                </a:lnTo>
                <a:lnTo>
                  <a:pt x="1501775" y="231775"/>
                </a:lnTo>
                <a:lnTo>
                  <a:pt x="1617662" y="347663"/>
                </a:lnTo>
                <a:lnTo>
                  <a:pt x="1501775" y="463550"/>
                </a:lnTo>
                <a:lnTo>
                  <a:pt x="1501775" y="405606"/>
                </a:lnTo>
                <a:lnTo>
                  <a:pt x="115888" y="405606"/>
                </a:lnTo>
                <a:lnTo>
                  <a:pt x="115888" y="463550"/>
                </a:lnTo>
                <a:close/>
              </a:path>
            </a:pathLst>
          </a:custGeom>
          <a:solidFill>
            <a:srgbClr val="00b0f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8" name="Соединительная линия уступом 20"/>
          <p:cNvCxnSpPr/>
          <p:nvPr/>
        </p:nvCxnSpPr>
        <p:spPr>
          <a:xfrm rot="5400000">
            <a:off x="4425840" y="3153240"/>
            <a:ext cx="1086480" cy="716760"/>
          </a:xfrm>
          <a:prstGeom prst="bentConnector3">
            <a:avLst>
              <a:gd name="adj1" fmla="val 49983"/>
            </a:avLst>
          </a:prstGeom>
          <a:ln w="6480">
            <a:solidFill>
              <a:srgbClr val="5b9bd5"/>
            </a:solidFill>
            <a:miter/>
            <a:tailEnd len="med" type="triangle" w="med"/>
          </a:ln>
        </p:spPr>
      </p:cxnSp>
      <p:sp>
        <p:nvSpPr>
          <p:cNvPr id="59" name="Скругленный прямоугольник 21"/>
          <p:cNvSpPr/>
          <p:nvPr/>
        </p:nvSpPr>
        <p:spPr>
          <a:xfrm>
            <a:off x="847800" y="4260960"/>
            <a:ext cx="4717800" cy="9079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Өкпе сала тамыры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Оң жақ қарыншадан басталатын- өкпе артериясының ішінде вена қаны болады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Скругленный прямоугольник 23"/>
          <p:cNvSpPr/>
          <p:nvPr/>
        </p:nvSpPr>
        <p:spPr>
          <a:xfrm>
            <a:off x="801720" y="5419800"/>
            <a:ext cx="4718160" cy="9079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Қолқа сала тамыры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Сол жақ қарыншадан басталатын- қолқа тамырының ішінде артерия қаны болады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1" name="Рисунок 27" descr=""/>
          <p:cNvPicPr/>
          <p:nvPr/>
        </p:nvPicPr>
        <p:blipFill>
          <a:blip r:embed="rId2"/>
          <a:stretch/>
        </p:blipFill>
        <p:spPr>
          <a:xfrm>
            <a:off x="6635880" y="3465360"/>
            <a:ext cx="5013360" cy="308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i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</a:t>
            </a:r>
            <a:br>
              <a:rPr sz="2000"/>
            </a:b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63" name="Прямоугольник 8"/>
          <p:cNvSpPr/>
          <p:nvPr/>
        </p:nvSpPr>
        <p:spPr>
          <a:xfrm>
            <a:off x="6572160" y="1720800"/>
            <a:ext cx="516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Прямоугольник 14"/>
          <p:cNvSpPr/>
          <p:nvPr/>
        </p:nvSpPr>
        <p:spPr>
          <a:xfrm>
            <a:off x="0" y="17928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Үлкен және кіші қан айналым шеңберлері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5" name="Picture 5" descr="image002"/>
          <p:cNvPicPr/>
          <p:nvPr/>
        </p:nvPicPr>
        <p:blipFill>
          <a:blip r:embed="rId1"/>
          <a:stretch/>
        </p:blipFill>
        <p:spPr>
          <a:xfrm>
            <a:off x="230040" y="1173240"/>
            <a:ext cx="4429440" cy="518004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4" descr=""/>
          <p:cNvPicPr/>
          <p:nvPr/>
        </p:nvPicPr>
        <p:blipFill>
          <a:blip r:embed="rId2"/>
          <a:stretch/>
        </p:blipFill>
        <p:spPr>
          <a:xfrm>
            <a:off x="4651200" y="3803760"/>
            <a:ext cx="7320240" cy="171432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4" descr=""/>
          <p:cNvPicPr/>
          <p:nvPr/>
        </p:nvPicPr>
        <p:blipFill>
          <a:blip r:embed="rId3"/>
          <a:stretch/>
        </p:blipFill>
        <p:spPr>
          <a:xfrm>
            <a:off x="4430880" y="1030320"/>
            <a:ext cx="7535520" cy="228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i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</a:t>
            </a:r>
            <a:br>
              <a:rPr sz="2000"/>
            </a:b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69" name="Прямоугольник 8"/>
          <p:cNvSpPr/>
          <p:nvPr/>
        </p:nvSpPr>
        <p:spPr>
          <a:xfrm>
            <a:off x="6572160" y="1720800"/>
            <a:ext cx="516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Прямоугольник 14"/>
          <p:cNvSpPr/>
          <p:nvPr/>
        </p:nvSpPr>
        <p:spPr>
          <a:xfrm>
            <a:off x="0" y="17928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Жүрек-қан тамырлар жүйесінің аурулары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TextBox 9"/>
          <p:cNvSpPr/>
          <p:nvPr/>
        </p:nvSpPr>
        <p:spPr>
          <a:xfrm>
            <a:off x="220680" y="1055520"/>
            <a:ext cx="452448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Қан қысымы жоғарылауы немесе төмендеуі (Гипотония, гипертония)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Миокард инфаркты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Ишемиялық ауру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Тахикардия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2" name="Picture 6" descr="davlen"/>
          <p:cNvPicPr/>
          <p:nvPr/>
        </p:nvPicPr>
        <p:blipFill>
          <a:blip r:embed="rId1"/>
          <a:stretch/>
        </p:blipFill>
        <p:spPr>
          <a:xfrm>
            <a:off x="320760" y="3465360"/>
            <a:ext cx="3225600" cy="313236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6" descr="image010"/>
          <p:cNvPicPr/>
          <p:nvPr/>
        </p:nvPicPr>
        <p:blipFill>
          <a:blip r:embed="rId2"/>
          <a:stretch/>
        </p:blipFill>
        <p:spPr>
          <a:xfrm>
            <a:off x="9183600" y="5045040"/>
            <a:ext cx="3008520" cy="181296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4" descr="image012"/>
          <p:cNvPicPr/>
          <p:nvPr/>
        </p:nvPicPr>
        <p:blipFill>
          <a:blip r:embed="rId3"/>
          <a:stretch/>
        </p:blipFill>
        <p:spPr>
          <a:xfrm>
            <a:off x="9269280" y="3279600"/>
            <a:ext cx="2922840" cy="181800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2" descr="Картинки по запросу болезнь сердца"/>
          <p:cNvPicPr/>
          <p:nvPr/>
        </p:nvPicPr>
        <p:blipFill>
          <a:blip r:embed="rId4"/>
          <a:stretch/>
        </p:blipFill>
        <p:spPr>
          <a:xfrm>
            <a:off x="3559320" y="1911240"/>
            <a:ext cx="2259000" cy="200664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2" descr=""/>
          <p:cNvPicPr/>
          <p:nvPr/>
        </p:nvPicPr>
        <p:blipFill>
          <a:blip r:embed="rId5"/>
          <a:stretch/>
        </p:blipFill>
        <p:spPr>
          <a:xfrm>
            <a:off x="6275520" y="3071880"/>
            <a:ext cx="2916000" cy="1898640"/>
          </a:xfrm>
          <a:prstGeom prst="rect">
            <a:avLst/>
          </a:prstGeom>
          <a:ln w="0">
            <a:noFill/>
          </a:ln>
        </p:spPr>
      </p:pic>
      <p:sp>
        <p:nvSpPr>
          <p:cNvPr id="77" name="TextBox 17"/>
          <p:cNvSpPr/>
          <p:nvPr/>
        </p:nvSpPr>
        <p:spPr>
          <a:xfrm>
            <a:off x="5911920" y="1135080"/>
            <a:ext cx="5533920" cy="192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Жүрек-қан тамырлар жүйесінің аурулары ның алдын алу үшін: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Спортпен шұғылдану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Дұрыс тамақтану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Зиянды улы заттардан аулақ болу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Жұқпалы арулардан сақтану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8" name="Рисунок 18" descr=""/>
          <p:cNvPicPr/>
          <p:nvPr/>
        </p:nvPicPr>
        <p:blipFill>
          <a:blip r:embed="rId6"/>
          <a:srcRect l="0" t="0" r="65960" b="33529"/>
          <a:stretch/>
        </p:blipFill>
        <p:spPr>
          <a:xfrm>
            <a:off x="3625920" y="4287960"/>
            <a:ext cx="2948040" cy="257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3"/>
          <p:cNvSpPr/>
          <p:nvPr/>
        </p:nvSpPr>
        <p:spPr>
          <a:xfrm>
            <a:off x="0" y="0"/>
            <a:ext cx="12125160" cy="7142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1-тапсырма. Қан тамырларының  ерекшелігін  ажыратыңыз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80" name=""/>
          <p:cNvGraphicFramePr/>
          <p:nvPr/>
        </p:nvGraphicFramePr>
        <p:xfrm>
          <a:off x="755640" y="3589200"/>
          <a:ext cx="9460080" cy="1738440"/>
        </p:xfrm>
        <a:graphic>
          <a:graphicData uri="http://schemas.openxmlformats.org/drawingml/2006/table">
            <a:tbl>
              <a:tblPr/>
              <a:tblGrid>
                <a:gridCol w="3170160"/>
                <a:gridCol w="2979720"/>
                <a:gridCol w="3310200"/>
              </a:tblGrid>
              <a:tr h="9144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Атериялар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(сала тамыр)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Веналар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(Көктамыр)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Капиллярлар (Қылтамырлар)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824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81" name="Прямоугольник 2"/>
          <p:cNvSpPr/>
          <p:nvPr/>
        </p:nvSpPr>
        <p:spPr>
          <a:xfrm>
            <a:off x="331920" y="1009800"/>
            <a:ext cx="11430000" cy="22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Кілт сөздер: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1. Қанды жүректен мүшелер мен ұлпаларға таратады. 2.Қан қысымы жоғары болады. 3.Терінің беткі қабатына жақын орналасқан. 4. Адам шашынан 50 есе жіңішке.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5. Мүшелер мен ұлпалардан көмірқышқыл газына қанныққан қанды жүрекке тасмалдайды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6. Олар дененің барлық мүшелері мен ұлпаларын торлайды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Прямоугольник 1"/>
          <p:cNvSpPr/>
          <p:nvPr/>
        </p:nvSpPr>
        <p:spPr>
          <a:xfrm>
            <a:off x="1444680" y="5638680"/>
            <a:ext cx="86914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Қан тамырларының ерекшеліктерін ажыратып жазады.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Asus</cp:lastModifiedBy>
  <dcterms:modified xsi:type="dcterms:W3CDTF">2021-01-06T01:40:11Z</dcterms:modified>
  <cp:revision>515</cp:revision>
  <dc:subject/>
  <dc:title>Презентация PowerPoint</dc:title>
</cp:coreProperties>
</file>