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9" r:id="rId3"/>
    <p:sldId id="258" r:id="rId4"/>
    <p:sldId id="266" r:id="rId5"/>
    <p:sldId id="265" r:id="rId6"/>
    <p:sldId id="267" r:id="rId7"/>
    <p:sldId id="260" r:id="rId8"/>
    <p:sldId id="261" r:id="rId9"/>
    <p:sldId id="264" r:id="rId10"/>
    <p:sldId id="268" r:id="rId11"/>
    <p:sldId id="269" r:id="rId12"/>
    <p:sldId id="270" r:id="rId13"/>
    <p:sldId id="272" r:id="rId14"/>
    <p:sldId id="271" r:id="rId15"/>
    <p:sldId id="273" r:id="rId16"/>
    <p:sldId id="274" r:id="rId17"/>
    <p:sldId id="275" r:id="rId18"/>
    <p:sldId id="276" r:id="rId19"/>
    <p:sldId id="277"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5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07.11.2020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07.11.2020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07.11.2020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07.11.2020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07.11.2020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07.11.2020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608" y="620688"/>
            <a:ext cx="7488832" cy="4104456"/>
          </a:xfrm>
        </p:spPr>
        <p:txBody>
          <a:bodyPr>
            <a:noAutofit/>
          </a:bodyPr>
          <a:lstStyle/>
          <a:p>
            <a:pPr algn="l"/>
            <a:r>
              <a:rPr lang="kk-KZ" sz="1800" b="1" dirty="0" smtClean="0">
                <a:latin typeface="Times New Roman" pitchFamily="18" charset="0"/>
                <a:cs typeface="Times New Roman" pitchFamily="18" charset="0"/>
              </a:rPr>
              <a:t>Сабақтың тақырыбы: </a:t>
            </a:r>
            <a:r>
              <a:rPr lang="ru-RU" sz="1800" dirty="0" smtClean="0">
                <a:latin typeface="Times New Roman" pitchFamily="18" charset="0"/>
                <a:cs typeface="Times New Roman" pitchFamily="18" charset="0"/>
              </a:rPr>
              <a:t>Иммунитет. </a:t>
            </a:r>
            <a:r>
              <a:rPr lang="kk-KZ" sz="1800" dirty="0" smtClean="0">
                <a:latin typeface="Times New Roman" pitchFamily="18" charset="0"/>
                <a:cs typeface="Times New Roman" pitchFamily="18" charset="0"/>
              </a:rPr>
              <a:t>Гуморальдық және жасушалық иммунитет. Лейкоциттердің түрлі типтері және олардың қызметтері. </a:t>
            </a:r>
            <a:br>
              <a:rPr lang="kk-KZ" sz="1800" dirty="0" smtClean="0">
                <a:latin typeface="Times New Roman" pitchFamily="18" charset="0"/>
                <a:cs typeface="Times New Roman" pitchFamily="18" charset="0"/>
              </a:rPr>
            </a:br>
            <a:r>
              <a:rPr lang="kk-KZ" sz="1800" dirty="0" smtClean="0">
                <a:latin typeface="Times New Roman" pitchFamily="18" charset="0"/>
                <a:cs typeface="Times New Roman" pitchFamily="18" charset="0"/>
              </a:rPr>
              <a:t>Т – және В- лимфоциттердің әрекет етуі.</a:t>
            </a:r>
            <a:r>
              <a:rPr lang="ru-RU" sz="1800" dirty="0" smtClean="0">
                <a:latin typeface="Times New Roman" pitchFamily="18" charset="0"/>
                <a:cs typeface="Times New Roman" pitchFamily="18" charset="0"/>
              </a:rPr>
              <a:t> </a:t>
            </a:r>
            <a:r>
              <a:rPr lang="kk-KZ" sz="1800" dirty="0" smtClean="0">
                <a:latin typeface="Times New Roman" pitchFamily="18" charset="0"/>
                <a:cs typeface="Times New Roman" pitchFamily="18" charset="0"/>
              </a:rPr>
              <a:t>Жұқпалы аурулардың алдын алу: амебалық қантышқақ, фитофтороз, оба.</a:t>
            </a:r>
            <a:br>
              <a:rPr lang="kk-KZ" sz="1800" dirty="0" smtClean="0">
                <a:latin typeface="Times New Roman" pitchFamily="18" charset="0"/>
                <a:cs typeface="Times New Roman" pitchFamily="18" charset="0"/>
              </a:rPr>
            </a:br>
            <a:r>
              <a:rPr lang="kk-KZ" sz="1800" b="1" dirty="0" smtClean="0">
                <a:latin typeface="Times New Roman" pitchFamily="18" charset="0"/>
                <a:cs typeface="Times New Roman" pitchFamily="18" charset="0"/>
              </a:rPr>
              <a:t>Оқу мақсаты:</a:t>
            </a:r>
            <a:br>
              <a:rPr lang="kk-KZ" sz="1800" b="1" dirty="0" smtClean="0">
                <a:latin typeface="Times New Roman" pitchFamily="18" charset="0"/>
                <a:cs typeface="Times New Roman" pitchFamily="18" charset="0"/>
              </a:rPr>
            </a:br>
            <a:r>
              <a:rPr lang="kk-KZ" sz="1800" dirty="0" smtClean="0">
                <a:latin typeface="Times New Roman" pitchFamily="18" charset="0"/>
                <a:cs typeface="Times New Roman" pitchFamily="18" charset="0"/>
              </a:rPr>
              <a:t>8.1.3.4 гуморальдық және жасушалық иммунитетті салыстыру</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kk-KZ" sz="1800" dirty="0" smtClean="0">
                <a:latin typeface="Times New Roman" pitchFamily="18" charset="0"/>
                <a:cs typeface="Times New Roman" pitchFamily="18" charset="0"/>
              </a:rPr>
              <a:t>8.4.3.1қарапайымдылар,саңырауқұлақтар,бактериялар мен   вирустар қоздыруынан  туындайтын аурулардың ерекшеліктерін сипаттау  және  алдын алу шараларын сипаттау.</a:t>
            </a:r>
            <a:br>
              <a:rPr lang="kk-KZ" sz="1800" dirty="0" smtClean="0">
                <a:latin typeface="Times New Roman" pitchFamily="18" charset="0"/>
                <a:cs typeface="Times New Roman" pitchFamily="18" charset="0"/>
              </a:rPr>
            </a:br>
            <a:r>
              <a:rPr lang="kk-KZ" sz="1800" b="1" dirty="0" smtClean="0">
                <a:latin typeface="Times New Roman" pitchFamily="18" charset="0"/>
                <a:cs typeface="Times New Roman" pitchFamily="18" charset="0"/>
              </a:rPr>
              <a:t>Бағалау критерийі:</a:t>
            </a:r>
            <a:r>
              <a:rPr lang="kk-KZ" sz="1800" dirty="0" smtClean="0">
                <a:latin typeface="Times New Roman" pitchFamily="18" charset="0"/>
                <a:cs typeface="Times New Roman" pitchFamily="18" charset="0"/>
              </a:rPr>
              <a:t/>
            </a:r>
            <a:br>
              <a:rPr lang="kk-KZ" sz="1800" dirty="0" smtClean="0">
                <a:latin typeface="Times New Roman" pitchFamily="18" charset="0"/>
                <a:cs typeface="Times New Roman" pitchFamily="18" charset="0"/>
              </a:rPr>
            </a:br>
            <a:r>
              <a:rPr lang="kk-KZ" sz="1800" dirty="0" smtClean="0">
                <a:latin typeface="Times New Roman" pitchFamily="18" charset="0"/>
                <a:cs typeface="Times New Roman" pitchFamily="18" charset="0"/>
              </a:rPr>
              <a:t>Иммунитет, фагоцитоз, антидене ұғымдарымен танысып, туа және жүре пайда болған иммунитет түрлері туралы  түсінеді;</a:t>
            </a:r>
            <a:br>
              <a:rPr lang="kk-KZ" sz="1800" dirty="0" smtClean="0">
                <a:latin typeface="Times New Roman" pitchFamily="18" charset="0"/>
                <a:cs typeface="Times New Roman" pitchFamily="18" charset="0"/>
              </a:rPr>
            </a:br>
            <a:r>
              <a:rPr lang="kk-KZ" sz="1800" dirty="0" smtClean="0">
                <a:latin typeface="Times New Roman" pitchFamily="18" charset="0"/>
                <a:cs typeface="Times New Roman" pitchFamily="18" charset="0"/>
              </a:rPr>
              <a:t>Жұқпалы аурулар қоздырушылары  туралы біледі;</a:t>
            </a:r>
            <a:br>
              <a:rPr lang="kk-KZ" sz="1800" dirty="0" smtClean="0">
                <a:latin typeface="Times New Roman" pitchFamily="18" charset="0"/>
                <a:cs typeface="Times New Roman" pitchFamily="18" charset="0"/>
              </a:rPr>
            </a:br>
            <a:r>
              <a:rPr lang="kk-KZ" sz="1800" dirty="0" smtClean="0">
                <a:latin typeface="Times New Roman" pitchFamily="18" charset="0"/>
                <a:cs typeface="Times New Roman" pitchFamily="18" charset="0"/>
              </a:rPr>
              <a:t/>
            </a:r>
            <a:br>
              <a:rPr lang="kk-KZ"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pic>
        <p:nvPicPr>
          <p:cNvPr id="1027" name="Picture 3" descr="C:\Users\admin1\Desktop\3immune.jpg"/>
          <p:cNvPicPr>
            <a:picLocks noChangeAspect="1" noChangeArrowheads="1"/>
          </p:cNvPicPr>
          <p:nvPr/>
        </p:nvPicPr>
        <p:blipFill>
          <a:blip r:embed="rId2" cstate="print"/>
          <a:srcRect/>
          <a:stretch>
            <a:fillRect/>
          </a:stretch>
        </p:blipFill>
        <p:spPr bwMode="auto">
          <a:xfrm>
            <a:off x="2555776" y="4221088"/>
            <a:ext cx="4805288" cy="232929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05064"/>
            <a:ext cx="8229600" cy="1143000"/>
          </a:xfrm>
        </p:spPr>
        <p:txBody>
          <a:bodyPr>
            <a:normAutofit fontScale="90000"/>
          </a:bodyPr>
          <a:lstStyle/>
          <a:p>
            <a:r>
              <a:rPr lang="kk-KZ" dirty="0" smtClean="0">
                <a:latin typeface="Times New Roman" pitchFamily="18" charset="0"/>
                <a:cs typeface="Times New Roman" pitchFamily="18" charset="0"/>
              </a:rPr>
              <a:t>Ауру қоздырушылар:</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 вирустар;</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 бактериялар;</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 қарапайымдар біржасушалы   ағзалар;</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 патогендік саңырауқұлақтар.</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204864"/>
            <a:ext cx="8305800" cy="1143000"/>
          </a:xfrm>
        </p:spPr>
        <p:txBody>
          <a:bodyPr>
            <a:noAutofit/>
          </a:bodyPr>
          <a:lstStyle/>
          <a:p>
            <a:r>
              <a:rPr lang="kk-KZ" sz="2000" b="1" dirty="0" smtClean="0">
                <a:latin typeface="Times New Roman" pitchFamily="18" charset="0"/>
                <a:cs typeface="Times New Roman" pitchFamily="18" charset="0"/>
              </a:rPr>
              <a:t>Ам</a:t>
            </a:r>
            <a:r>
              <a:rPr lang="ru-RU" sz="2000" b="1" dirty="0" err="1" smtClean="0">
                <a:latin typeface="Times New Roman" pitchFamily="18" charset="0"/>
                <a:cs typeface="Times New Roman" pitchFamily="18" charset="0"/>
              </a:rPr>
              <a:t>ёба</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дизентериясы</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kk-KZ" sz="2000" dirty="0" smtClean="0">
                <a:latin typeface="Times New Roman" pitchFamily="18" charset="0"/>
                <a:cs typeface="Times New Roman" pitchFamily="18" charset="0"/>
              </a:rPr>
              <a:t>Ауру қоздыруғышы: қарапаймдар</a:t>
            </a:r>
            <a:r>
              <a:rPr lang="ru-RU" sz="2000" dirty="0" smtClean="0">
                <a:latin typeface="Times New Roman" pitchFamily="18" charset="0"/>
                <a:cs typeface="Times New Roman" pitchFamily="18" charset="0"/>
              </a:rPr>
              <a:t>(б</a:t>
            </a:r>
            <a:r>
              <a:rPr lang="kk-KZ" sz="2000" dirty="0" smtClean="0">
                <a:latin typeface="Times New Roman" pitchFamily="18" charset="0"/>
                <a:cs typeface="Times New Roman" pitchFamily="18" charset="0"/>
              </a:rPr>
              <a:t>іржасушалы</a:t>
            </a:r>
            <a:r>
              <a:rPr lang="ru-RU" sz="2000" dirty="0" smtClean="0">
                <a:latin typeface="Times New Roman" pitchFamily="18" charset="0"/>
                <a:cs typeface="Times New Roman" pitchFamily="18" charset="0"/>
              </a:rPr>
              <a:t>)-дизентерия </a:t>
            </a:r>
            <a:r>
              <a:rPr lang="ru-RU" sz="2000" dirty="0" err="1" smtClean="0">
                <a:latin typeface="Times New Roman" pitchFamily="18" charset="0"/>
                <a:cs typeface="Times New Roman" pitchFamily="18" charset="0"/>
              </a:rPr>
              <a:t>амебасы</a:t>
            </a:r>
            <a:r>
              <a:rPr lang="ru-RU" sz="2000" dirty="0" smtClean="0">
                <a:latin typeface="Times New Roman" pitchFamily="18" charset="0"/>
                <a:cs typeface="Times New Roman" pitchFamily="18" charset="0"/>
              </a:rPr>
              <a:t>.</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Ауру </a:t>
            </a:r>
            <a:r>
              <a:rPr lang="ru-RU" sz="2000" dirty="0" err="1" smtClean="0">
                <a:latin typeface="Times New Roman" pitchFamily="18" charset="0"/>
                <a:cs typeface="Times New Roman" pitchFamily="18" charset="0"/>
              </a:rPr>
              <a:t>белг</a:t>
            </a:r>
            <a:r>
              <a:rPr lang="kk-KZ" sz="2000" dirty="0" smtClean="0">
                <a:latin typeface="Times New Roman" pitchFamily="18" charset="0"/>
                <a:cs typeface="Times New Roman" pitchFamily="18" charset="0"/>
              </a:rPr>
              <a:t>ілері: тоқтамай көбінесе қан араласып іш өту, жүрегі айну, бас айналу, құсу және дене температурасының көтерілуі.</a:t>
            </a:r>
            <a:br>
              <a:rPr lang="kk-KZ" sz="2000" dirty="0" smtClean="0">
                <a:latin typeface="Times New Roman" pitchFamily="18" charset="0"/>
                <a:cs typeface="Times New Roman" pitchFamily="18" charset="0"/>
              </a:rPr>
            </a:br>
            <a:r>
              <a:rPr lang="kk-KZ" sz="2000" dirty="0" smtClean="0">
                <a:latin typeface="Times New Roman" pitchFamily="18" charset="0"/>
                <a:cs typeface="Times New Roman" pitchFamily="18" charset="0"/>
              </a:rPr>
              <a:t>Жұғу жолдары: лас су, қолды жумай тамақтану, көкөністер мен жеміс</a:t>
            </a:r>
            <a:r>
              <a:rPr lang="ru-RU" sz="2000" dirty="0" smtClean="0">
                <a:latin typeface="Times New Roman" pitchFamily="18" charset="0"/>
                <a:cs typeface="Times New Roman" pitchFamily="18" charset="0"/>
              </a:rPr>
              <a:t>-</a:t>
            </a:r>
            <a:r>
              <a:rPr lang="kk-KZ" sz="2000" dirty="0" smtClean="0">
                <a:latin typeface="Times New Roman" pitchFamily="18" charset="0"/>
                <a:cs typeface="Times New Roman" pitchFamily="18" charset="0"/>
              </a:rPr>
              <a:t>жидектерді жумай жеу салдарынан жұғады.</a:t>
            </a:r>
            <a:br>
              <a:rPr lang="kk-KZ" sz="2000" dirty="0" smtClean="0">
                <a:latin typeface="Times New Roman" pitchFamily="18" charset="0"/>
                <a:cs typeface="Times New Roman" pitchFamily="18" charset="0"/>
              </a:rPr>
            </a:br>
            <a:r>
              <a:rPr lang="kk-KZ" sz="2000" dirty="0" smtClean="0">
                <a:latin typeface="Times New Roman" pitchFamily="18" charset="0"/>
                <a:cs typeface="Times New Roman" pitchFamily="18" charset="0"/>
              </a:rPr>
              <a:t>Алдын алу шаралары:жекебас гигиенасын сақтау, көкөністер мен жеміс жидектерді жуып жеу, тамақ ішу алдында қолды жуу, қайнаған су ішу.</a:t>
            </a:r>
            <a:endParaRPr lang="ru-RU" sz="3600" dirty="0">
              <a:latin typeface="Times New Roman" pitchFamily="18" charset="0"/>
              <a:cs typeface="Times New Roman" pitchFamily="18" charset="0"/>
            </a:endParaRPr>
          </a:p>
        </p:txBody>
      </p:sp>
      <p:pic>
        <p:nvPicPr>
          <p:cNvPr id="1026" name="Picture 2" descr="C:\Users\admin1\Desktop\hello_html_m111ec223.png"/>
          <p:cNvPicPr>
            <a:picLocks noChangeAspect="1" noChangeArrowheads="1"/>
          </p:cNvPicPr>
          <p:nvPr/>
        </p:nvPicPr>
        <p:blipFill>
          <a:blip r:embed="rId2" cstate="print"/>
          <a:srcRect/>
          <a:stretch>
            <a:fillRect/>
          </a:stretch>
        </p:blipFill>
        <p:spPr bwMode="auto">
          <a:xfrm>
            <a:off x="611560" y="4149080"/>
            <a:ext cx="2199704" cy="2218150"/>
          </a:xfrm>
          <a:prstGeom prst="rect">
            <a:avLst/>
          </a:prstGeom>
          <a:noFill/>
        </p:spPr>
      </p:pic>
      <p:pic>
        <p:nvPicPr>
          <p:cNvPr id="1027" name="Picture 3" descr="C:\Users\admin1\Desktop\bol-v-zhivote.jpg"/>
          <p:cNvPicPr>
            <a:picLocks noChangeAspect="1" noChangeArrowheads="1"/>
          </p:cNvPicPr>
          <p:nvPr/>
        </p:nvPicPr>
        <p:blipFill>
          <a:blip r:embed="rId3" cstate="print"/>
          <a:srcRect/>
          <a:stretch>
            <a:fillRect/>
          </a:stretch>
        </p:blipFill>
        <p:spPr bwMode="auto">
          <a:xfrm>
            <a:off x="3347864" y="3933056"/>
            <a:ext cx="2486050" cy="1864538"/>
          </a:xfrm>
          <a:prstGeom prst="rect">
            <a:avLst/>
          </a:prstGeom>
          <a:noFill/>
        </p:spPr>
      </p:pic>
      <p:pic>
        <p:nvPicPr>
          <p:cNvPr id="1028" name="Picture 4" descr="C:\Users\admin1\Desktop\2990-apples-pears-nectarines-grapes-plums-berries-fruits-with-white-background-free-download-wallpaper-hd.jpg"/>
          <p:cNvPicPr>
            <a:picLocks noChangeAspect="1" noChangeArrowheads="1"/>
          </p:cNvPicPr>
          <p:nvPr/>
        </p:nvPicPr>
        <p:blipFill>
          <a:blip r:embed="rId4" cstate="print"/>
          <a:srcRect/>
          <a:stretch>
            <a:fillRect/>
          </a:stretch>
        </p:blipFill>
        <p:spPr bwMode="auto">
          <a:xfrm>
            <a:off x="5796135" y="4221088"/>
            <a:ext cx="3200355" cy="1800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08920"/>
            <a:ext cx="8305800" cy="1143000"/>
          </a:xfrm>
        </p:spPr>
        <p:txBody>
          <a:bodyPr>
            <a:noAutofit/>
          </a:bodyPr>
          <a:lstStyle/>
          <a:p>
            <a:r>
              <a:rPr lang="kk-KZ" sz="2000" dirty="0" smtClean="0">
                <a:latin typeface="Times New Roman" pitchFamily="18" charset="0"/>
                <a:cs typeface="Times New Roman" pitchFamily="18" charset="0"/>
              </a:rPr>
              <a:t/>
            </a:r>
            <a:br>
              <a:rPr lang="kk-KZ" sz="2000" dirty="0" smtClean="0">
                <a:latin typeface="Times New Roman" pitchFamily="18" charset="0"/>
                <a:cs typeface="Times New Roman" pitchFamily="18" charset="0"/>
              </a:rPr>
            </a:br>
            <a:r>
              <a:rPr lang="kk-KZ" sz="2000" dirty="0" smtClean="0">
                <a:latin typeface="Times New Roman" pitchFamily="18" charset="0"/>
                <a:cs typeface="Times New Roman" pitchFamily="18" charset="0"/>
              </a:rPr>
              <a:t/>
            </a:r>
            <a:br>
              <a:rPr lang="kk-KZ" sz="2000" dirty="0" smtClean="0">
                <a:latin typeface="Times New Roman" pitchFamily="18" charset="0"/>
                <a:cs typeface="Times New Roman" pitchFamily="18" charset="0"/>
              </a:rPr>
            </a:br>
            <a:r>
              <a:rPr lang="kk-KZ" sz="2000" dirty="0" smtClean="0">
                <a:latin typeface="Times New Roman" pitchFamily="18" charset="0"/>
                <a:cs typeface="Times New Roman" pitchFamily="18" charset="0"/>
              </a:rPr>
              <a:t/>
            </a:r>
            <a:br>
              <a:rPr lang="kk-KZ" sz="2000" dirty="0" smtClean="0">
                <a:latin typeface="Times New Roman" pitchFamily="18" charset="0"/>
                <a:cs typeface="Times New Roman" pitchFamily="18" charset="0"/>
              </a:rPr>
            </a:br>
            <a:r>
              <a:rPr lang="kk-KZ" sz="2000" dirty="0" smtClean="0">
                <a:latin typeface="Times New Roman" pitchFamily="18" charset="0"/>
                <a:cs typeface="Times New Roman" pitchFamily="18" charset="0"/>
              </a:rPr>
              <a:t/>
            </a:r>
            <a:br>
              <a:rPr lang="kk-KZ" sz="2000" dirty="0" smtClean="0">
                <a:latin typeface="Times New Roman" pitchFamily="18" charset="0"/>
                <a:cs typeface="Times New Roman" pitchFamily="18" charset="0"/>
              </a:rPr>
            </a:br>
            <a:r>
              <a:rPr lang="kk-KZ" sz="2000" b="1" dirty="0" smtClean="0">
                <a:latin typeface="Times New Roman" pitchFamily="18" charset="0"/>
                <a:cs typeface="Times New Roman" pitchFamily="18" charset="0"/>
              </a:rPr>
              <a:t>Тырысқақ </a:t>
            </a:r>
            <a:r>
              <a:rPr lang="ru-RU" sz="2000" b="1" dirty="0" smtClean="0">
                <a:latin typeface="Times New Roman" pitchFamily="18" charset="0"/>
                <a:cs typeface="Times New Roman" pitchFamily="18" charset="0"/>
              </a:rPr>
              <a:t>(холера)</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kk-KZ" sz="2000" dirty="0" smtClean="0">
                <a:latin typeface="Times New Roman" pitchFamily="18" charset="0"/>
                <a:cs typeface="Times New Roman" pitchFamily="18" charset="0"/>
              </a:rPr>
              <a:t>Ауру қоздыруғышы: тырысқақ вибрионы, Пішіні үтірге ұқсайды. Ашы ішекті зақымдайды.</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Ауру </a:t>
            </a:r>
            <a:r>
              <a:rPr lang="ru-RU" sz="2000" dirty="0" err="1" smtClean="0">
                <a:latin typeface="Times New Roman" pitchFamily="18" charset="0"/>
                <a:cs typeface="Times New Roman" pitchFamily="18" charset="0"/>
              </a:rPr>
              <a:t>белг</a:t>
            </a:r>
            <a:r>
              <a:rPr lang="kk-KZ" sz="2000" dirty="0" smtClean="0">
                <a:latin typeface="Times New Roman" pitchFamily="18" charset="0"/>
                <a:cs typeface="Times New Roman" pitchFamily="18" charset="0"/>
              </a:rPr>
              <a:t>ілері: дизентериядағы сияқты,  тоқтамай көбінесе қан араласып іш өту, жүрегі айну, бас айналу, құсу және дене температурасының көтерілуі.</a:t>
            </a:r>
            <a:br>
              <a:rPr lang="kk-KZ" sz="2000" dirty="0" smtClean="0">
                <a:latin typeface="Times New Roman" pitchFamily="18" charset="0"/>
                <a:cs typeface="Times New Roman" pitchFamily="18" charset="0"/>
              </a:rPr>
            </a:br>
            <a:r>
              <a:rPr lang="kk-KZ" sz="2000" dirty="0" smtClean="0">
                <a:latin typeface="Times New Roman" pitchFamily="18" charset="0"/>
                <a:cs typeface="Times New Roman" pitchFamily="18" charset="0"/>
              </a:rPr>
              <a:t>Жұғу жолдары: дизентериядағы сияқты, лас су, қолды жумай тамақтану, көкөністер мен жеміс</a:t>
            </a:r>
            <a:r>
              <a:rPr lang="ru-RU" sz="2000" dirty="0" smtClean="0">
                <a:latin typeface="Times New Roman" pitchFamily="18" charset="0"/>
                <a:cs typeface="Times New Roman" pitchFamily="18" charset="0"/>
              </a:rPr>
              <a:t>-</a:t>
            </a:r>
            <a:r>
              <a:rPr lang="kk-KZ" sz="2000" dirty="0" smtClean="0">
                <a:latin typeface="Times New Roman" pitchFamily="18" charset="0"/>
                <a:cs typeface="Times New Roman" pitchFamily="18" charset="0"/>
              </a:rPr>
              <a:t>жидектерді жумай жеу салдарынан жұғады.</a:t>
            </a:r>
            <a:br>
              <a:rPr lang="kk-KZ" sz="2000" dirty="0" smtClean="0">
                <a:latin typeface="Times New Roman" pitchFamily="18" charset="0"/>
                <a:cs typeface="Times New Roman" pitchFamily="18" charset="0"/>
              </a:rPr>
            </a:br>
            <a:r>
              <a:rPr lang="kk-KZ" sz="2000" dirty="0" smtClean="0">
                <a:latin typeface="Times New Roman" pitchFamily="18" charset="0"/>
                <a:cs typeface="Times New Roman" pitchFamily="18" charset="0"/>
              </a:rPr>
              <a:t>Алдын алу шаралары:тырысқақ ауруы таралған жерде қолды сабындап жуу, зарарсыздандыратын ертінділермен шаю,</a:t>
            </a:r>
            <a:endParaRPr lang="ru-RU" sz="3600" dirty="0">
              <a:latin typeface="Times New Roman" pitchFamily="18" charset="0"/>
              <a:cs typeface="Times New Roman" pitchFamily="18" charset="0"/>
            </a:endParaRPr>
          </a:p>
        </p:txBody>
      </p:sp>
      <p:pic>
        <p:nvPicPr>
          <p:cNvPr id="1027" name="Picture 3" descr="C:\Users\admin1\Desktop\bol-v-zhivote.jpg"/>
          <p:cNvPicPr>
            <a:picLocks noChangeAspect="1" noChangeArrowheads="1"/>
          </p:cNvPicPr>
          <p:nvPr/>
        </p:nvPicPr>
        <p:blipFill>
          <a:blip r:embed="rId2" cstate="print"/>
          <a:srcRect/>
          <a:stretch>
            <a:fillRect/>
          </a:stretch>
        </p:blipFill>
        <p:spPr bwMode="auto">
          <a:xfrm>
            <a:off x="3347864" y="3933056"/>
            <a:ext cx="2486050" cy="1864538"/>
          </a:xfrm>
          <a:prstGeom prst="rect">
            <a:avLst/>
          </a:prstGeom>
          <a:noFill/>
        </p:spPr>
      </p:pic>
      <p:pic>
        <p:nvPicPr>
          <p:cNvPr id="1028" name="Picture 4" descr="C:\Users\admin1\Desktop\2990-apples-pears-nectarines-grapes-plums-berries-fruits-with-white-background-free-download-wallpaper-hd.jpg"/>
          <p:cNvPicPr>
            <a:picLocks noChangeAspect="1" noChangeArrowheads="1"/>
          </p:cNvPicPr>
          <p:nvPr/>
        </p:nvPicPr>
        <p:blipFill>
          <a:blip r:embed="rId3" cstate="print"/>
          <a:srcRect/>
          <a:stretch>
            <a:fillRect/>
          </a:stretch>
        </p:blipFill>
        <p:spPr bwMode="auto">
          <a:xfrm>
            <a:off x="5796135" y="4221088"/>
            <a:ext cx="3200355" cy="1800200"/>
          </a:xfrm>
          <a:prstGeom prst="rect">
            <a:avLst/>
          </a:prstGeom>
          <a:noFill/>
        </p:spPr>
      </p:pic>
      <p:pic>
        <p:nvPicPr>
          <p:cNvPr id="2050" name="Picture 2" descr="C:\Users\admin1\Desktop\slide-49.jpg"/>
          <p:cNvPicPr>
            <a:picLocks noChangeAspect="1" noChangeArrowheads="1"/>
          </p:cNvPicPr>
          <p:nvPr/>
        </p:nvPicPr>
        <p:blipFill>
          <a:blip r:embed="rId4" cstate="print"/>
          <a:srcRect/>
          <a:stretch>
            <a:fillRect/>
          </a:stretch>
        </p:blipFill>
        <p:spPr bwMode="auto">
          <a:xfrm>
            <a:off x="395536" y="3933056"/>
            <a:ext cx="2545238" cy="190633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204864"/>
            <a:ext cx="8305800" cy="1143000"/>
          </a:xfrm>
        </p:spPr>
        <p:txBody>
          <a:bodyPr>
            <a:noAutofit/>
          </a:bodyPr>
          <a:lstStyle/>
          <a:p>
            <a:r>
              <a:rPr lang="kk-KZ" sz="2000" b="1" dirty="0" smtClean="0">
                <a:latin typeface="Times New Roman" pitchFamily="18" charset="0"/>
                <a:cs typeface="Times New Roman" pitchFamily="18" charset="0"/>
              </a:rPr>
              <a:t>Күл (дифтерия)</a:t>
            </a:r>
            <a:r>
              <a:rPr lang="kk-KZ" sz="2000" dirty="0" smtClean="0">
                <a:latin typeface="Times New Roman" pitchFamily="18" charset="0"/>
                <a:cs typeface="Times New Roman" pitchFamily="18" charset="0"/>
              </a:rPr>
              <a:t/>
            </a:r>
            <a:br>
              <a:rPr lang="kk-KZ" sz="2000" dirty="0" smtClean="0">
                <a:latin typeface="Times New Roman" pitchFamily="18" charset="0"/>
                <a:cs typeface="Times New Roman" pitchFamily="18" charset="0"/>
              </a:rPr>
            </a:br>
            <a:r>
              <a:rPr lang="kk-KZ" sz="2000" dirty="0" smtClean="0">
                <a:latin typeface="Times New Roman" pitchFamily="18" charset="0"/>
                <a:cs typeface="Times New Roman" pitchFamily="18" charset="0"/>
              </a:rPr>
              <a:t>Ауру қоздыруғышы: таяқша тәрізді бактерия. Жұтқыншақты, мұрынды, тыныс алу жолдарын, көз, тіпті жыныс мүшелерін де зақымдауы мүмкін.</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Ауру </a:t>
            </a:r>
            <a:r>
              <a:rPr lang="ru-RU" sz="2000" dirty="0" err="1" smtClean="0">
                <a:latin typeface="Times New Roman" pitchFamily="18" charset="0"/>
                <a:cs typeface="Times New Roman" pitchFamily="18" charset="0"/>
              </a:rPr>
              <a:t>белг</a:t>
            </a:r>
            <a:r>
              <a:rPr lang="kk-KZ" sz="2000" dirty="0" smtClean="0">
                <a:latin typeface="Times New Roman" pitchFamily="18" charset="0"/>
                <a:cs typeface="Times New Roman" pitchFamily="18" charset="0"/>
              </a:rPr>
              <a:t>ілері: </a:t>
            </a:r>
            <a:r>
              <a:rPr lang="ru-RU" sz="2000" dirty="0" smtClean="0">
                <a:latin typeface="Times New Roman" pitchFamily="18" charset="0"/>
                <a:cs typeface="Times New Roman" pitchFamily="18" charset="0"/>
              </a:rPr>
              <a:t>38-39 градус</a:t>
            </a:r>
            <a:r>
              <a:rPr lang="kk-KZ" sz="2000" dirty="0" smtClean="0">
                <a:latin typeface="Times New Roman" pitchFamily="18" charset="0"/>
                <a:cs typeface="Times New Roman" pitchFamily="18" charset="0"/>
              </a:rPr>
              <a:t>қа дейін дене температурасының көтерілуі, жұтыну кезінде тамақтың ауыруы,</a:t>
            </a:r>
            <a:br>
              <a:rPr lang="kk-KZ" sz="2000" dirty="0" smtClean="0">
                <a:latin typeface="Times New Roman" pitchFamily="18" charset="0"/>
                <a:cs typeface="Times New Roman" pitchFamily="18" charset="0"/>
              </a:rPr>
            </a:br>
            <a:r>
              <a:rPr lang="kk-KZ" sz="2000" dirty="0" smtClean="0">
                <a:latin typeface="Times New Roman" pitchFamily="18" charset="0"/>
                <a:cs typeface="Times New Roman" pitchFamily="18" charset="0"/>
              </a:rPr>
              <a:t>Жұғу жолдары: ауру адамнан ауа тамшы арқылы, бактерия тасушы сау адамнан да жұғуы мүмкін. Сирек жағдайда заттар арқылы жұғады.</a:t>
            </a:r>
            <a:br>
              <a:rPr lang="kk-KZ" sz="2000" dirty="0" smtClean="0">
                <a:latin typeface="Times New Roman" pitchFamily="18" charset="0"/>
                <a:cs typeface="Times New Roman" pitchFamily="18" charset="0"/>
              </a:rPr>
            </a:br>
            <a:r>
              <a:rPr lang="kk-KZ" sz="2000" dirty="0" smtClean="0">
                <a:latin typeface="Times New Roman" pitchFamily="18" charset="0"/>
                <a:cs typeface="Times New Roman" pitchFamily="18" charset="0"/>
              </a:rPr>
              <a:t>Алдын алу шаралары:алдын ала екпе жасау, жекебас гигиенасын сақтау.</a:t>
            </a:r>
            <a:endParaRPr lang="ru-RU" sz="3600" dirty="0">
              <a:latin typeface="Times New Roman" pitchFamily="18" charset="0"/>
              <a:cs typeface="Times New Roman" pitchFamily="18" charset="0"/>
            </a:endParaRPr>
          </a:p>
        </p:txBody>
      </p:sp>
      <p:pic>
        <p:nvPicPr>
          <p:cNvPr id="3074" name="Picture 2" descr="C:\Users\admin1\Desktop\020.jpg"/>
          <p:cNvPicPr>
            <a:picLocks noChangeAspect="1" noChangeArrowheads="1"/>
          </p:cNvPicPr>
          <p:nvPr/>
        </p:nvPicPr>
        <p:blipFill>
          <a:blip r:embed="rId2" cstate="print"/>
          <a:srcRect/>
          <a:stretch>
            <a:fillRect/>
          </a:stretch>
        </p:blipFill>
        <p:spPr bwMode="auto">
          <a:xfrm>
            <a:off x="251520" y="3717032"/>
            <a:ext cx="2520280" cy="1890210"/>
          </a:xfrm>
          <a:prstGeom prst="rect">
            <a:avLst/>
          </a:prstGeom>
          <a:noFill/>
        </p:spPr>
      </p:pic>
      <p:pic>
        <p:nvPicPr>
          <p:cNvPr id="3075" name="Picture 3" descr="C:\Users\admin1\Desktop\depositphotos_205152854-stock-photo-doctor-holding-thermometer-high-temperature.jpg"/>
          <p:cNvPicPr>
            <a:picLocks noChangeAspect="1" noChangeArrowheads="1"/>
          </p:cNvPicPr>
          <p:nvPr/>
        </p:nvPicPr>
        <p:blipFill>
          <a:blip r:embed="rId3" cstate="print"/>
          <a:srcRect/>
          <a:stretch>
            <a:fillRect/>
          </a:stretch>
        </p:blipFill>
        <p:spPr bwMode="auto">
          <a:xfrm>
            <a:off x="2915816" y="4149080"/>
            <a:ext cx="3168352" cy="2112234"/>
          </a:xfrm>
          <a:prstGeom prst="rect">
            <a:avLst/>
          </a:prstGeom>
          <a:noFill/>
        </p:spPr>
      </p:pic>
      <p:pic>
        <p:nvPicPr>
          <p:cNvPr id="3076" name="Picture 4" descr="C:\Users\admin1\Desktop\maxresdefault.jpg"/>
          <p:cNvPicPr>
            <a:picLocks noChangeAspect="1" noChangeArrowheads="1"/>
          </p:cNvPicPr>
          <p:nvPr/>
        </p:nvPicPr>
        <p:blipFill>
          <a:blip r:embed="rId4" cstate="print"/>
          <a:srcRect/>
          <a:stretch>
            <a:fillRect/>
          </a:stretch>
        </p:blipFill>
        <p:spPr bwMode="auto">
          <a:xfrm>
            <a:off x="6300192" y="3717032"/>
            <a:ext cx="2376264" cy="193033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772816"/>
            <a:ext cx="8305800" cy="1143000"/>
          </a:xfrm>
        </p:spPr>
        <p:txBody>
          <a:bodyPr>
            <a:noAutofit/>
          </a:bodyPr>
          <a:lstStyle/>
          <a:p>
            <a:r>
              <a:rPr lang="kk-KZ" sz="2000" b="1" dirty="0" smtClean="0">
                <a:latin typeface="Times New Roman" pitchFamily="18" charset="0"/>
                <a:cs typeface="Times New Roman" pitchFamily="18" charset="0"/>
              </a:rPr>
              <a:t>Фитофтороз - саңырауқұлақтар тудыратын өсімдік ауруы.</a:t>
            </a:r>
            <a:r>
              <a:rPr lang="kk-KZ" sz="2000" dirty="0" smtClean="0">
                <a:latin typeface="Times New Roman" pitchFamily="18" charset="0"/>
                <a:cs typeface="Times New Roman" pitchFamily="18" charset="0"/>
              </a:rPr>
              <a:t/>
            </a:r>
            <a:br>
              <a:rPr lang="kk-KZ" sz="2000" dirty="0" smtClean="0">
                <a:latin typeface="Times New Roman" pitchFamily="18" charset="0"/>
                <a:cs typeface="Times New Roman" pitchFamily="18" charset="0"/>
              </a:rPr>
            </a:br>
            <a:r>
              <a:rPr lang="kk-KZ" sz="2000" dirty="0" smtClean="0">
                <a:latin typeface="Times New Roman" pitchFamily="18" charset="0"/>
                <a:cs typeface="Times New Roman" pitchFamily="18" charset="0"/>
              </a:rPr>
              <a:t>Көбінесе картоп, қызанақ,  цирусты дақылдар мен алмаға т.б түседі. Ауруға шалдыққан жапырақтардың  жоғарғы ұштары мен  жиектерінде  және өсімдіктің сабағында  қоңырқай  дақтар немесе сызықшалар   пайда болып, соңында қурап қалады.</a:t>
            </a:r>
            <a:br>
              <a:rPr lang="kk-KZ" sz="20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pic>
        <p:nvPicPr>
          <p:cNvPr id="4098" name="Picture 2" descr="C:\Users\admin1\Desktop\fitoftoroz.jpg"/>
          <p:cNvPicPr>
            <a:picLocks noChangeAspect="1" noChangeArrowheads="1"/>
          </p:cNvPicPr>
          <p:nvPr/>
        </p:nvPicPr>
        <p:blipFill>
          <a:blip r:embed="rId2" cstate="print"/>
          <a:srcRect/>
          <a:stretch>
            <a:fillRect/>
          </a:stretch>
        </p:blipFill>
        <p:spPr bwMode="auto">
          <a:xfrm>
            <a:off x="323528" y="2636912"/>
            <a:ext cx="3914800" cy="2048745"/>
          </a:xfrm>
          <a:prstGeom prst="rect">
            <a:avLst/>
          </a:prstGeom>
          <a:noFill/>
        </p:spPr>
      </p:pic>
      <p:pic>
        <p:nvPicPr>
          <p:cNvPr id="4099" name="Picture 3" descr="C:\Users\admin1\Desktop\fitoftoroz-kartofelja-1.jpg"/>
          <p:cNvPicPr>
            <a:picLocks noChangeAspect="1" noChangeArrowheads="1"/>
          </p:cNvPicPr>
          <p:nvPr/>
        </p:nvPicPr>
        <p:blipFill>
          <a:blip r:embed="rId3" cstate="print"/>
          <a:srcRect/>
          <a:stretch>
            <a:fillRect/>
          </a:stretch>
        </p:blipFill>
        <p:spPr bwMode="auto">
          <a:xfrm>
            <a:off x="5076056" y="2564904"/>
            <a:ext cx="3048000" cy="2027237"/>
          </a:xfrm>
          <a:prstGeom prst="rect">
            <a:avLst/>
          </a:prstGeom>
          <a:noFill/>
        </p:spPr>
      </p:pic>
      <p:pic>
        <p:nvPicPr>
          <p:cNvPr id="4100" name="Picture 4" descr="C:\Users\admin1\Desktop\late_blight_tomato_leaf3x1200.jpg"/>
          <p:cNvPicPr>
            <a:picLocks noChangeAspect="1" noChangeArrowheads="1"/>
          </p:cNvPicPr>
          <p:nvPr/>
        </p:nvPicPr>
        <p:blipFill>
          <a:blip r:embed="rId4" cstate="print"/>
          <a:srcRect/>
          <a:stretch>
            <a:fillRect/>
          </a:stretch>
        </p:blipFill>
        <p:spPr bwMode="auto">
          <a:xfrm>
            <a:off x="3347864" y="4797152"/>
            <a:ext cx="3294208" cy="151216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600" b="1" dirty="0" err="1" smtClean="0">
                <a:latin typeface="Times New Roman" pitchFamily="18" charset="0"/>
                <a:cs typeface="Times New Roman" pitchFamily="18" charset="0"/>
              </a:rPr>
              <a:t>Саба</a:t>
            </a:r>
            <a:r>
              <a:rPr lang="kk-KZ" sz="3600" b="1" dirty="0" smtClean="0">
                <a:latin typeface="Times New Roman" pitchFamily="18" charset="0"/>
                <a:cs typeface="Times New Roman" pitchFamily="18" charset="0"/>
              </a:rPr>
              <a:t>қты бекіту.Тапсырма </a:t>
            </a:r>
            <a:r>
              <a:rPr lang="en-US" sz="3600" b="1" dirty="0" smtClean="0">
                <a:latin typeface="Times New Roman" pitchFamily="18" charset="0"/>
                <a:cs typeface="Times New Roman" pitchFamily="18" charset="0"/>
              </a:rPr>
              <a:t>1</a:t>
            </a:r>
            <a:r>
              <a:rPr lang="en-US" sz="4900" b="1" dirty="0" smtClean="0">
                <a:latin typeface="Times New Roman" pitchFamily="18" charset="0"/>
                <a:cs typeface="Times New Roman" pitchFamily="18" charset="0"/>
              </a:rPr>
              <a:t>.</a:t>
            </a:r>
            <a:r>
              <a:rPr lang="kk-KZ" sz="4900" b="1" dirty="0" smtClean="0">
                <a:latin typeface="Times New Roman" pitchFamily="18" charset="0"/>
                <a:cs typeface="Times New Roman" pitchFamily="18" charset="0"/>
              </a:rPr>
              <a:t> </a:t>
            </a:r>
            <a:r>
              <a:rPr lang="kk-KZ" b="1" dirty="0" smtClean="0">
                <a:latin typeface="Times New Roman" pitchFamily="18" charset="0"/>
                <a:cs typeface="Times New Roman" pitchFamily="18" charset="0"/>
              </a:rPr>
              <a:t/>
            </a:r>
            <a:br>
              <a:rPr lang="kk-KZ" b="1" dirty="0" smtClean="0">
                <a:latin typeface="Times New Roman" pitchFamily="18" charset="0"/>
                <a:cs typeface="Times New Roman" pitchFamily="18" charset="0"/>
              </a:rPr>
            </a:br>
            <a:endParaRPr lang="ru-RU" b="1" dirty="0">
              <a:latin typeface="Times New Roman" pitchFamily="18" charset="0"/>
              <a:cs typeface="Times New Roman" pitchFamily="18" charset="0"/>
            </a:endParaRPr>
          </a:p>
        </p:txBody>
      </p:sp>
      <p:pic>
        <p:nvPicPr>
          <p:cNvPr id="3" name="Picture 2" descr="C:\Users\admin1\Desktop\hello_html_m111ec223.png"/>
          <p:cNvPicPr>
            <a:picLocks noChangeAspect="1" noChangeArrowheads="1"/>
          </p:cNvPicPr>
          <p:nvPr/>
        </p:nvPicPr>
        <p:blipFill>
          <a:blip r:embed="rId2" cstate="print"/>
          <a:srcRect/>
          <a:stretch>
            <a:fillRect/>
          </a:stretch>
        </p:blipFill>
        <p:spPr bwMode="auto">
          <a:xfrm>
            <a:off x="323528" y="1268760"/>
            <a:ext cx="2199704" cy="2218150"/>
          </a:xfrm>
          <a:prstGeom prst="rect">
            <a:avLst/>
          </a:prstGeom>
          <a:noFill/>
        </p:spPr>
      </p:pic>
      <p:pic>
        <p:nvPicPr>
          <p:cNvPr id="5122" name="Picture 2" descr="C:\Users\admin1\Desktop\research.pasteur.fr_mazel.jpg"/>
          <p:cNvPicPr>
            <a:picLocks noChangeAspect="1" noChangeArrowheads="1"/>
          </p:cNvPicPr>
          <p:nvPr/>
        </p:nvPicPr>
        <p:blipFill>
          <a:blip r:embed="rId3" cstate="print"/>
          <a:srcRect/>
          <a:stretch>
            <a:fillRect/>
          </a:stretch>
        </p:blipFill>
        <p:spPr bwMode="auto">
          <a:xfrm>
            <a:off x="2843808" y="1988840"/>
            <a:ext cx="3069463" cy="2664295"/>
          </a:xfrm>
          <a:prstGeom prst="rect">
            <a:avLst/>
          </a:prstGeom>
          <a:noFill/>
        </p:spPr>
      </p:pic>
      <p:pic>
        <p:nvPicPr>
          <p:cNvPr id="5123" name="Picture 3" descr="C:\Users\admin1\Desktop\диф.jpg"/>
          <p:cNvPicPr>
            <a:picLocks noChangeAspect="1" noChangeArrowheads="1"/>
          </p:cNvPicPr>
          <p:nvPr/>
        </p:nvPicPr>
        <p:blipFill>
          <a:blip r:embed="rId4" cstate="print"/>
          <a:srcRect/>
          <a:stretch>
            <a:fillRect/>
          </a:stretch>
        </p:blipFill>
        <p:spPr bwMode="auto">
          <a:xfrm>
            <a:off x="5220072" y="4797152"/>
            <a:ext cx="2952328" cy="1696646"/>
          </a:xfrm>
          <a:prstGeom prst="rect">
            <a:avLst/>
          </a:prstGeom>
          <a:noFill/>
        </p:spPr>
      </p:pic>
      <p:sp>
        <p:nvSpPr>
          <p:cNvPr id="5121" name="Rectangle 1"/>
          <p:cNvSpPr>
            <a:spLocks noChangeArrowheads="1"/>
          </p:cNvSpPr>
          <p:nvPr/>
        </p:nvSpPr>
        <p:spPr bwMode="auto">
          <a:xfrm>
            <a:off x="395536" y="5600275"/>
            <a:ext cx="377991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Дескриптор: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Берілген  сурет 1,  сурет 2, сурет 3 тегі  қай аурудың қоздырғышы болып табылатынын анықтайды. </a:t>
            </a:r>
            <a:endParaRPr kumimoji="0" lang="kk-KZ"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305800" cy="1143000"/>
          </a:xfrm>
        </p:spPr>
        <p:txBody>
          <a:bodyPr>
            <a:noAutofit/>
          </a:bodyPr>
          <a:lstStyle/>
          <a:p>
            <a:r>
              <a:rPr lang="ru-RU" sz="2800" b="1" dirty="0" err="1" smtClean="0">
                <a:latin typeface="Times New Roman" pitchFamily="18" charset="0"/>
                <a:cs typeface="Times New Roman" pitchFamily="18" charset="0"/>
              </a:rPr>
              <a:t>Жауабы</a:t>
            </a:r>
            <a:r>
              <a:rPr lang="kk-KZ" sz="2800" b="1" dirty="0" smtClean="0">
                <a:latin typeface="Times New Roman" pitchFamily="18" charset="0"/>
                <a:cs typeface="Times New Roman" pitchFamily="18" charset="0"/>
              </a:rPr>
              <a:t>:   </a:t>
            </a:r>
            <a:r>
              <a:rPr lang="kk-KZ" sz="3600" b="1" dirty="0" smtClean="0">
                <a:latin typeface="Times New Roman" pitchFamily="18" charset="0"/>
                <a:cs typeface="Times New Roman" pitchFamily="18" charset="0"/>
              </a:rPr>
              <a:t/>
            </a:r>
            <a:br>
              <a:rPr lang="kk-KZ" sz="3600" b="1" dirty="0" smtClean="0">
                <a:latin typeface="Times New Roman" pitchFamily="18" charset="0"/>
                <a:cs typeface="Times New Roman" pitchFamily="18" charset="0"/>
              </a:rPr>
            </a:br>
            <a:endParaRPr lang="ru-RU" sz="3600" b="1" dirty="0">
              <a:latin typeface="Times New Roman" pitchFamily="18" charset="0"/>
              <a:cs typeface="Times New Roman" pitchFamily="18" charset="0"/>
            </a:endParaRPr>
          </a:p>
        </p:txBody>
      </p:sp>
      <p:pic>
        <p:nvPicPr>
          <p:cNvPr id="3" name="Picture 2" descr="C:\Users\admin1\Desktop\hello_html_m111ec223.png"/>
          <p:cNvPicPr>
            <a:picLocks noChangeAspect="1" noChangeArrowheads="1"/>
          </p:cNvPicPr>
          <p:nvPr/>
        </p:nvPicPr>
        <p:blipFill>
          <a:blip r:embed="rId2" cstate="print"/>
          <a:srcRect/>
          <a:stretch>
            <a:fillRect/>
          </a:stretch>
        </p:blipFill>
        <p:spPr bwMode="auto">
          <a:xfrm>
            <a:off x="323528" y="1268760"/>
            <a:ext cx="2199704" cy="2218150"/>
          </a:xfrm>
          <a:prstGeom prst="rect">
            <a:avLst/>
          </a:prstGeom>
          <a:noFill/>
        </p:spPr>
      </p:pic>
      <p:pic>
        <p:nvPicPr>
          <p:cNvPr id="5122" name="Picture 2" descr="C:\Users\admin1\Desktop\research.pasteur.fr_mazel.jpg"/>
          <p:cNvPicPr>
            <a:picLocks noChangeAspect="1" noChangeArrowheads="1"/>
          </p:cNvPicPr>
          <p:nvPr/>
        </p:nvPicPr>
        <p:blipFill>
          <a:blip r:embed="rId3" cstate="print"/>
          <a:srcRect/>
          <a:stretch>
            <a:fillRect/>
          </a:stretch>
        </p:blipFill>
        <p:spPr bwMode="auto">
          <a:xfrm>
            <a:off x="2771800" y="1988840"/>
            <a:ext cx="3069463" cy="2664295"/>
          </a:xfrm>
          <a:prstGeom prst="rect">
            <a:avLst/>
          </a:prstGeom>
          <a:noFill/>
        </p:spPr>
      </p:pic>
      <p:pic>
        <p:nvPicPr>
          <p:cNvPr id="5123" name="Picture 3" descr="C:\Users\admin1\Desktop\диф.jpg"/>
          <p:cNvPicPr>
            <a:picLocks noChangeAspect="1" noChangeArrowheads="1"/>
          </p:cNvPicPr>
          <p:nvPr/>
        </p:nvPicPr>
        <p:blipFill>
          <a:blip r:embed="rId4" cstate="print"/>
          <a:srcRect/>
          <a:stretch>
            <a:fillRect/>
          </a:stretch>
        </p:blipFill>
        <p:spPr bwMode="auto">
          <a:xfrm>
            <a:off x="5220072" y="4797152"/>
            <a:ext cx="2952328" cy="1696646"/>
          </a:xfrm>
          <a:prstGeom prst="rect">
            <a:avLst/>
          </a:prstGeom>
          <a:noFill/>
        </p:spPr>
      </p:pic>
      <p:sp>
        <p:nvSpPr>
          <p:cNvPr id="6" name="Прямоугольник 5"/>
          <p:cNvSpPr/>
          <p:nvPr/>
        </p:nvSpPr>
        <p:spPr>
          <a:xfrm>
            <a:off x="251520" y="3789040"/>
            <a:ext cx="2363147" cy="369332"/>
          </a:xfrm>
          <a:prstGeom prst="rect">
            <a:avLst/>
          </a:prstGeom>
        </p:spPr>
        <p:txBody>
          <a:bodyPr wrap="none">
            <a:spAutoFit/>
          </a:bodyPr>
          <a:lstStyle/>
          <a:p>
            <a:r>
              <a:rPr lang="kk-KZ" b="1" dirty="0" smtClean="0">
                <a:latin typeface="Times New Roman" pitchFamily="18" charset="0"/>
                <a:cs typeface="Times New Roman" pitchFamily="18" charset="0"/>
              </a:rPr>
              <a:t>Ам</a:t>
            </a:r>
            <a:r>
              <a:rPr lang="ru-RU" b="1" dirty="0" err="1" smtClean="0">
                <a:latin typeface="Times New Roman" pitchFamily="18" charset="0"/>
                <a:cs typeface="Times New Roman" pitchFamily="18" charset="0"/>
              </a:rPr>
              <a:t>ёба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дизентериясы</a:t>
            </a:r>
            <a:endParaRPr lang="ru-RU" dirty="0"/>
          </a:p>
        </p:txBody>
      </p:sp>
      <p:sp>
        <p:nvSpPr>
          <p:cNvPr id="7" name="Прямоугольник 6"/>
          <p:cNvSpPr/>
          <p:nvPr/>
        </p:nvSpPr>
        <p:spPr>
          <a:xfrm>
            <a:off x="6012160" y="2132856"/>
            <a:ext cx="2205219" cy="369332"/>
          </a:xfrm>
          <a:prstGeom prst="rect">
            <a:avLst/>
          </a:prstGeom>
        </p:spPr>
        <p:txBody>
          <a:bodyPr wrap="none">
            <a:spAutoFit/>
          </a:bodyPr>
          <a:lstStyle/>
          <a:p>
            <a:r>
              <a:rPr lang="kk-KZ" b="1" dirty="0" smtClean="0">
                <a:latin typeface="Times New Roman" pitchFamily="18" charset="0"/>
                <a:cs typeface="Times New Roman" pitchFamily="18" charset="0"/>
              </a:rPr>
              <a:t>Тырысқақ </a:t>
            </a:r>
            <a:r>
              <a:rPr lang="ru-RU" b="1" dirty="0" smtClean="0">
                <a:latin typeface="Times New Roman" pitchFamily="18" charset="0"/>
                <a:cs typeface="Times New Roman" pitchFamily="18" charset="0"/>
              </a:rPr>
              <a:t>(холера)</a:t>
            </a:r>
            <a:endParaRPr lang="ru-RU" dirty="0"/>
          </a:p>
        </p:txBody>
      </p:sp>
      <p:sp>
        <p:nvSpPr>
          <p:cNvPr id="9" name="Прямоугольник 8"/>
          <p:cNvSpPr/>
          <p:nvPr/>
        </p:nvSpPr>
        <p:spPr>
          <a:xfrm>
            <a:off x="3059832" y="6021288"/>
            <a:ext cx="1821332" cy="369332"/>
          </a:xfrm>
          <a:prstGeom prst="rect">
            <a:avLst/>
          </a:prstGeom>
        </p:spPr>
        <p:txBody>
          <a:bodyPr wrap="none">
            <a:spAutoFit/>
          </a:bodyPr>
          <a:lstStyle/>
          <a:p>
            <a:r>
              <a:rPr lang="kk-KZ" b="1" dirty="0" smtClean="0">
                <a:latin typeface="Times New Roman" pitchFamily="18" charset="0"/>
                <a:cs typeface="Times New Roman" pitchFamily="18" charset="0"/>
              </a:rPr>
              <a:t>Күл (дифтерия)</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980728"/>
            <a:ext cx="8229600" cy="1143000"/>
          </a:xfrm>
        </p:spPr>
        <p:txBody>
          <a:bodyPr>
            <a:normAutofit fontScale="90000"/>
          </a:bodyPr>
          <a:lstStyle/>
          <a:p>
            <a:pPr algn="ctr"/>
            <a:r>
              <a:rPr lang="en-US" dirty="0" smtClean="0"/>
              <a:t/>
            </a:r>
            <a:br>
              <a:rPr lang="en-US" dirty="0" smtClean="0"/>
            </a:br>
            <a:r>
              <a:rPr lang="kk-KZ" dirty="0" smtClean="0"/>
              <a:t>Иммуниттетің түрлері </a:t>
            </a:r>
            <a:endParaRPr lang="ru-RU" dirty="0"/>
          </a:p>
        </p:txBody>
      </p:sp>
      <p:cxnSp>
        <p:nvCxnSpPr>
          <p:cNvPr id="5" name="Прямая со стрелкой 4"/>
          <p:cNvCxnSpPr/>
          <p:nvPr/>
        </p:nvCxnSpPr>
        <p:spPr>
          <a:xfrm flipH="1">
            <a:off x="2339752" y="2060848"/>
            <a:ext cx="115212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5076056" y="2060848"/>
            <a:ext cx="1008112"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1115616" y="980728"/>
            <a:ext cx="2089931" cy="523220"/>
          </a:xfrm>
          <a:prstGeom prst="rect">
            <a:avLst/>
          </a:prstGeom>
        </p:spPr>
        <p:txBody>
          <a:bodyPr wrap="none">
            <a:spAutoFit/>
          </a:bodyPr>
          <a:lstStyle/>
          <a:p>
            <a:r>
              <a:rPr lang="kk-KZ" sz="2800" dirty="0" smtClean="0">
                <a:latin typeface="Times New Roman" pitchFamily="18" charset="0"/>
                <a:cs typeface="Times New Roman" pitchFamily="18" charset="0"/>
              </a:rPr>
              <a:t>Тапсырма -</a:t>
            </a:r>
            <a:r>
              <a:rPr lang="ru-RU" sz="2800" dirty="0" smtClean="0">
                <a:latin typeface="Times New Roman" pitchFamily="18" charset="0"/>
                <a:cs typeface="Times New Roman" pitchFamily="18" charset="0"/>
              </a:rPr>
              <a:t>2</a:t>
            </a:r>
            <a:endParaRPr lang="ru-RU" sz="2800" dirty="0">
              <a:latin typeface="Times New Roman" pitchFamily="18" charset="0"/>
              <a:cs typeface="Times New Roman" pitchFamily="18" charset="0"/>
            </a:endParaRPr>
          </a:p>
        </p:txBody>
      </p:sp>
      <p:cxnSp>
        <p:nvCxnSpPr>
          <p:cNvPr id="14" name="Прямая со стрелкой 13"/>
          <p:cNvCxnSpPr/>
          <p:nvPr/>
        </p:nvCxnSpPr>
        <p:spPr>
          <a:xfrm>
            <a:off x="2267744" y="3789040"/>
            <a:ext cx="0"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6156176" y="3717032"/>
            <a:ext cx="0"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73" name="Rectangle 1"/>
          <p:cNvSpPr>
            <a:spLocks noChangeArrowheads="1"/>
          </p:cNvSpPr>
          <p:nvPr/>
        </p:nvSpPr>
        <p:spPr bwMode="auto">
          <a:xfrm>
            <a:off x="395536" y="5885494"/>
            <a:ext cx="468052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Дескриптор: Иммунитеттің  түрлерін айтып,  оларға түсінік береді.</a:t>
            </a:r>
            <a:endParaRPr kumimoji="0" lang="kk-KZ"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980728"/>
            <a:ext cx="8229600" cy="1143000"/>
          </a:xfrm>
        </p:spPr>
        <p:txBody>
          <a:bodyPr>
            <a:normAutofit fontScale="90000"/>
          </a:bodyPr>
          <a:lstStyle/>
          <a:p>
            <a:pPr algn="ctr"/>
            <a:r>
              <a:rPr lang="en-US" dirty="0" smtClean="0"/>
              <a:t/>
            </a:r>
            <a:br>
              <a:rPr lang="en-US" dirty="0" smtClean="0"/>
            </a:br>
            <a:r>
              <a:rPr lang="kk-KZ" dirty="0" smtClean="0"/>
              <a:t>Иммуниттетің түрлері </a:t>
            </a:r>
            <a:endParaRPr lang="ru-RU" dirty="0"/>
          </a:p>
        </p:txBody>
      </p:sp>
      <p:cxnSp>
        <p:nvCxnSpPr>
          <p:cNvPr id="5" name="Прямая со стрелкой 4"/>
          <p:cNvCxnSpPr/>
          <p:nvPr/>
        </p:nvCxnSpPr>
        <p:spPr>
          <a:xfrm flipH="1">
            <a:off x="2339752" y="2060848"/>
            <a:ext cx="115212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5076056" y="2060848"/>
            <a:ext cx="1008112"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1115616" y="980728"/>
            <a:ext cx="1496115" cy="523220"/>
          </a:xfrm>
          <a:prstGeom prst="rect">
            <a:avLst/>
          </a:prstGeom>
        </p:spPr>
        <p:txBody>
          <a:bodyPr wrap="none">
            <a:spAutoFit/>
          </a:bodyPr>
          <a:lstStyle/>
          <a:p>
            <a:r>
              <a:rPr lang="kk-KZ" sz="2800" dirty="0" smtClean="0">
                <a:latin typeface="Times New Roman" pitchFamily="18" charset="0"/>
                <a:cs typeface="Times New Roman" pitchFamily="18" charset="0"/>
              </a:rPr>
              <a:t>Жауабы:</a:t>
            </a:r>
            <a:endParaRPr lang="ru-RU" sz="2800" dirty="0">
              <a:latin typeface="Times New Roman" pitchFamily="18" charset="0"/>
              <a:cs typeface="Times New Roman" pitchFamily="18" charset="0"/>
            </a:endParaRPr>
          </a:p>
        </p:txBody>
      </p:sp>
      <p:sp>
        <p:nvSpPr>
          <p:cNvPr id="7" name="Овал 6"/>
          <p:cNvSpPr/>
          <p:nvPr/>
        </p:nvSpPr>
        <p:spPr>
          <a:xfrm>
            <a:off x="1043608" y="2852936"/>
            <a:ext cx="2088232" cy="129614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solidFill>
                  <a:schemeClr val="tx1"/>
                </a:solidFill>
              </a:rPr>
              <a:t>Таби</a:t>
            </a:r>
            <a:r>
              <a:rPr lang="kk-KZ" dirty="0" smtClean="0">
                <a:solidFill>
                  <a:schemeClr val="tx1"/>
                </a:solidFill>
              </a:rPr>
              <a:t>ғи </a:t>
            </a:r>
            <a:endParaRPr lang="ru-RU" dirty="0">
              <a:solidFill>
                <a:schemeClr val="tx1"/>
              </a:solidFill>
            </a:endParaRPr>
          </a:p>
        </p:txBody>
      </p:sp>
      <p:sp>
        <p:nvSpPr>
          <p:cNvPr id="9" name="Овал 8"/>
          <p:cNvSpPr/>
          <p:nvPr/>
        </p:nvSpPr>
        <p:spPr>
          <a:xfrm>
            <a:off x="5148064" y="2924944"/>
            <a:ext cx="2088232" cy="129614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rPr>
              <a:t>Жасанды</a:t>
            </a:r>
            <a:endParaRPr lang="ru-RU" dirty="0">
              <a:solidFill>
                <a:schemeClr val="tx1"/>
              </a:solidFill>
            </a:endParaRPr>
          </a:p>
        </p:txBody>
      </p:sp>
      <p:cxnSp>
        <p:nvCxnSpPr>
          <p:cNvPr id="10" name="Прямая со стрелкой 9"/>
          <p:cNvCxnSpPr/>
          <p:nvPr/>
        </p:nvCxnSpPr>
        <p:spPr>
          <a:xfrm>
            <a:off x="2195736" y="4149080"/>
            <a:ext cx="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6372200" y="4221088"/>
            <a:ext cx="72008"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Овал 12"/>
          <p:cNvSpPr/>
          <p:nvPr/>
        </p:nvSpPr>
        <p:spPr>
          <a:xfrm>
            <a:off x="683568" y="5085184"/>
            <a:ext cx="2952328" cy="129614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rPr>
              <a:t>Қандайда бір ауырумен ауырғансоң пайда болады</a:t>
            </a:r>
            <a:endParaRPr lang="ru-RU" dirty="0">
              <a:solidFill>
                <a:schemeClr val="tx1"/>
              </a:solidFill>
            </a:endParaRPr>
          </a:p>
        </p:txBody>
      </p:sp>
      <p:sp>
        <p:nvSpPr>
          <p:cNvPr id="18" name="Овал 17"/>
          <p:cNvSpPr/>
          <p:nvPr/>
        </p:nvSpPr>
        <p:spPr>
          <a:xfrm>
            <a:off x="4932040" y="5301208"/>
            <a:ext cx="3312368" cy="155679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solidFill>
                  <a:schemeClr val="tx1"/>
                </a:solidFill>
              </a:rPr>
              <a:t>Медициналық препарттар</a:t>
            </a:r>
            <a:r>
              <a:rPr lang="ru-RU" dirty="0" smtClean="0">
                <a:solidFill>
                  <a:schemeClr val="tx1"/>
                </a:solidFill>
              </a:rPr>
              <a:t>: </a:t>
            </a:r>
            <a:r>
              <a:rPr lang="ru-RU" dirty="0" err="1" smtClean="0">
                <a:solidFill>
                  <a:schemeClr val="tx1"/>
                </a:solidFill>
              </a:rPr>
              <a:t>емдік</a:t>
            </a:r>
            <a:r>
              <a:rPr lang="ru-RU" dirty="0" smtClean="0">
                <a:solidFill>
                  <a:schemeClr val="tx1"/>
                </a:solidFill>
              </a:rPr>
              <a:t> </a:t>
            </a:r>
            <a:r>
              <a:rPr lang="ru-RU" dirty="0" err="1" smtClean="0">
                <a:solidFill>
                  <a:schemeClr val="tx1"/>
                </a:solidFill>
              </a:rPr>
              <a:t>сарысу</a:t>
            </a:r>
            <a:r>
              <a:rPr lang="ru-RU" dirty="0" smtClean="0">
                <a:solidFill>
                  <a:schemeClr val="tx1"/>
                </a:solidFill>
              </a:rPr>
              <a:t> </a:t>
            </a:r>
            <a:r>
              <a:rPr lang="ru-RU" dirty="0" err="1" smtClean="0">
                <a:solidFill>
                  <a:schemeClr val="tx1"/>
                </a:solidFill>
              </a:rPr>
              <a:t>немесе</a:t>
            </a:r>
            <a:r>
              <a:rPr lang="ru-RU" dirty="0" smtClean="0">
                <a:solidFill>
                  <a:schemeClr val="tx1"/>
                </a:solidFill>
              </a:rPr>
              <a:t> вакцина </a:t>
            </a:r>
            <a:r>
              <a:rPr lang="ru-RU" dirty="0" err="1" smtClean="0">
                <a:solidFill>
                  <a:schemeClr val="tx1"/>
                </a:solidFill>
              </a:rPr>
              <a:t>енгізген</a:t>
            </a:r>
            <a:r>
              <a:rPr lang="ru-RU" dirty="0" smtClean="0">
                <a:solidFill>
                  <a:schemeClr val="tx1"/>
                </a:solidFill>
              </a:rPr>
              <a:t> </a:t>
            </a:r>
            <a:r>
              <a:rPr lang="ru-RU" dirty="0" err="1" smtClean="0">
                <a:solidFill>
                  <a:schemeClr val="tx1"/>
                </a:solidFill>
              </a:rPr>
              <a:t>соң пайда</a:t>
            </a:r>
            <a:r>
              <a:rPr lang="ru-RU" dirty="0" smtClean="0">
                <a:solidFill>
                  <a:schemeClr val="tx1"/>
                </a:solidFill>
              </a:rPr>
              <a:t> </a:t>
            </a:r>
            <a:r>
              <a:rPr lang="ru-RU" dirty="0" err="1" smtClean="0">
                <a:solidFill>
                  <a:schemeClr val="tx1"/>
                </a:solidFill>
              </a:rPr>
              <a:t>болады</a:t>
            </a:r>
            <a:r>
              <a:rPr lang="kk-KZ" dirty="0" smtClean="0">
                <a:solidFill>
                  <a:schemeClr val="tx1"/>
                </a:solidFill>
              </a:rPr>
              <a:t> </a:t>
            </a:r>
            <a:endParaRPr lang="ru-RU"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395536" y="1700808"/>
          <a:ext cx="6984776" cy="3888432"/>
        </p:xfrm>
        <a:graphic>
          <a:graphicData uri="http://schemas.openxmlformats.org/drawingml/2006/table">
            <a:tbl>
              <a:tblPr/>
              <a:tblGrid>
                <a:gridCol w="2816125"/>
                <a:gridCol w="4168651"/>
              </a:tblGrid>
              <a:tr h="788718">
                <a:tc>
                  <a:txBody>
                    <a:bodyPr/>
                    <a:lstStyle/>
                    <a:p>
                      <a:pPr>
                        <a:lnSpc>
                          <a:spcPct val="115000"/>
                        </a:lnSpc>
                        <a:spcAft>
                          <a:spcPts val="0"/>
                        </a:spcAft>
                      </a:pPr>
                      <a:r>
                        <a:rPr lang="kk-KZ" sz="1800" b="1" dirty="0">
                          <a:latin typeface="Times New Roman"/>
                          <a:ea typeface="Calibri"/>
                          <a:cs typeface="Times New Roman"/>
                        </a:rPr>
                        <a:t>Түсіндім</a:t>
                      </a:r>
                      <a:endParaRPr lang="ru-RU" sz="1400" b="1" dirty="0">
                        <a:latin typeface="Calibri"/>
                        <a:ea typeface="Calibri"/>
                        <a:cs typeface="Times New Roman"/>
                      </a:endParaRPr>
                    </a:p>
                  </a:txBody>
                  <a:tcPr marL="68580" marR="6858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000">
                        <a:latin typeface="Calibri"/>
                      </a:endParaRPr>
                    </a:p>
                  </a:txBody>
                  <a:tcPr marL="68580" marR="6858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9857">
                <a:tc>
                  <a:txBody>
                    <a:bodyPr/>
                    <a:lstStyle/>
                    <a:p>
                      <a:pPr>
                        <a:lnSpc>
                          <a:spcPct val="115000"/>
                        </a:lnSpc>
                        <a:spcAft>
                          <a:spcPts val="0"/>
                        </a:spcAft>
                      </a:pPr>
                      <a:r>
                        <a:rPr lang="kk-KZ" sz="1800" b="1" dirty="0">
                          <a:latin typeface="Times New Roman"/>
                          <a:ea typeface="Calibri"/>
                          <a:cs typeface="Times New Roman"/>
                        </a:rPr>
                        <a:t>Түсінуді қажет етеді</a:t>
                      </a:r>
                      <a:endParaRPr lang="ru-RU" sz="1400" b="1" dirty="0">
                        <a:latin typeface="Calibri"/>
                        <a:ea typeface="Calibri"/>
                        <a:cs typeface="Times New Roman"/>
                      </a:endParaRPr>
                    </a:p>
                  </a:txBody>
                  <a:tcPr marL="68580" marR="6858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000" dirty="0">
                        <a:latin typeface="Calibri"/>
                      </a:endParaRPr>
                    </a:p>
                  </a:txBody>
                  <a:tcPr marL="68580" marR="6858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9857">
                <a:tc>
                  <a:txBody>
                    <a:bodyPr/>
                    <a:lstStyle/>
                    <a:p>
                      <a:pPr>
                        <a:lnSpc>
                          <a:spcPct val="115000"/>
                        </a:lnSpc>
                        <a:spcAft>
                          <a:spcPts val="0"/>
                        </a:spcAft>
                      </a:pPr>
                      <a:r>
                        <a:rPr lang="kk-KZ" sz="1800" b="1" dirty="0">
                          <a:latin typeface="Times New Roman"/>
                          <a:ea typeface="Calibri"/>
                          <a:cs typeface="Times New Roman"/>
                        </a:rPr>
                        <a:t>Түсіне алмадым</a:t>
                      </a:r>
                      <a:endParaRPr lang="ru-RU" sz="1400" b="1" dirty="0">
                        <a:latin typeface="Calibri"/>
                        <a:ea typeface="Calibri"/>
                        <a:cs typeface="Times New Roman"/>
                      </a:endParaRPr>
                    </a:p>
                  </a:txBody>
                  <a:tcPr marL="68580" marR="6858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000" dirty="0">
                        <a:latin typeface="Calibri"/>
                      </a:endParaRPr>
                    </a:p>
                  </a:txBody>
                  <a:tcPr marL="68580" marR="6858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395536" y="1081281"/>
            <a:ext cx="212577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Бүгінгі сабақта: </a:t>
            </a:r>
            <a:endParaRPr kumimoji="0" lang="kk-KZ"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395536" y="443662"/>
            <a:ext cx="432554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Сабақты қорытындылау.</a:t>
            </a:r>
            <a:endParaRPr kumimoji="0" lang="kk-KZ"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 Box 8"/>
          <p:cNvSpPr txBox="1">
            <a:spLocks noChangeArrowheads="1"/>
          </p:cNvSpPr>
          <p:nvPr/>
        </p:nvSpPr>
        <p:spPr bwMode="auto">
          <a:xfrm>
            <a:off x="4606925" y="2780928"/>
            <a:ext cx="4537075" cy="915987"/>
          </a:xfrm>
          <a:prstGeom prst="rect">
            <a:avLst/>
          </a:prstGeom>
          <a:solidFill>
            <a:schemeClr val="folHlink"/>
          </a:solidFill>
          <a:ln w="9525" algn="ctr">
            <a:noFill/>
            <a:miter lim="800000"/>
            <a:headEnd/>
            <a:tailEnd/>
          </a:ln>
        </p:spPr>
        <p:txBody>
          <a:bodyPr>
            <a:spAutoFit/>
          </a:bodyPr>
          <a:lstStyle/>
          <a:p>
            <a:pPr>
              <a:spcBef>
                <a:spcPct val="50000"/>
              </a:spcBef>
            </a:pPr>
            <a:r>
              <a:rPr lang="ru-RU" sz="1800" dirty="0" err="1"/>
              <a:t>Жасанды</a:t>
            </a:r>
            <a:r>
              <a:rPr lang="ru-RU" sz="1800" dirty="0"/>
              <a:t> иммунитет- </a:t>
            </a:r>
            <a:r>
              <a:rPr lang="ru-RU" sz="1800" dirty="0" err="1"/>
              <a:t>Егу</a:t>
            </a:r>
            <a:r>
              <a:rPr lang="ru-RU" sz="1800" dirty="0"/>
              <a:t> </a:t>
            </a:r>
            <a:r>
              <a:rPr lang="ru-RU" sz="1800" dirty="0" err="1"/>
              <a:t>арқылы қалыптастыруға болады.Жасанды</a:t>
            </a:r>
            <a:r>
              <a:rPr lang="ru-RU" sz="1800" dirty="0"/>
              <a:t> </a:t>
            </a:r>
            <a:r>
              <a:rPr lang="ru-RU" sz="1800" dirty="0" err="1"/>
              <a:t>жолмен</a:t>
            </a:r>
            <a:r>
              <a:rPr lang="ru-RU" sz="1800" dirty="0"/>
              <a:t> </a:t>
            </a:r>
            <a:r>
              <a:rPr lang="ru-RU" sz="1800" dirty="0" err="1"/>
              <a:t>ағзада қарсы дене</a:t>
            </a:r>
            <a:r>
              <a:rPr lang="ru-RU" sz="1800" dirty="0"/>
              <a:t> </a:t>
            </a:r>
            <a:r>
              <a:rPr lang="ru-RU" sz="1800" dirty="0" err="1"/>
              <a:t>түзіледі</a:t>
            </a:r>
            <a:endParaRPr lang="kk-KZ" sz="1800" dirty="0"/>
          </a:p>
        </p:txBody>
      </p:sp>
      <p:sp>
        <p:nvSpPr>
          <p:cNvPr id="52226" name="Rectangle 2"/>
          <p:cNvSpPr>
            <a:spLocks noGrp="1" noChangeArrowheads="1"/>
          </p:cNvSpPr>
          <p:nvPr>
            <p:ph type="title"/>
          </p:nvPr>
        </p:nvSpPr>
        <p:spPr/>
        <p:txBody>
          <a:bodyPr>
            <a:normAutofit/>
          </a:bodyPr>
          <a:lstStyle/>
          <a:p>
            <a:pPr algn="l" eaLnBrk="1" hangingPunct="1">
              <a:defRPr/>
            </a:pPr>
            <a:r>
              <a:rPr lang="ru-RU" sz="2000" b="1" dirty="0" smtClean="0">
                <a:solidFill>
                  <a:srgbClr val="FF0000"/>
                </a:solidFill>
                <a:effectLst>
                  <a:outerShdw blurRad="38100" dist="38100" dir="2700000" algn="tl">
                    <a:srgbClr val="000000"/>
                  </a:outerShdw>
                </a:effectLst>
                <a:latin typeface="Times New Roman" pitchFamily="18" charset="0"/>
                <a:cs typeface="Times New Roman" pitchFamily="18" charset="0"/>
              </a:rPr>
              <a:t>Иммунитет-</a:t>
            </a:r>
            <a:r>
              <a:rPr lang="ru-RU" sz="2000" b="1" dirty="0" smtClean="0">
                <a:effectLst>
                  <a:outerShdw blurRad="38100" dist="38100" dir="2700000" algn="tl">
                    <a:srgbClr val="FFFFFF"/>
                  </a:outerShdw>
                </a:effectLst>
                <a:latin typeface="Times New Roman" pitchFamily="18" charset="0"/>
                <a:cs typeface="Times New Roman" pitchFamily="18" charset="0"/>
              </a:rPr>
              <a:t> </a:t>
            </a:r>
            <a:r>
              <a:rPr lang="ru-RU" sz="2000" b="1" dirty="0" err="1" smtClean="0">
                <a:effectLst>
                  <a:outerShdw blurRad="38100" dist="38100" dir="2700000" algn="tl">
                    <a:srgbClr val="FFFFFF"/>
                  </a:outerShdw>
                </a:effectLst>
                <a:latin typeface="Times New Roman" pitchFamily="18" charset="0"/>
                <a:cs typeface="Times New Roman" pitchFamily="18" charset="0"/>
              </a:rPr>
              <a:t>Ағзаның жұқпалы аурулар</a:t>
            </a:r>
            <a:r>
              <a:rPr lang="ru-RU" sz="2000" b="1" dirty="0" smtClean="0">
                <a:effectLst>
                  <a:outerShdw blurRad="38100" dist="38100" dir="2700000" algn="tl">
                    <a:srgbClr val="FFFFFF"/>
                  </a:outerShdw>
                </a:effectLst>
                <a:latin typeface="Times New Roman" pitchFamily="18" charset="0"/>
                <a:cs typeface="Times New Roman" pitchFamily="18" charset="0"/>
              </a:rPr>
              <a:t> </a:t>
            </a:r>
            <a:r>
              <a:rPr lang="ru-RU" sz="2000" b="1" dirty="0" err="1" smtClean="0">
                <a:effectLst>
                  <a:outerShdw blurRad="38100" dist="38100" dir="2700000" algn="tl">
                    <a:srgbClr val="FFFFFF"/>
                  </a:outerShdw>
                </a:effectLst>
                <a:latin typeface="Times New Roman" pitchFamily="18" charset="0"/>
                <a:cs typeface="Times New Roman" pitchFamily="18" charset="0"/>
              </a:rPr>
              <a:t>бөгде денеге</a:t>
            </a:r>
            <a:r>
              <a:rPr lang="ru-RU" sz="2000" b="1" dirty="0" smtClean="0">
                <a:effectLst>
                  <a:outerShdw blurRad="38100" dist="38100" dir="2700000" algn="tl">
                    <a:srgbClr val="FFFFFF"/>
                  </a:outerShdw>
                </a:effectLst>
                <a:latin typeface="Times New Roman" pitchFamily="18" charset="0"/>
                <a:cs typeface="Times New Roman" pitchFamily="18" charset="0"/>
              </a:rPr>
              <a:t> </a:t>
            </a:r>
            <a:r>
              <a:rPr lang="ru-RU" sz="2000" b="1" dirty="0" err="1" smtClean="0">
                <a:effectLst>
                  <a:outerShdw blurRad="38100" dist="38100" dir="2700000" algn="tl">
                    <a:srgbClr val="FFFFFF"/>
                  </a:outerShdw>
                </a:effectLst>
                <a:latin typeface="Times New Roman" pitchFamily="18" charset="0"/>
                <a:cs typeface="Times New Roman" pitchFamily="18" charset="0"/>
              </a:rPr>
              <a:t>қарсы тұру, яғни қорғану қабілеті.Иммунитеттің негізін</a:t>
            </a:r>
            <a:r>
              <a:rPr lang="ru-RU" sz="2000" b="1" dirty="0" smtClean="0">
                <a:effectLst>
                  <a:outerShdw blurRad="38100" dist="38100" dir="2700000" algn="tl">
                    <a:srgbClr val="FFFFFF"/>
                  </a:outerShdw>
                </a:effectLst>
                <a:latin typeface="Times New Roman" pitchFamily="18" charset="0"/>
                <a:cs typeface="Times New Roman" pitchFamily="18" charset="0"/>
              </a:rPr>
              <a:t> </a:t>
            </a:r>
            <a:r>
              <a:rPr lang="ru-RU" sz="2000" b="1" dirty="0" err="1" smtClean="0">
                <a:effectLst>
                  <a:outerShdw blurRad="38100" dist="38100" dir="2700000" algn="tl">
                    <a:srgbClr val="FFFFFF"/>
                  </a:outerShdw>
                </a:effectLst>
                <a:latin typeface="Times New Roman" pitchFamily="18" charset="0"/>
                <a:cs typeface="Times New Roman" pitchFamily="18" charset="0"/>
              </a:rPr>
              <a:t>салған </a:t>
            </a:r>
            <a:r>
              <a:rPr lang="ru-RU" sz="2000" b="1" dirty="0" smtClean="0">
                <a:effectLst>
                  <a:outerShdw blurRad="38100" dist="38100" dir="2700000" algn="tl">
                    <a:srgbClr val="FFFFFF"/>
                  </a:outerShdw>
                </a:effectLst>
                <a:latin typeface="Times New Roman" pitchFamily="18" charset="0"/>
                <a:cs typeface="Times New Roman" pitchFamily="18" charset="0"/>
              </a:rPr>
              <a:t>И.И.Мечников</a:t>
            </a:r>
            <a:endParaRPr lang="kk-KZ" sz="2000" b="1" dirty="0" smtClean="0">
              <a:effectLst>
                <a:outerShdw blurRad="38100" dist="38100" dir="2700000" algn="tl">
                  <a:srgbClr val="FFFFFF"/>
                </a:outerShdw>
              </a:effectLst>
              <a:latin typeface="Times New Roman" pitchFamily="18" charset="0"/>
              <a:cs typeface="Times New Roman" pitchFamily="18" charset="0"/>
            </a:endParaRPr>
          </a:p>
        </p:txBody>
      </p:sp>
      <p:sp>
        <p:nvSpPr>
          <p:cNvPr id="52228" name="Text Box 4"/>
          <p:cNvSpPr txBox="1">
            <a:spLocks noChangeArrowheads="1"/>
          </p:cNvSpPr>
          <p:nvPr/>
        </p:nvSpPr>
        <p:spPr bwMode="auto">
          <a:xfrm>
            <a:off x="1835696" y="2060848"/>
            <a:ext cx="5113338" cy="396875"/>
          </a:xfrm>
          <a:prstGeom prst="rect">
            <a:avLst/>
          </a:prstGeom>
          <a:noFill/>
          <a:ln w="9525" algn="ctr">
            <a:noFill/>
            <a:miter lim="800000"/>
            <a:headEnd/>
            <a:tailEnd/>
          </a:ln>
          <a:effectLst/>
        </p:spPr>
        <p:txBody>
          <a:bodyPr>
            <a:spAutoFit/>
          </a:bodyPr>
          <a:lstStyle/>
          <a:p>
            <a:pPr algn="ctr">
              <a:spcBef>
                <a:spcPct val="50000"/>
              </a:spcBef>
              <a:defRPr/>
            </a:pPr>
            <a:r>
              <a:rPr lang="ru-RU" sz="2000" b="1" dirty="0">
                <a:solidFill>
                  <a:srgbClr val="FF0000"/>
                </a:solidFill>
                <a:effectLst>
                  <a:outerShdw blurRad="38100" dist="38100" dir="2700000" algn="tl">
                    <a:srgbClr val="000000"/>
                  </a:outerShdw>
                </a:effectLst>
              </a:rPr>
              <a:t>Иммунитет</a:t>
            </a:r>
            <a:endParaRPr lang="kk-KZ" sz="2000" b="1" dirty="0">
              <a:solidFill>
                <a:srgbClr val="FF0000"/>
              </a:solidFill>
              <a:effectLst>
                <a:outerShdw blurRad="38100" dist="38100" dir="2700000" algn="tl">
                  <a:srgbClr val="000000"/>
                </a:outerShdw>
              </a:effectLst>
            </a:endParaRPr>
          </a:p>
        </p:txBody>
      </p:sp>
      <p:sp>
        <p:nvSpPr>
          <p:cNvPr id="3076" name="Line 5"/>
          <p:cNvSpPr>
            <a:spLocks noChangeShapeType="1"/>
          </p:cNvSpPr>
          <p:nvPr/>
        </p:nvSpPr>
        <p:spPr bwMode="auto">
          <a:xfrm flipH="1">
            <a:off x="2915816" y="2492896"/>
            <a:ext cx="287338" cy="215900"/>
          </a:xfrm>
          <a:prstGeom prst="line">
            <a:avLst/>
          </a:prstGeom>
          <a:noFill/>
          <a:ln w="38100">
            <a:solidFill>
              <a:schemeClr val="tx1"/>
            </a:solidFill>
            <a:round/>
            <a:headEnd/>
            <a:tailEnd type="triangle" w="med" len="med"/>
          </a:ln>
        </p:spPr>
        <p:txBody>
          <a:bodyPr anchor="ctr"/>
          <a:lstStyle/>
          <a:p>
            <a:endParaRPr lang="ru-RU"/>
          </a:p>
        </p:txBody>
      </p:sp>
      <p:sp>
        <p:nvSpPr>
          <p:cNvPr id="3077" name="Line 6"/>
          <p:cNvSpPr>
            <a:spLocks noChangeShapeType="1"/>
          </p:cNvSpPr>
          <p:nvPr/>
        </p:nvSpPr>
        <p:spPr bwMode="auto">
          <a:xfrm>
            <a:off x="5508104" y="2492896"/>
            <a:ext cx="288925" cy="215900"/>
          </a:xfrm>
          <a:prstGeom prst="line">
            <a:avLst/>
          </a:prstGeom>
          <a:noFill/>
          <a:ln w="38100">
            <a:solidFill>
              <a:schemeClr val="tx1"/>
            </a:solidFill>
            <a:round/>
            <a:headEnd/>
            <a:tailEnd type="triangle" w="med" len="med"/>
          </a:ln>
        </p:spPr>
        <p:txBody>
          <a:bodyPr anchor="ctr"/>
          <a:lstStyle/>
          <a:p>
            <a:endParaRPr lang="ru-RU"/>
          </a:p>
        </p:txBody>
      </p:sp>
      <p:sp>
        <p:nvSpPr>
          <p:cNvPr id="3080" name="Line 9"/>
          <p:cNvSpPr>
            <a:spLocks noChangeShapeType="1"/>
          </p:cNvSpPr>
          <p:nvPr/>
        </p:nvSpPr>
        <p:spPr bwMode="auto">
          <a:xfrm flipH="1">
            <a:off x="1187624" y="4005064"/>
            <a:ext cx="287338" cy="215900"/>
          </a:xfrm>
          <a:prstGeom prst="line">
            <a:avLst/>
          </a:prstGeom>
          <a:noFill/>
          <a:ln w="38100">
            <a:solidFill>
              <a:schemeClr val="tx1"/>
            </a:solidFill>
            <a:round/>
            <a:headEnd/>
            <a:tailEnd type="triangle" w="med" len="med"/>
          </a:ln>
        </p:spPr>
        <p:txBody>
          <a:bodyPr anchor="ctr"/>
          <a:lstStyle/>
          <a:p>
            <a:endParaRPr lang="ru-RU"/>
          </a:p>
        </p:txBody>
      </p:sp>
      <p:sp>
        <p:nvSpPr>
          <p:cNvPr id="3081" name="Line 10"/>
          <p:cNvSpPr>
            <a:spLocks noChangeShapeType="1"/>
          </p:cNvSpPr>
          <p:nvPr/>
        </p:nvSpPr>
        <p:spPr bwMode="auto">
          <a:xfrm>
            <a:off x="3419872" y="3933056"/>
            <a:ext cx="288925" cy="215900"/>
          </a:xfrm>
          <a:prstGeom prst="line">
            <a:avLst/>
          </a:prstGeom>
          <a:noFill/>
          <a:ln w="38100">
            <a:solidFill>
              <a:schemeClr val="tx1"/>
            </a:solidFill>
            <a:round/>
            <a:headEnd/>
            <a:tailEnd type="triangle" w="med" len="med"/>
          </a:ln>
        </p:spPr>
        <p:txBody>
          <a:bodyPr anchor="ctr"/>
          <a:lstStyle/>
          <a:p>
            <a:endParaRPr lang="ru-RU"/>
          </a:p>
        </p:txBody>
      </p:sp>
      <p:sp>
        <p:nvSpPr>
          <p:cNvPr id="3082" name="Text Box 12"/>
          <p:cNvSpPr txBox="1">
            <a:spLocks noChangeArrowheads="1"/>
          </p:cNvSpPr>
          <p:nvPr/>
        </p:nvSpPr>
        <p:spPr bwMode="auto">
          <a:xfrm>
            <a:off x="251520" y="4365104"/>
            <a:ext cx="2232025" cy="779462"/>
          </a:xfrm>
          <a:prstGeom prst="rect">
            <a:avLst/>
          </a:prstGeom>
          <a:solidFill>
            <a:srgbClr val="FF9999"/>
          </a:solidFill>
          <a:ln w="9525" algn="ctr">
            <a:noFill/>
            <a:miter lim="800000"/>
            <a:headEnd/>
            <a:tailEnd/>
          </a:ln>
        </p:spPr>
        <p:txBody>
          <a:bodyPr>
            <a:spAutoFit/>
          </a:bodyPr>
          <a:lstStyle/>
          <a:p>
            <a:pPr algn="ctr">
              <a:spcBef>
                <a:spcPct val="50000"/>
              </a:spcBef>
            </a:pPr>
            <a:r>
              <a:rPr lang="kk-KZ" sz="1800" dirty="0"/>
              <a:t>Туа пайда болған</a:t>
            </a:r>
          </a:p>
          <a:p>
            <a:pPr algn="ctr">
              <a:spcBef>
                <a:spcPct val="50000"/>
              </a:spcBef>
            </a:pPr>
            <a:r>
              <a:rPr lang="kk-KZ" sz="1800" dirty="0"/>
              <a:t>иммунитет </a:t>
            </a:r>
          </a:p>
        </p:txBody>
      </p:sp>
      <p:sp>
        <p:nvSpPr>
          <p:cNvPr id="3083" name="Text Box 13"/>
          <p:cNvSpPr txBox="1">
            <a:spLocks noChangeArrowheads="1"/>
          </p:cNvSpPr>
          <p:nvPr/>
        </p:nvSpPr>
        <p:spPr bwMode="auto">
          <a:xfrm>
            <a:off x="2699792" y="4293096"/>
            <a:ext cx="2519362" cy="779462"/>
          </a:xfrm>
          <a:prstGeom prst="rect">
            <a:avLst/>
          </a:prstGeom>
          <a:solidFill>
            <a:srgbClr val="FF9999"/>
          </a:solidFill>
          <a:ln w="9525" algn="ctr">
            <a:noFill/>
            <a:miter lim="800000"/>
            <a:headEnd/>
            <a:tailEnd/>
          </a:ln>
        </p:spPr>
        <p:txBody>
          <a:bodyPr>
            <a:spAutoFit/>
          </a:bodyPr>
          <a:lstStyle/>
          <a:p>
            <a:pPr algn="ctr">
              <a:spcBef>
                <a:spcPct val="50000"/>
              </a:spcBef>
            </a:pPr>
            <a:r>
              <a:rPr lang="kk-KZ" sz="1800" dirty="0"/>
              <a:t>Жүре пайда болған </a:t>
            </a:r>
          </a:p>
          <a:p>
            <a:pPr algn="ctr">
              <a:spcBef>
                <a:spcPct val="50000"/>
              </a:spcBef>
            </a:pPr>
            <a:r>
              <a:rPr lang="kk-KZ" sz="1800" dirty="0"/>
              <a:t>иммунитет</a:t>
            </a:r>
          </a:p>
        </p:txBody>
      </p:sp>
      <p:sp>
        <p:nvSpPr>
          <p:cNvPr id="3078" name="Text Box 7"/>
          <p:cNvSpPr txBox="1">
            <a:spLocks noChangeArrowheads="1"/>
          </p:cNvSpPr>
          <p:nvPr/>
        </p:nvSpPr>
        <p:spPr bwMode="auto">
          <a:xfrm>
            <a:off x="395536" y="2780928"/>
            <a:ext cx="3744912" cy="915988"/>
          </a:xfrm>
          <a:prstGeom prst="rect">
            <a:avLst/>
          </a:prstGeom>
          <a:solidFill>
            <a:schemeClr val="folHlink"/>
          </a:solidFill>
          <a:ln w="9525" algn="ctr">
            <a:noFill/>
            <a:miter lim="800000"/>
            <a:headEnd/>
            <a:tailEnd/>
          </a:ln>
        </p:spPr>
        <p:txBody>
          <a:bodyPr>
            <a:spAutoFit/>
          </a:bodyPr>
          <a:lstStyle/>
          <a:p>
            <a:pPr algn="ctr">
              <a:spcBef>
                <a:spcPct val="50000"/>
              </a:spcBef>
            </a:pPr>
            <a:r>
              <a:rPr lang="ru-RU" sz="1800" dirty="0" err="1"/>
              <a:t>Табиғи </a:t>
            </a:r>
            <a:r>
              <a:rPr lang="ru-RU" sz="1800" dirty="0"/>
              <a:t>иммунитет- </a:t>
            </a:r>
            <a:r>
              <a:rPr lang="ru-RU" sz="1800" dirty="0" err="1"/>
              <a:t>Туа</a:t>
            </a:r>
            <a:r>
              <a:rPr lang="ru-RU" sz="1800" dirty="0"/>
              <a:t> </a:t>
            </a:r>
            <a:r>
              <a:rPr lang="ru-RU" sz="1800" dirty="0" err="1"/>
              <a:t>біткен</a:t>
            </a:r>
            <a:r>
              <a:rPr lang="ru-RU" sz="1800" dirty="0"/>
              <a:t> иммунитет </a:t>
            </a:r>
            <a:r>
              <a:rPr lang="ru-RU" sz="1800" dirty="0" err="1"/>
              <a:t>тұқым қуалау арқылы беріледі</a:t>
            </a:r>
            <a:r>
              <a:rPr lang="ru-RU" sz="1800" dirty="0"/>
              <a:t> </a:t>
            </a:r>
            <a:endParaRPr lang="kk-KZ"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51520" y="404664"/>
            <a:ext cx="5724128" cy="3528392"/>
          </a:xfrm>
        </p:spPr>
        <p:style>
          <a:lnRef idx="2">
            <a:schemeClr val="accent1"/>
          </a:lnRef>
          <a:fillRef idx="1">
            <a:schemeClr val="lt1"/>
          </a:fillRef>
          <a:effectRef idx="0">
            <a:schemeClr val="accent1"/>
          </a:effectRef>
          <a:fontRef idx="minor">
            <a:schemeClr val="dk1"/>
          </a:fontRef>
        </p:style>
        <p:txBody>
          <a:bodyPr>
            <a:noAutofit/>
          </a:bodyPr>
          <a:lstStyle/>
          <a:p>
            <a:r>
              <a:rPr lang="kk-KZ" sz="1800" dirty="0" smtClean="0">
                <a:latin typeface="Times New Roman" pitchFamily="18" charset="0"/>
                <a:cs typeface="Times New Roman" pitchFamily="18" charset="0"/>
              </a:rPr>
              <a:t/>
            </a:r>
            <a:br>
              <a:rPr lang="kk-KZ" sz="1800" dirty="0" smtClean="0">
                <a:latin typeface="Times New Roman" pitchFamily="18" charset="0"/>
                <a:cs typeface="Times New Roman" pitchFamily="18" charset="0"/>
              </a:rPr>
            </a:br>
            <a:r>
              <a:rPr lang="kk-KZ" sz="1800" dirty="0" smtClean="0">
                <a:latin typeface="Times New Roman" pitchFamily="18" charset="0"/>
                <a:cs typeface="Times New Roman" pitchFamily="18" charset="0"/>
              </a:rPr>
              <a:t/>
            </a:r>
            <a:br>
              <a:rPr lang="kk-KZ" sz="1800" dirty="0" smtClean="0">
                <a:latin typeface="Times New Roman" pitchFamily="18" charset="0"/>
                <a:cs typeface="Times New Roman" pitchFamily="18" charset="0"/>
              </a:rPr>
            </a:br>
            <a:r>
              <a:rPr lang="kk-KZ" sz="1800" dirty="0" smtClean="0">
                <a:latin typeface="Times New Roman" pitchFamily="18" charset="0"/>
                <a:cs typeface="Times New Roman" pitchFamily="18" charset="0"/>
              </a:rPr>
              <a:t/>
            </a:r>
            <a:br>
              <a:rPr lang="kk-KZ" sz="1800" dirty="0" smtClean="0">
                <a:latin typeface="Times New Roman" pitchFamily="18" charset="0"/>
                <a:cs typeface="Times New Roman" pitchFamily="18" charset="0"/>
              </a:rPr>
            </a:br>
            <a:r>
              <a:rPr lang="kk-KZ" sz="1800" dirty="0" smtClean="0">
                <a:latin typeface="Times New Roman" pitchFamily="18" charset="0"/>
                <a:cs typeface="Times New Roman" pitchFamily="18" charset="0"/>
              </a:rPr>
              <a:t/>
            </a:r>
            <a:br>
              <a:rPr lang="kk-KZ" sz="1800" dirty="0" smtClean="0">
                <a:latin typeface="Times New Roman" pitchFamily="18" charset="0"/>
                <a:cs typeface="Times New Roman" pitchFamily="18" charset="0"/>
              </a:rPr>
            </a:br>
            <a:r>
              <a:rPr lang="kk-KZ" sz="2000" dirty="0" smtClean="0">
                <a:latin typeface="Times New Roman" pitchFamily="18" charset="0"/>
                <a:cs typeface="Times New Roman" pitchFamily="18" charset="0"/>
              </a:rPr>
              <a:t/>
            </a:r>
            <a:br>
              <a:rPr lang="kk-KZ" sz="2000" dirty="0" smtClean="0">
                <a:latin typeface="Times New Roman" pitchFamily="18" charset="0"/>
                <a:cs typeface="Times New Roman" pitchFamily="18" charset="0"/>
              </a:rPr>
            </a:br>
            <a:r>
              <a:rPr lang="kk-KZ" sz="2000" b="1" dirty="0" smtClean="0">
                <a:solidFill>
                  <a:schemeClr val="tx1"/>
                </a:solidFill>
                <a:latin typeface="Times New Roman" pitchFamily="18" charset="0"/>
                <a:cs typeface="Times New Roman" pitchFamily="18" charset="0"/>
              </a:rPr>
              <a:t>Фагоцитоз</a:t>
            </a:r>
            <a:r>
              <a:rPr lang="kk-KZ" sz="2000" dirty="0" smtClean="0">
                <a:latin typeface="Times New Roman" pitchFamily="18" charset="0"/>
                <a:cs typeface="Times New Roman" pitchFamily="18" charset="0"/>
              </a:rPr>
              <a:t>-қатты </a:t>
            </a:r>
            <a:r>
              <a:rPr lang="kk-KZ" sz="2000" dirty="0" smtClean="0">
                <a:latin typeface="Times New Roman" pitchFamily="18" charset="0"/>
                <a:cs typeface="Times New Roman" pitchFamily="18" charset="0"/>
              </a:rPr>
              <a:t>бөлшектерді жасушалардың ұстап қалуы </a:t>
            </a:r>
            <a:r>
              <a:rPr lang="ru-RU" sz="2000" dirty="0" smtClean="0">
                <a:latin typeface="Times New Roman" pitchFamily="18" charset="0"/>
                <a:cs typeface="Times New Roman" pitchFamily="18" charset="0"/>
              </a:rPr>
              <a:t>(ж</a:t>
            </a:r>
            <a:r>
              <a:rPr lang="kk-KZ" sz="2000" dirty="0" smtClean="0">
                <a:latin typeface="Times New Roman" pitchFamily="18" charset="0"/>
                <a:cs typeface="Times New Roman" pitchFamily="18" charset="0"/>
              </a:rPr>
              <a:t>алған аяқтары арқылы</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Амеба мен </a:t>
            </a:r>
            <a:r>
              <a:rPr lang="ru-RU" sz="2000" dirty="0" err="1" smtClean="0">
                <a:latin typeface="Times New Roman" pitchFamily="18" charset="0"/>
                <a:cs typeface="Times New Roman" pitchFamily="18" charset="0"/>
              </a:rPr>
              <a:t>лейкоциттердің көптеген түрлері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фагоцитозға қабілетті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оларды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фагоциттер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атайды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Сонымен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қатар фагоциттер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зияндды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бөлшектерді кездестірген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кезде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оларды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жалған аяқтарымен  қоршап алады</a:t>
            </a:r>
            <a:r>
              <a:rPr lang="ru-RU" sz="2000" dirty="0" smtClean="0">
                <a:latin typeface="Times New Roman" pitchFamily="18" charset="0"/>
                <a:cs typeface="Times New Roman" pitchFamily="18" charset="0"/>
              </a:rPr>
              <a:t> да, </a:t>
            </a:r>
            <a:r>
              <a:rPr lang="ru-RU" sz="2000" dirty="0" err="1" smtClean="0">
                <a:latin typeface="Times New Roman" pitchFamily="18" charset="0"/>
                <a:cs typeface="Times New Roman" pitchFamily="18" charset="0"/>
              </a:rPr>
              <a:t>цитоплазмада</a:t>
            </a:r>
            <a:r>
              <a:rPr lang="ru-RU" sz="2000" dirty="0" smtClean="0">
                <a:latin typeface="Times New Roman" pitchFamily="18" charset="0"/>
                <a:cs typeface="Times New Roman" pitchFamily="18" charset="0"/>
              </a:rPr>
              <a:t> лизосома </a:t>
            </a:r>
            <a:r>
              <a:rPr lang="ru-RU" sz="2000" dirty="0" err="1" smtClean="0">
                <a:latin typeface="Times New Roman" pitchFamily="18" charset="0"/>
                <a:cs typeface="Times New Roman" pitchFamily="18" charset="0"/>
              </a:rPr>
              <a:t>көмегімен қорытады</a:t>
            </a:r>
            <a:r>
              <a:rPr lang="ru-RU" sz="20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pic>
        <p:nvPicPr>
          <p:cNvPr id="2050" name="Picture 2" descr="C:\Users\admin1\Desktop\Mechnikov-e1551541475250.jpg"/>
          <p:cNvPicPr>
            <a:picLocks noChangeAspect="1" noChangeArrowheads="1"/>
          </p:cNvPicPr>
          <p:nvPr/>
        </p:nvPicPr>
        <p:blipFill>
          <a:blip r:embed="rId2" cstate="print"/>
          <a:srcRect/>
          <a:stretch>
            <a:fillRect/>
          </a:stretch>
        </p:blipFill>
        <p:spPr bwMode="auto">
          <a:xfrm>
            <a:off x="6228184" y="692696"/>
            <a:ext cx="2555776" cy="5328592"/>
          </a:xfrm>
          <a:prstGeom prst="rect">
            <a:avLst/>
          </a:prstGeom>
          <a:noFill/>
        </p:spPr>
      </p:pic>
      <p:sp>
        <p:nvSpPr>
          <p:cNvPr id="9" name="Прямоугольник 8"/>
          <p:cNvSpPr/>
          <p:nvPr/>
        </p:nvSpPr>
        <p:spPr>
          <a:xfrm>
            <a:off x="251520" y="3212976"/>
            <a:ext cx="5760640"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ru-RU" sz="2000" b="1" dirty="0" err="1" smtClean="0">
                <a:latin typeface="Times New Roman" pitchFamily="18" charset="0"/>
                <a:cs typeface="Times New Roman" pitchFamily="18" charset="0"/>
              </a:rPr>
              <a:t>Антидене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-лимфоциттердің кейбір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түрлерін бөгде заттардың </a:t>
            </a:r>
            <a:r>
              <a:rPr lang="ru-RU" sz="2000" dirty="0" err="1" smtClean="0">
                <a:latin typeface="Times New Roman" pitchFamily="18" charset="0"/>
                <a:cs typeface="Times New Roman" pitchFamily="18" charset="0"/>
              </a:rPr>
              <a:t>антигендердің енуіне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жауап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ретінде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бөліп шығаратын ерекше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нәруыздар</a:t>
            </a:r>
            <a:r>
              <a:rPr lang="kk-KZ" sz="2000" dirty="0" smtClean="0">
                <a:latin typeface="Times New Roman" pitchFamily="18" charset="0"/>
                <a:cs typeface="Times New Roman" pitchFamily="18" charset="0"/>
              </a:rPr>
              <a:t>. Антиденелер микроағзаларды өзара жабыстырып, оларды жоя алады.  Сонымен қатар антиденелер улы заттардың молекулаларымен химиялық реакцияға түсіп,  оларды бейтараптайды.</a:t>
            </a:r>
            <a:endParaRPr lang="ru-RU"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833029" y="548680"/>
            <a:ext cx="3240360" cy="7200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k-KZ" sz="2000" b="1" dirty="0" smtClean="0">
                <a:latin typeface="Times New Roman" pitchFamily="18" charset="0"/>
                <a:cs typeface="Times New Roman" pitchFamily="18" charset="0"/>
              </a:rPr>
              <a:t>Лейкоциттер </a:t>
            </a:r>
            <a:endParaRPr lang="ru-RU" sz="2000" b="1" dirty="0">
              <a:latin typeface="Times New Roman" pitchFamily="18" charset="0"/>
              <a:cs typeface="Times New Roman" pitchFamily="18" charset="0"/>
            </a:endParaRPr>
          </a:p>
        </p:txBody>
      </p:sp>
      <p:sp>
        <p:nvSpPr>
          <p:cNvPr id="7" name="Скругленный прямоугольник 6"/>
          <p:cNvSpPr/>
          <p:nvPr/>
        </p:nvSpPr>
        <p:spPr>
          <a:xfrm>
            <a:off x="4840304" y="1705422"/>
            <a:ext cx="3240360" cy="7200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k-KZ" sz="2000" b="1" dirty="0" smtClean="0">
                <a:latin typeface="Times New Roman" pitchFamily="18" charset="0"/>
                <a:cs typeface="Times New Roman" pitchFamily="18" charset="0"/>
              </a:rPr>
              <a:t>Түйіршіксіз лейкоциттер </a:t>
            </a:r>
            <a:endParaRPr lang="ru-RU" sz="2000" b="1" dirty="0">
              <a:latin typeface="Times New Roman" pitchFamily="18" charset="0"/>
              <a:cs typeface="Times New Roman" pitchFamily="18" charset="0"/>
            </a:endParaRPr>
          </a:p>
        </p:txBody>
      </p:sp>
      <p:sp>
        <p:nvSpPr>
          <p:cNvPr id="9" name="Скругленный прямоугольник 8"/>
          <p:cNvSpPr/>
          <p:nvPr/>
        </p:nvSpPr>
        <p:spPr>
          <a:xfrm>
            <a:off x="1331640" y="3212976"/>
            <a:ext cx="2664296"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k-KZ" sz="2000" b="1" dirty="0" smtClean="0">
                <a:latin typeface="Times New Roman" pitchFamily="18" charset="0"/>
                <a:cs typeface="Times New Roman" pitchFamily="18" charset="0"/>
              </a:rPr>
              <a:t>Эозинофиллдер  </a:t>
            </a:r>
            <a:endParaRPr lang="ru-RU" sz="2000" b="1" dirty="0">
              <a:latin typeface="Times New Roman" pitchFamily="18" charset="0"/>
              <a:cs typeface="Times New Roman" pitchFamily="18" charset="0"/>
            </a:endParaRPr>
          </a:p>
        </p:txBody>
      </p:sp>
      <p:sp>
        <p:nvSpPr>
          <p:cNvPr id="8" name="Скругленный прямоугольник 7"/>
          <p:cNvSpPr/>
          <p:nvPr/>
        </p:nvSpPr>
        <p:spPr>
          <a:xfrm>
            <a:off x="539552" y="1705422"/>
            <a:ext cx="3240360" cy="7200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k-KZ" sz="2000" b="1" dirty="0" smtClean="0">
                <a:latin typeface="Times New Roman" pitchFamily="18" charset="0"/>
                <a:cs typeface="Times New Roman" pitchFamily="18" charset="0"/>
              </a:rPr>
              <a:t>Түйіршікті лейкоциттер </a:t>
            </a:r>
            <a:endParaRPr lang="ru-RU" sz="2000" b="1" dirty="0">
              <a:latin typeface="Times New Roman" pitchFamily="18" charset="0"/>
              <a:cs typeface="Times New Roman" pitchFamily="18" charset="0"/>
            </a:endParaRPr>
          </a:p>
        </p:txBody>
      </p:sp>
      <p:sp>
        <p:nvSpPr>
          <p:cNvPr id="10" name="Скругленный прямоугольник 9"/>
          <p:cNvSpPr/>
          <p:nvPr/>
        </p:nvSpPr>
        <p:spPr>
          <a:xfrm>
            <a:off x="1187623" y="4331966"/>
            <a:ext cx="2789089" cy="60920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k-KZ" sz="2000" b="1" dirty="0" smtClean="0">
                <a:latin typeface="Times New Roman" pitchFamily="18" charset="0"/>
                <a:cs typeface="Times New Roman" pitchFamily="18" charset="0"/>
              </a:rPr>
              <a:t>Базофиллдер </a:t>
            </a:r>
            <a:endParaRPr lang="ru-RU" sz="2000" b="1" dirty="0">
              <a:latin typeface="Times New Roman" pitchFamily="18" charset="0"/>
              <a:cs typeface="Times New Roman" pitchFamily="18" charset="0"/>
            </a:endParaRPr>
          </a:p>
        </p:txBody>
      </p:sp>
      <p:sp>
        <p:nvSpPr>
          <p:cNvPr id="11" name="Скругленный прямоугольник 10"/>
          <p:cNvSpPr/>
          <p:nvPr/>
        </p:nvSpPr>
        <p:spPr>
          <a:xfrm>
            <a:off x="1187622" y="5332649"/>
            <a:ext cx="2808313" cy="7200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k-KZ" sz="2000" b="1" dirty="0" smtClean="0">
                <a:latin typeface="Times New Roman" pitchFamily="18" charset="0"/>
                <a:cs typeface="Times New Roman" pitchFamily="18" charset="0"/>
              </a:rPr>
              <a:t>Нейтрофиллдер </a:t>
            </a:r>
            <a:endParaRPr lang="ru-RU" sz="2000" b="1" dirty="0">
              <a:latin typeface="Times New Roman" pitchFamily="18" charset="0"/>
              <a:cs typeface="Times New Roman" pitchFamily="18" charset="0"/>
            </a:endParaRPr>
          </a:p>
        </p:txBody>
      </p:sp>
      <p:sp>
        <p:nvSpPr>
          <p:cNvPr id="12" name="Скругленный прямоугольник 11"/>
          <p:cNvSpPr/>
          <p:nvPr/>
        </p:nvSpPr>
        <p:spPr>
          <a:xfrm>
            <a:off x="6073389" y="3537012"/>
            <a:ext cx="2565939" cy="6241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k-KZ" sz="2000" b="1" dirty="0" smtClean="0">
                <a:latin typeface="Times New Roman" pitchFamily="18" charset="0"/>
                <a:cs typeface="Times New Roman" pitchFamily="18" charset="0"/>
              </a:rPr>
              <a:t>Лимфоциттер </a:t>
            </a:r>
            <a:endParaRPr lang="ru-RU" sz="2000" b="1" dirty="0">
              <a:latin typeface="Times New Roman" pitchFamily="18" charset="0"/>
              <a:cs typeface="Times New Roman" pitchFamily="18" charset="0"/>
            </a:endParaRPr>
          </a:p>
        </p:txBody>
      </p:sp>
      <p:sp>
        <p:nvSpPr>
          <p:cNvPr id="13" name="Скругленный прямоугольник 12"/>
          <p:cNvSpPr/>
          <p:nvPr/>
        </p:nvSpPr>
        <p:spPr>
          <a:xfrm>
            <a:off x="7452320" y="4689140"/>
            <a:ext cx="1872208" cy="6435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k-KZ" sz="2000" b="1" dirty="0" smtClean="0">
                <a:latin typeface="Times New Roman" pitchFamily="18" charset="0"/>
                <a:cs typeface="Times New Roman" pitchFamily="18" charset="0"/>
              </a:rPr>
              <a:t>Т - лимфоциттер</a:t>
            </a:r>
            <a:endParaRPr lang="ru-RU" sz="2000" b="1" dirty="0">
              <a:latin typeface="Times New Roman" pitchFamily="18" charset="0"/>
              <a:cs typeface="Times New Roman" pitchFamily="18" charset="0"/>
            </a:endParaRPr>
          </a:p>
        </p:txBody>
      </p:sp>
      <p:sp>
        <p:nvSpPr>
          <p:cNvPr id="14" name="Скругленный прямоугольник 13"/>
          <p:cNvSpPr/>
          <p:nvPr/>
        </p:nvSpPr>
        <p:spPr>
          <a:xfrm>
            <a:off x="5364089" y="4689139"/>
            <a:ext cx="1944216" cy="64350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k-KZ" sz="2000" b="1" dirty="0" smtClean="0">
                <a:latin typeface="Times New Roman" pitchFamily="18" charset="0"/>
                <a:cs typeface="Times New Roman" pitchFamily="18" charset="0"/>
              </a:rPr>
              <a:t>В - лимфоциттер</a:t>
            </a:r>
            <a:endParaRPr lang="ru-RU" sz="2000" b="1" dirty="0">
              <a:latin typeface="Times New Roman" pitchFamily="18" charset="0"/>
              <a:cs typeface="Times New Roman" pitchFamily="18" charset="0"/>
            </a:endParaRPr>
          </a:p>
        </p:txBody>
      </p:sp>
      <p:sp>
        <p:nvSpPr>
          <p:cNvPr id="15" name="Скругленный прямоугольник 14"/>
          <p:cNvSpPr/>
          <p:nvPr/>
        </p:nvSpPr>
        <p:spPr>
          <a:xfrm>
            <a:off x="5785319" y="5824879"/>
            <a:ext cx="2325887"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k-KZ" sz="2000" b="1" dirty="0" smtClean="0">
                <a:latin typeface="Times New Roman" pitchFamily="18" charset="0"/>
                <a:cs typeface="Times New Roman" pitchFamily="18" charset="0"/>
              </a:rPr>
              <a:t>Моноциттер </a:t>
            </a:r>
            <a:endParaRPr lang="ru-RU" sz="2000" b="1" dirty="0">
              <a:latin typeface="Times New Roman" pitchFamily="18" charset="0"/>
              <a:cs typeface="Times New Roman" pitchFamily="18" charset="0"/>
            </a:endParaRPr>
          </a:p>
        </p:txBody>
      </p:sp>
      <p:cxnSp>
        <p:nvCxnSpPr>
          <p:cNvPr id="17" name="Прямая со стрелкой 16"/>
          <p:cNvCxnSpPr>
            <a:stCxn id="4" idx="2"/>
            <a:endCxn id="8" idx="0"/>
          </p:cNvCxnSpPr>
          <p:nvPr/>
        </p:nvCxnSpPr>
        <p:spPr>
          <a:xfrm flipH="1">
            <a:off x="2159732" y="1268760"/>
            <a:ext cx="2293477" cy="43666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Прямая со стрелкой 18"/>
          <p:cNvCxnSpPr>
            <a:stCxn id="4" idx="2"/>
            <a:endCxn id="7" idx="0"/>
          </p:cNvCxnSpPr>
          <p:nvPr/>
        </p:nvCxnSpPr>
        <p:spPr>
          <a:xfrm>
            <a:off x="4453209" y="1268760"/>
            <a:ext cx="2007275" cy="43666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Прямая соединительная линия 20"/>
          <p:cNvCxnSpPr/>
          <p:nvPr/>
        </p:nvCxnSpPr>
        <p:spPr>
          <a:xfrm>
            <a:off x="899592" y="2425502"/>
            <a:ext cx="0" cy="3399377"/>
          </a:xfrm>
          <a:prstGeom prst="line">
            <a:avLst/>
          </a:prstGeom>
        </p:spPr>
        <p:style>
          <a:lnRef idx="1">
            <a:schemeClr val="dk1"/>
          </a:lnRef>
          <a:fillRef idx="0">
            <a:schemeClr val="dk1"/>
          </a:fillRef>
          <a:effectRef idx="0">
            <a:schemeClr val="dk1"/>
          </a:effectRef>
          <a:fontRef idx="minor">
            <a:schemeClr val="tx1"/>
          </a:fontRef>
        </p:style>
      </p:cxnSp>
      <p:cxnSp>
        <p:nvCxnSpPr>
          <p:cNvPr id="24" name="Прямая соединительная линия 23"/>
          <p:cNvCxnSpPr/>
          <p:nvPr/>
        </p:nvCxnSpPr>
        <p:spPr>
          <a:xfrm>
            <a:off x="899592" y="5824879"/>
            <a:ext cx="216024" cy="0"/>
          </a:xfrm>
          <a:prstGeom prst="line">
            <a:avLst/>
          </a:prstGeom>
        </p:spPr>
        <p:style>
          <a:lnRef idx="1">
            <a:schemeClr val="dk1"/>
          </a:lnRef>
          <a:fillRef idx="0">
            <a:schemeClr val="dk1"/>
          </a:fillRef>
          <a:effectRef idx="0">
            <a:schemeClr val="dk1"/>
          </a:effectRef>
          <a:fontRef idx="minor">
            <a:schemeClr val="tx1"/>
          </a:fontRef>
        </p:style>
      </p:cxnSp>
      <p:cxnSp>
        <p:nvCxnSpPr>
          <p:cNvPr id="26" name="Прямая соединительная линия 25"/>
          <p:cNvCxnSpPr/>
          <p:nvPr/>
        </p:nvCxnSpPr>
        <p:spPr>
          <a:xfrm>
            <a:off x="899592" y="4636567"/>
            <a:ext cx="216024" cy="0"/>
          </a:xfrm>
          <a:prstGeom prst="line">
            <a:avLst/>
          </a:prstGeom>
        </p:spPr>
        <p:style>
          <a:lnRef idx="1">
            <a:schemeClr val="dk1"/>
          </a:lnRef>
          <a:fillRef idx="0">
            <a:schemeClr val="dk1"/>
          </a:fillRef>
          <a:effectRef idx="0">
            <a:schemeClr val="dk1"/>
          </a:effectRef>
          <a:fontRef idx="minor">
            <a:schemeClr val="tx1"/>
          </a:fontRef>
        </p:style>
      </p:cxnSp>
      <p:cxnSp>
        <p:nvCxnSpPr>
          <p:cNvPr id="28" name="Прямая соединительная линия 27"/>
          <p:cNvCxnSpPr/>
          <p:nvPr/>
        </p:nvCxnSpPr>
        <p:spPr>
          <a:xfrm>
            <a:off x="899592" y="3501008"/>
            <a:ext cx="360040" cy="0"/>
          </a:xfrm>
          <a:prstGeom prst="line">
            <a:avLst/>
          </a:prstGeom>
        </p:spPr>
        <p:style>
          <a:lnRef idx="1">
            <a:schemeClr val="dk1"/>
          </a:lnRef>
          <a:fillRef idx="0">
            <a:schemeClr val="dk1"/>
          </a:fillRef>
          <a:effectRef idx="0">
            <a:schemeClr val="dk1"/>
          </a:effectRef>
          <a:fontRef idx="minor">
            <a:schemeClr val="tx1"/>
          </a:fontRef>
        </p:style>
      </p:cxnSp>
      <p:cxnSp>
        <p:nvCxnSpPr>
          <p:cNvPr id="30" name="Прямая соединительная линия 29"/>
          <p:cNvCxnSpPr/>
          <p:nvPr/>
        </p:nvCxnSpPr>
        <p:spPr>
          <a:xfrm>
            <a:off x="5369547" y="2432397"/>
            <a:ext cx="0" cy="3716518"/>
          </a:xfrm>
          <a:prstGeom prst="line">
            <a:avLst/>
          </a:prstGeom>
        </p:spPr>
        <p:style>
          <a:lnRef idx="1">
            <a:schemeClr val="dk1"/>
          </a:lnRef>
          <a:fillRef idx="0">
            <a:schemeClr val="dk1"/>
          </a:fillRef>
          <a:effectRef idx="0">
            <a:schemeClr val="dk1"/>
          </a:effectRef>
          <a:fontRef idx="minor">
            <a:schemeClr val="tx1"/>
          </a:fontRef>
        </p:style>
      </p:cxnSp>
      <p:cxnSp>
        <p:nvCxnSpPr>
          <p:cNvPr id="38" name="Прямая соединительная линия 37"/>
          <p:cNvCxnSpPr>
            <a:endCxn id="15" idx="1"/>
          </p:cNvCxnSpPr>
          <p:nvPr/>
        </p:nvCxnSpPr>
        <p:spPr>
          <a:xfrm>
            <a:off x="5369547" y="6148915"/>
            <a:ext cx="415772" cy="0"/>
          </a:xfrm>
          <a:prstGeom prst="line">
            <a:avLst/>
          </a:prstGeom>
        </p:spPr>
        <p:style>
          <a:lnRef idx="1">
            <a:schemeClr val="dk1"/>
          </a:lnRef>
          <a:fillRef idx="0">
            <a:schemeClr val="dk1"/>
          </a:fillRef>
          <a:effectRef idx="0">
            <a:schemeClr val="dk1"/>
          </a:effectRef>
          <a:fontRef idx="minor">
            <a:schemeClr val="tx1"/>
          </a:fontRef>
        </p:style>
      </p:cxnSp>
      <p:cxnSp>
        <p:nvCxnSpPr>
          <p:cNvPr id="40" name="Прямая соединительная линия 39"/>
          <p:cNvCxnSpPr>
            <a:endCxn id="12" idx="1"/>
          </p:cNvCxnSpPr>
          <p:nvPr/>
        </p:nvCxnSpPr>
        <p:spPr>
          <a:xfrm flipV="1">
            <a:off x="5435125" y="3849103"/>
            <a:ext cx="638264" cy="30688"/>
          </a:xfrm>
          <a:prstGeom prst="line">
            <a:avLst/>
          </a:prstGeom>
        </p:spPr>
        <p:style>
          <a:lnRef idx="1">
            <a:schemeClr val="dk1"/>
          </a:lnRef>
          <a:fillRef idx="0">
            <a:schemeClr val="dk1"/>
          </a:fillRef>
          <a:effectRef idx="0">
            <a:schemeClr val="dk1"/>
          </a:effectRef>
          <a:fontRef idx="minor">
            <a:schemeClr val="tx1"/>
          </a:fontRef>
        </p:style>
      </p:cxnSp>
      <p:cxnSp>
        <p:nvCxnSpPr>
          <p:cNvPr id="48" name="Прямая со стрелкой 47"/>
          <p:cNvCxnSpPr>
            <a:stCxn id="12" idx="2"/>
            <a:endCxn id="14" idx="0"/>
          </p:cNvCxnSpPr>
          <p:nvPr/>
        </p:nvCxnSpPr>
        <p:spPr>
          <a:xfrm flipH="1">
            <a:off x="6336197" y="4161194"/>
            <a:ext cx="1020162" cy="52794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0" name="Прямая со стрелкой 49"/>
          <p:cNvCxnSpPr>
            <a:stCxn id="12" idx="2"/>
            <a:endCxn id="13" idx="0"/>
          </p:cNvCxnSpPr>
          <p:nvPr/>
        </p:nvCxnSpPr>
        <p:spPr>
          <a:xfrm>
            <a:off x="7356359" y="4161194"/>
            <a:ext cx="1032065" cy="52794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3512719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95536" y="332656"/>
            <a:ext cx="4914900" cy="222885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2987824" y="2204864"/>
            <a:ext cx="5514975" cy="2343150"/>
          </a:xfrm>
          <a:prstGeom prst="rect">
            <a:avLst/>
          </a:prstGeom>
          <a:noFill/>
          <a:ln w="9525">
            <a:noFill/>
            <a:miter lim="800000"/>
            <a:headEnd/>
            <a:tailEnd/>
          </a:ln>
          <a:effectLst/>
        </p:spPr>
      </p:pic>
      <p:pic>
        <p:nvPicPr>
          <p:cNvPr id="6149" name="Picture 5"/>
          <p:cNvPicPr>
            <a:picLocks noChangeAspect="1" noChangeArrowheads="1"/>
          </p:cNvPicPr>
          <p:nvPr/>
        </p:nvPicPr>
        <p:blipFill>
          <a:blip r:embed="rId4" cstate="print"/>
          <a:srcRect/>
          <a:stretch>
            <a:fillRect/>
          </a:stretch>
        </p:blipFill>
        <p:spPr bwMode="auto">
          <a:xfrm>
            <a:off x="971600" y="4509120"/>
            <a:ext cx="5105400" cy="20882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683568" y="908720"/>
            <a:ext cx="4733925" cy="2657475"/>
          </a:xfrm>
          <a:prstGeom prst="rect">
            <a:avLst/>
          </a:prstGeom>
          <a:noFill/>
          <a:ln w="9525">
            <a:noFill/>
            <a:miter lim="800000"/>
            <a:headEnd/>
            <a:tailEnd/>
          </a:ln>
          <a:effectLst/>
        </p:spPr>
      </p:pic>
      <p:pic>
        <p:nvPicPr>
          <p:cNvPr id="7170" name="Picture 2"/>
          <p:cNvPicPr>
            <a:picLocks noChangeAspect="1" noChangeArrowheads="1"/>
          </p:cNvPicPr>
          <p:nvPr/>
        </p:nvPicPr>
        <p:blipFill>
          <a:blip r:embed="rId3" cstate="print"/>
          <a:srcRect/>
          <a:stretch>
            <a:fillRect/>
          </a:stretch>
        </p:blipFill>
        <p:spPr bwMode="auto">
          <a:xfrm>
            <a:off x="3635896" y="3114675"/>
            <a:ext cx="5153025" cy="3743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24744"/>
            <a:ext cx="4464496" cy="424731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ru-RU" dirty="0" smtClean="0">
                <a:latin typeface="Times New Roman" pitchFamily="18" charset="0"/>
                <a:cs typeface="Times New Roman" pitchFamily="18" charset="0"/>
              </a:rPr>
              <a:t>Адам </a:t>
            </a:r>
            <a:r>
              <a:rPr lang="ru-RU" dirty="0" err="1" smtClean="0">
                <a:latin typeface="Times New Roman" pitchFamily="18" charset="0"/>
                <a:cs typeface="Times New Roman" pitchFamily="18" charset="0"/>
              </a:rPr>
              <a:t>және басқа </a:t>
            </a:r>
            <a:r>
              <a:rPr lang="ru-RU" dirty="0" smtClean="0">
                <a:latin typeface="Times New Roman" pitchFamily="18" charset="0"/>
                <a:cs typeface="Times New Roman" pitchFamily="18" charset="0"/>
              </a:rPr>
              <a:t>да </a:t>
            </a:r>
            <a:r>
              <a:rPr lang="ru-RU" dirty="0" err="1" smtClean="0">
                <a:latin typeface="Times New Roman" pitchFamily="18" charset="0"/>
                <a:cs typeface="Times New Roman" pitchFamily="18" charset="0"/>
              </a:rPr>
              <a:t>омыртқалы жануарлардың иммунды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жүйесі иммунды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қызмет атқаратын мүшелер </a:t>
            </a:r>
            <a:r>
              <a:rPr lang="ru-RU" dirty="0" smtClean="0">
                <a:latin typeface="Times New Roman" pitchFamily="18" charset="0"/>
                <a:cs typeface="Times New Roman" pitchFamily="18" charset="0"/>
              </a:rPr>
              <a:t>мен </a:t>
            </a:r>
            <a:r>
              <a:rPr lang="ru-RU" dirty="0" err="1" smtClean="0">
                <a:latin typeface="Times New Roman" pitchFamily="18" charset="0"/>
                <a:cs typeface="Times New Roman" pitchFamily="18" charset="0"/>
              </a:rPr>
              <a:t>жасушалар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кешенінен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тұрады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жауапты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алдымен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лейкоциттер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атқарады.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жүйенің жасушаларының үлкен бөлігі қан түзу мүшелері </a:t>
            </a:r>
            <a:r>
              <a:rPr lang="ru-RU" dirty="0" smtClean="0">
                <a:latin typeface="Times New Roman" pitchFamily="18" charset="0"/>
                <a:cs typeface="Times New Roman" pitchFamily="18" charset="0"/>
              </a:rPr>
              <a:t>мен </a:t>
            </a:r>
            <a:r>
              <a:rPr lang="ru-RU" dirty="0" err="1" smtClean="0">
                <a:latin typeface="Times New Roman" pitchFamily="18" charset="0"/>
                <a:cs typeface="Times New Roman" pitchFamily="18" charset="0"/>
              </a:rPr>
              <a:t>ұлпаларынан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сүйектің қызыл кемігі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айырша</a:t>
            </a:r>
            <a:r>
              <a:rPr lang="ru-RU" dirty="0" smtClean="0">
                <a:latin typeface="Times New Roman" pitchFamily="18" charset="0"/>
                <a:cs typeface="Times New Roman" pitchFamily="18" charset="0"/>
              </a:rPr>
              <a:t> без, </a:t>
            </a:r>
            <a:r>
              <a:rPr lang="ru-RU" dirty="0" err="1" smtClean="0">
                <a:latin typeface="Times New Roman" pitchFamily="18" charset="0"/>
                <a:cs typeface="Times New Roman" pitchFamily="18" charset="0"/>
              </a:rPr>
              <a:t>жілік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майы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шығады.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Ересек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адамдарда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жасушалардың дамуы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жілік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майында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басталады</a:t>
            </a:r>
            <a:r>
              <a:rPr lang="ru-RU" dirty="0" smtClean="0">
                <a:latin typeface="Times New Roman" pitchFamily="18" charset="0"/>
                <a:cs typeface="Times New Roman" pitchFamily="18" charset="0"/>
              </a:rPr>
              <a:t>. Тек </a:t>
            </a:r>
            <a:r>
              <a:rPr lang="en-US" dirty="0" smtClean="0">
                <a:latin typeface="Times New Roman" pitchFamily="18" charset="0"/>
                <a:cs typeface="Times New Roman" pitchFamily="18" charset="0"/>
              </a:rPr>
              <a:t>T-</a:t>
            </a:r>
            <a:r>
              <a:rPr lang="ru-RU" dirty="0" err="1" smtClean="0">
                <a:latin typeface="Times New Roman" pitchFamily="18" charset="0"/>
                <a:cs typeface="Times New Roman" pitchFamily="18" charset="0"/>
              </a:rPr>
              <a:t>лимфоциттер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айырша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безде</a:t>
            </a:r>
            <a:r>
              <a:rPr lang="ru-RU" dirty="0" smtClean="0">
                <a:latin typeface="Times New Roman" pitchFamily="18" charset="0"/>
                <a:cs typeface="Times New Roman" pitchFamily="18" charset="0"/>
              </a:rPr>
              <a:t> (тимус) </a:t>
            </a:r>
            <a:r>
              <a:rPr lang="ru-RU" dirty="0" err="1" smtClean="0">
                <a:latin typeface="Times New Roman" pitchFamily="18" charset="0"/>
                <a:cs typeface="Times New Roman" pitchFamily="18" charset="0"/>
              </a:rPr>
              <a:t>толық дамиды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Дамыған жасушалар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лимфоидті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мүшелерде және сыртқы </a:t>
            </a:r>
            <a:r>
              <a:rPr lang="ru-RU" dirty="0" smtClean="0">
                <a:latin typeface="Times New Roman" pitchFamily="18" charset="0"/>
                <a:cs typeface="Times New Roman" pitchFamily="18" charset="0"/>
              </a:rPr>
              <a:t>орта </a:t>
            </a:r>
            <a:r>
              <a:rPr lang="ru-RU" dirty="0" err="1" smtClean="0">
                <a:latin typeface="Times New Roman" pitchFamily="18" charset="0"/>
                <a:cs typeface="Times New Roman" pitchFamily="18" charset="0"/>
              </a:rPr>
              <a:t>шекарасы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тері</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шырышты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қабық аймақтарында орналасады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3074" name="Picture 2" descr="C:\Users\admin1\Downloads\Healthy_Human_T_Cell.jpg"/>
          <p:cNvPicPr>
            <a:picLocks noChangeAspect="1" noChangeArrowheads="1"/>
          </p:cNvPicPr>
          <p:nvPr/>
        </p:nvPicPr>
        <p:blipFill>
          <a:blip r:embed="rId2" cstate="print"/>
          <a:srcRect/>
          <a:stretch>
            <a:fillRect/>
          </a:stretch>
        </p:blipFill>
        <p:spPr bwMode="auto">
          <a:xfrm>
            <a:off x="5148064" y="1196752"/>
            <a:ext cx="3363913" cy="336391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268760"/>
            <a:ext cx="3672408" cy="3139321"/>
          </a:xfrm>
          <a:prstGeom prst="rect">
            <a:avLst/>
          </a:prstGeom>
        </p:spPr>
        <p:txBody>
          <a:bodyPr wrap="square">
            <a:spAutoFit/>
          </a:bodyPr>
          <a:lstStyle/>
          <a:p>
            <a:r>
              <a:rPr lang="ru-RU" dirty="0" smtClean="0"/>
              <a:t>В </a:t>
            </a:r>
            <a:r>
              <a:rPr lang="ru-RU" dirty="0" err="1" smtClean="0"/>
              <a:t>лимфоциттері</a:t>
            </a:r>
            <a:r>
              <a:rPr lang="ru-RU" dirty="0" smtClean="0"/>
              <a:t> </a:t>
            </a:r>
            <a:r>
              <a:rPr lang="ru-RU" dirty="0" err="1" smtClean="0"/>
              <a:t>немесе</a:t>
            </a:r>
            <a:r>
              <a:rPr lang="ru-RU" dirty="0" smtClean="0"/>
              <a:t> В </a:t>
            </a:r>
            <a:r>
              <a:rPr lang="ru-RU" dirty="0" err="1" smtClean="0"/>
              <a:t>жасушалары</a:t>
            </a:r>
            <a:r>
              <a:rPr lang="ru-RU" dirty="0" smtClean="0"/>
              <a:t> - </a:t>
            </a:r>
            <a:r>
              <a:rPr lang="ru-RU" dirty="0" err="1" smtClean="0"/>
              <a:t>гуморальдық немесе</a:t>
            </a:r>
            <a:r>
              <a:rPr lang="ru-RU" dirty="0" smtClean="0"/>
              <a:t> </a:t>
            </a:r>
            <a:r>
              <a:rPr lang="ru-RU" dirty="0" err="1" smtClean="0"/>
              <a:t>антиденелермен</a:t>
            </a:r>
            <a:r>
              <a:rPr lang="ru-RU" dirty="0" smtClean="0"/>
              <a:t> </a:t>
            </a:r>
            <a:r>
              <a:rPr lang="ru-RU" dirty="0" err="1" smtClean="0"/>
              <a:t>қозғалатын иммунитетке</a:t>
            </a:r>
            <a:r>
              <a:rPr lang="ru-RU" dirty="0" smtClean="0"/>
              <a:t> </a:t>
            </a:r>
            <a:r>
              <a:rPr lang="ru-RU" dirty="0" err="1" smtClean="0"/>
              <a:t>қатысатын лимфоциттердің екінші</a:t>
            </a:r>
            <a:r>
              <a:rPr lang="ru-RU" dirty="0" smtClean="0"/>
              <a:t> </a:t>
            </a:r>
            <a:r>
              <a:rPr lang="ru-RU" dirty="0" err="1" smtClean="0"/>
              <a:t>түрі</a:t>
            </a:r>
            <a:r>
              <a:rPr lang="ru-RU" dirty="0" smtClean="0"/>
              <a:t>. </a:t>
            </a:r>
            <a:r>
              <a:rPr lang="ru-RU" dirty="0" err="1" smtClean="0"/>
              <a:t>Олар</a:t>
            </a:r>
            <a:r>
              <a:rPr lang="ru-RU" dirty="0" smtClean="0"/>
              <a:t> </a:t>
            </a:r>
            <a:r>
              <a:rPr lang="ru-RU" dirty="0" err="1" smtClean="0"/>
              <a:t>сонымен</a:t>
            </a:r>
            <a:r>
              <a:rPr lang="ru-RU" dirty="0" smtClean="0"/>
              <a:t> </a:t>
            </a:r>
            <a:r>
              <a:rPr lang="ru-RU" dirty="0" err="1" smtClean="0"/>
              <a:t>қатар агранулоциттер</a:t>
            </a:r>
            <a:r>
              <a:rPr lang="ru-RU" dirty="0" smtClean="0"/>
              <a:t>. В </a:t>
            </a:r>
            <a:r>
              <a:rPr lang="ru-RU" dirty="0" err="1" smtClean="0"/>
              <a:t>лимфоциттері</a:t>
            </a:r>
            <a:r>
              <a:rPr lang="ru-RU" dirty="0" smtClean="0"/>
              <a:t> </a:t>
            </a:r>
            <a:r>
              <a:rPr lang="ru-RU" dirty="0" err="1" smtClean="0"/>
              <a:t>сүйек кемігінде</a:t>
            </a:r>
            <a:r>
              <a:rPr lang="ru-RU" dirty="0" smtClean="0"/>
              <a:t> </a:t>
            </a:r>
            <a:r>
              <a:rPr lang="ru-RU" dirty="0" err="1" smtClean="0"/>
              <a:t>пайда</a:t>
            </a:r>
            <a:r>
              <a:rPr lang="ru-RU" dirty="0" smtClean="0"/>
              <a:t> </a:t>
            </a:r>
            <a:r>
              <a:rPr lang="ru-RU" dirty="0" err="1" smtClean="0"/>
              <a:t>болады</a:t>
            </a:r>
            <a:r>
              <a:rPr lang="ru-RU" dirty="0" smtClean="0"/>
              <a:t> </a:t>
            </a:r>
            <a:r>
              <a:rPr lang="ru-RU" dirty="0" err="1" smtClean="0"/>
              <a:t>және жетіледі</a:t>
            </a:r>
            <a:r>
              <a:rPr lang="ru-RU" dirty="0" smtClean="0"/>
              <a:t>. </a:t>
            </a:r>
            <a:r>
              <a:rPr lang="ru-RU" dirty="0" err="1" smtClean="0"/>
              <a:t>Олар</a:t>
            </a:r>
            <a:r>
              <a:rPr lang="ru-RU" dirty="0" smtClean="0"/>
              <a:t> </a:t>
            </a:r>
            <a:r>
              <a:rPr lang="ru-RU" dirty="0" err="1" smtClean="0"/>
              <a:t>қандағы айналымдағы лимфоциттердің </a:t>
            </a:r>
            <a:r>
              <a:rPr lang="ru-RU" dirty="0" smtClean="0"/>
              <a:t>20% </a:t>
            </a:r>
            <a:r>
              <a:rPr lang="ru-RU" dirty="0" err="1" smtClean="0"/>
              <a:t>құрайды</a:t>
            </a:r>
            <a:r>
              <a:rPr lang="ru-RU" dirty="0" smtClean="0"/>
              <a:t>.</a:t>
            </a:r>
            <a:endParaRPr lang="ru-RU" dirty="0"/>
          </a:p>
        </p:txBody>
      </p:sp>
      <p:sp>
        <p:nvSpPr>
          <p:cNvPr id="3" name="Прямоугольник 2"/>
          <p:cNvSpPr/>
          <p:nvPr/>
        </p:nvSpPr>
        <p:spPr>
          <a:xfrm>
            <a:off x="4355976" y="4149080"/>
            <a:ext cx="4572000" cy="1754326"/>
          </a:xfrm>
          <a:prstGeom prst="rect">
            <a:avLst/>
          </a:prstGeom>
        </p:spPr>
        <p:txBody>
          <a:bodyPr>
            <a:spAutoFit/>
          </a:bodyPr>
          <a:lstStyle/>
          <a:p>
            <a:r>
              <a:rPr lang="ru-RU" dirty="0" smtClean="0"/>
              <a:t>Т </a:t>
            </a:r>
            <a:r>
              <a:rPr lang="ru-RU" dirty="0" err="1" smtClean="0"/>
              <a:t>лимфоциттері</a:t>
            </a:r>
            <a:r>
              <a:rPr lang="ru-RU" dirty="0" smtClean="0"/>
              <a:t> мен В </a:t>
            </a:r>
            <a:r>
              <a:rPr lang="ru-RU" dirty="0" err="1" smtClean="0"/>
              <a:t>лимфоциттерінің арасындағы негізгі</a:t>
            </a:r>
            <a:r>
              <a:rPr lang="ru-RU" dirty="0" smtClean="0"/>
              <a:t> </a:t>
            </a:r>
            <a:r>
              <a:rPr lang="ru-RU" dirty="0" err="1" smtClean="0"/>
              <a:t>айырмашылық мынада</a:t>
            </a:r>
            <a:r>
              <a:rPr lang="ru-RU" dirty="0" smtClean="0"/>
              <a:t>: Т </a:t>
            </a:r>
            <a:r>
              <a:rPr lang="ru-RU" dirty="0" err="1" smtClean="0"/>
              <a:t>лимфоциттері</a:t>
            </a:r>
            <a:r>
              <a:rPr lang="ru-RU" dirty="0" smtClean="0"/>
              <a:t> </a:t>
            </a:r>
            <a:r>
              <a:rPr lang="ru-RU" dirty="0" err="1" smtClean="0"/>
              <a:t>сүйек кемігінде</a:t>
            </a:r>
            <a:r>
              <a:rPr lang="ru-RU" dirty="0" smtClean="0"/>
              <a:t> </a:t>
            </a:r>
            <a:r>
              <a:rPr lang="ru-RU" dirty="0" err="1" smtClean="0"/>
              <a:t>пайда</a:t>
            </a:r>
            <a:r>
              <a:rPr lang="ru-RU" dirty="0" smtClean="0"/>
              <a:t> </a:t>
            </a:r>
            <a:r>
              <a:rPr lang="ru-RU" dirty="0" err="1" smtClean="0"/>
              <a:t>болады</a:t>
            </a:r>
            <a:r>
              <a:rPr lang="ru-RU" dirty="0" smtClean="0"/>
              <a:t> </a:t>
            </a:r>
            <a:r>
              <a:rPr lang="ru-RU" dirty="0" err="1" smtClean="0"/>
              <a:t>және тимуста</a:t>
            </a:r>
            <a:r>
              <a:rPr lang="ru-RU" dirty="0" smtClean="0"/>
              <a:t> </a:t>
            </a:r>
            <a:r>
              <a:rPr lang="ru-RU" dirty="0" err="1" smtClean="0"/>
              <a:t>жетіледі</a:t>
            </a:r>
            <a:r>
              <a:rPr lang="ru-RU" dirty="0" smtClean="0"/>
              <a:t>, ал В </a:t>
            </a:r>
            <a:r>
              <a:rPr lang="ru-RU" dirty="0" err="1" smtClean="0"/>
              <a:t>лимфоциттері</a:t>
            </a:r>
            <a:r>
              <a:rPr lang="ru-RU" dirty="0" smtClean="0"/>
              <a:t> </a:t>
            </a:r>
            <a:r>
              <a:rPr lang="ru-RU" dirty="0" err="1" smtClean="0"/>
              <a:t>сүйек кемігінде</a:t>
            </a:r>
            <a:r>
              <a:rPr lang="ru-RU" dirty="0" smtClean="0"/>
              <a:t> </a:t>
            </a:r>
            <a:r>
              <a:rPr lang="ru-RU" dirty="0" err="1" smtClean="0"/>
              <a:t>пайда</a:t>
            </a:r>
            <a:r>
              <a:rPr lang="ru-RU" dirty="0" smtClean="0"/>
              <a:t> </a:t>
            </a:r>
            <a:r>
              <a:rPr lang="ru-RU" dirty="0" err="1" smtClean="0"/>
              <a:t>болады</a:t>
            </a:r>
            <a:r>
              <a:rPr lang="ru-RU" dirty="0" smtClean="0"/>
              <a:t> </a:t>
            </a:r>
            <a:r>
              <a:rPr lang="ru-RU" dirty="0" err="1" smtClean="0"/>
              <a:t>және жетіледі</a:t>
            </a:r>
            <a:r>
              <a:rPr lang="ru-RU" dirty="0" smtClean="0"/>
              <a:t>.</a:t>
            </a:r>
            <a:endParaRPr lang="ru-RU" dirty="0"/>
          </a:p>
        </p:txBody>
      </p:sp>
      <p:pic>
        <p:nvPicPr>
          <p:cNvPr id="4099" name="Picture 3"/>
          <p:cNvPicPr>
            <a:picLocks noChangeAspect="1" noChangeArrowheads="1"/>
          </p:cNvPicPr>
          <p:nvPr/>
        </p:nvPicPr>
        <p:blipFill>
          <a:blip r:embed="rId2" cstate="print"/>
          <a:srcRect/>
          <a:stretch>
            <a:fillRect/>
          </a:stretch>
        </p:blipFill>
        <p:spPr bwMode="auto">
          <a:xfrm>
            <a:off x="4860032" y="1052736"/>
            <a:ext cx="3600400" cy="27284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9592" y="1196753"/>
            <a:ext cx="7704856" cy="4678204"/>
          </a:xfrm>
          <a:prstGeom prst="rect">
            <a:avLst/>
          </a:prstGeom>
        </p:spPr>
        <p:txBody>
          <a:bodyPr wrap="square">
            <a:spAutoFit/>
          </a:bodyPr>
          <a:lstStyle/>
          <a:p>
            <a:r>
              <a:rPr lang="kk-KZ" sz="2800" dirty="0" smtClean="0"/>
              <a:t>ЖИТС</a:t>
            </a:r>
            <a:r>
              <a:rPr lang="kk-KZ" dirty="0" smtClean="0"/>
              <a:t>- бұл жұқтырып алған иммундық тапшылық синдромы. ЖИТС- тің қоздырушысы  АВЖ  (адамның вирустық  жұқпасы).</a:t>
            </a:r>
          </a:p>
          <a:p>
            <a:r>
              <a:rPr lang="kk-KZ" dirty="0" smtClean="0"/>
              <a:t>ЖИТС-тің белгілері:</a:t>
            </a:r>
          </a:p>
          <a:p>
            <a:r>
              <a:rPr lang="kk-KZ" dirty="0" smtClean="0"/>
              <a:t> </a:t>
            </a:r>
            <a:r>
              <a:rPr lang="ru-RU" dirty="0" smtClean="0"/>
              <a:t>- </a:t>
            </a:r>
            <a:r>
              <a:rPr lang="kk-KZ" dirty="0" smtClean="0"/>
              <a:t>қалтырау;</a:t>
            </a:r>
          </a:p>
          <a:p>
            <a:r>
              <a:rPr lang="kk-KZ" dirty="0" smtClean="0"/>
              <a:t>-адам терсінде ұсақ бөртпелер, сосын жара пайда болады;</a:t>
            </a:r>
          </a:p>
          <a:p>
            <a:r>
              <a:rPr lang="kk-KZ" dirty="0" smtClean="0"/>
              <a:t>-дене температурасы көтеріледі;</a:t>
            </a:r>
          </a:p>
          <a:p>
            <a:r>
              <a:rPr lang="kk-KZ" dirty="0" smtClean="0"/>
              <a:t>-іші өтеді;</a:t>
            </a:r>
          </a:p>
          <a:p>
            <a:r>
              <a:rPr lang="kk-KZ" dirty="0" smtClean="0"/>
              <a:t>-арықтайды; </a:t>
            </a:r>
          </a:p>
          <a:p>
            <a:r>
              <a:rPr lang="kk-KZ" dirty="0" smtClean="0"/>
              <a:t>-қаны азаяды;</a:t>
            </a:r>
          </a:p>
          <a:p>
            <a:r>
              <a:rPr lang="kk-KZ" dirty="0" smtClean="0"/>
              <a:t>-буындыры және басы ауырады;</a:t>
            </a:r>
          </a:p>
          <a:p>
            <a:r>
              <a:rPr lang="kk-KZ" dirty="0" smtClean="0"/>
              <a:t> -өкпе қабынады.</a:t>
            </a:r>
          </a:p>
          <a:p>
            <a:r>
              <a:rPr lang="kk-KZ" dirty="0" smtClean="0"/>
              <a:t>-ЖИТС-тің жұғу жолдары:</a:t>
            </a:r>
          </a:p>
          <a:p>
            <a:r>
              <a:rPr lang="kk-KZ" dirty="0" smtClean="0"/>
              <a:t>-жыныстық қарым - қатынас;</a:t>
            </a:r>
          </a:p>
          <a:p>
            <a:r>
              <a:rPr lang="kk-KZ" dirty="0" smtClean="0"/>
              <a:t>-қан  құю кезінде.</a:t>
            </a:r>
          </a:p>
          <a:p>
            <a:endParaRPr lang="kk-KZ" dirty="0" smtClean="0">
              <a:solidFill>
                <a:schemeClr val="tx1">
                  <a:lumMod val="50000"/>
                  <a:lumOff val="50000"/>
                </a:schemeClr>
              </a:solidFill>
            </a:endParaRPr>
          </a:p>
          <a:p>
            <a:endParaRPr lang="ru-RU" dirty="0">
              <a:solidFill>
                <a:schemeClr val="tx1">
                  <a:lumMod val="50000"/>
                  <a:lumOff val="50000"/>
                </a:schemeClr>
              </a:solidFill>
            </a:endParaRPr>
          </a:p>
        </p:txBody>
      </p:sp>
      <p:pic>
        <p:nvPicPr>
          <p:cNvPr id="5122" name="Picture 2" descr="C:\Users\admin1\Desktop\1-137-1024x768.jpg"/>
          <p:cNvPicPr>
            <a:picLocks noChangeAspect="1" noChangeArrowheads="1"/>
          </p:cNvPicPr>
          <p:nvPr/>
        </p:nvPicPr>
        <p:blipFill>
          <a:blip r:embed="rId2" cstate="print"/>
          <a:srcRect/>
          <a:stretch>
            <a:fillRect/>
          </a:stretch>
        </p:blipFill>
        <p:spPr bwMode="auto">
          <a:xfrm>
            <a:off x="4716016" y="3140968"/>
            <a:ext cx="4187957" cy="314096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1506</TotalTime>
  <Words>443</Words>
  <Application>Microsoft Office PowerPoint</Application>
  <PresentationFormat>Экран (4:3)</PresentationFormat>
  <Paragraphs>63</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Поток</vt:lpstr>
      <vt:lpstr>Сабақтың тақырыбы: Иммунитет. Гуморальдық және жасушалық иммунитет. Лейкоциттердің түрлі типтері және олардың қызметтері.  Т – және В- лимфоциттердің әрекет етуі. Жұқпалы аурулардың алдын алу: амебалық қантышқақ, фитофтороз, оба. Оқу мақсаты: 8.1.3.4 гуморальдық және жасушалық иммунитетті салыстыру 8.4.3.1қарапайымдылар,саңырауқұлақтар,бактериялар мен   вирустар қоздыруынан  туындайтын аурулардың ерекшеліктерін сипаттау  және  алдын алу шараларын сипаттау. Бағалау критерийі: Иммунитет, фагоцитоз, антидене ұғымдарымен танысып, туа және жүре пайда болған иммунитет түрлері туралы  түсінеді; Жұқпалы аурулар қоздырушылары  туралы біледі;  </vt:lpstr>
      <vt:lpstr>Иммунитет- Ағзаның жұқпалы аурулар бөгде денеге қарсы тұру, яғни қорғану қабілеті.Иммунитеттің негізін салған И.И.Мечников</vt:lpstr>
      <vt:lpstr>     Фагоцитоз-қатты бөлшектерді жасушалардың ұстап қалуы (жалған аяқтары арқылы). Амеба мен лейкоциттердің көптеген түрлері, фагоцитозға қабілетті,  оларды фагоциттер деп атайды.  Сонымен қатар фагоциттер зияндды бөлшектерді кездестірген кезде оларды жалған аяқтарымен  қоршап алады да, цитоплазмада лизосома көмегімен қорытады.  </vt:lpstr>
      <vt:lpstr>Слайд 4</vt:lpstr>
      <vt:lpstr>Слайд 5</vt:lpstr>
      <vt:lpstr>Слайд 6</vt:lpstr>
      <vt:lpstr>Слайд 7</vt:lpstr>
      <vt:lpstr>Слайд 8</vt:lpstr>
      <vt:lpstr>Слайд 9</vt:lpstr>
      <vt:lpstr>Ауру қоздырушылар: - вирустар; - бактериялар; - қарапайымдар біржасушалы   ағзалар; - патогендік саңырауқұлақтар.</vt:lpstr>
      <vt:lpstr>Амёба дизентериясы Ауру қоздыруғышы: қарапаймдар(біржасушалы)-дизентерия амебасы. Ауру белгілері: тоқтамай көбінесе қан араласып іш өту, жүрегі айну, бас айналу, құсу және дене температурасының көтерілуі. Жұғу жолдары: лас су, қолды жумай тамақтану, көкөністер мен жеміс-жидектерді жумай жеу салдарынан жұғады. Алдын алу шаралары:жекебас гигиенасын сақтау, көкөністер мен жеміс жидектерді жуып жеу, тамақ ішу алдында қолды жуу, қайнаған су ішу.</vt:lpstr>
      <vt:lpstr>    Тырысқақ (холера) Ауру қоздыруғышы: тырысқақ вибрионы, Пішіні үтірге ұқсайды. Ашы ішекті зақымдайды. Ауру белгілері: дизентериядағы сияқты,  тоқтамай көбінесе қан араласып іш өту, жүрегі айну, бас айналу, құсу және дене температурасының көтерілуі. Жұғу жолдары: дизентериядағы сияқты, лас су, қолды жумай тамақтану, көкөністер мен жеміс-жидектерді жумай жеу салдарынан жұғады. Алдын алу шаралары:тырысқақ ауруы таралған жерде қолды сабындап жуу, зарарсыздандыратын ертінділермен шаю,</vt:lpstr>
      <vt:lpstr>Күл (дифтерия) Ауру қоздыруғышы: таяқша тәрізді бактерия. Жұтқыншақты, мұрынды, тыныс алу жолдарын, көз, тіпті жыныс мүшелерін де зақымдауы мүмкін. Ауру белгілері: 38-39 градусқа дейін дене температурасының көтерілуі, жұтыну кезінде тамақтың ауыруы, Жұғу жолдары: ауру адамнан ауа тамшы арқылы, бактерия тасушы сау адамнан да жұғуы мүмкін. Сирек жағдайда заттар арқылы жұғады. Алдын алу шаралары:алдын ала екпе жасау, жекебас гигиенасын сақтау.</vt:lpstr>
      <vt:lpstr>Фитофтороз - саңырауқұлақтар тудыратын өсімдік ауруы. Көбінесе картоп, қызанақ,  цирусты дақылдар мен алмаға т.б түседі. Ауруға шалдыққан жапырақтардың  жоғарғы ұштары мен  жиектерінде  және өсімдіктің сабағында  қоңырқай  дақтар немесе сызықшалар   пайда болып, соңында қурап қалады. </vt:lpstr>
      <vt:lpstr>Сабақты бекіту.Тапсырма 1.  </vt:lpstr>
      <vt:lpstr>Жауабы:    </vt:lpstr>
      <vt:lpstr> Иммуниттетің түрлері </vt:lpstr>
      <vt:lpstr> Иммуниттетің түрлері </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Сабақтың тақырыбы: Иммунитет. Гуморальдық және жасушалық иммунитет. Лейкоциттердің түрлі типтері және олардың қызметтері. Т – және В- лимфоциттердің әрекет етуі. Жұқпалы аурулардың алдын алу: амебалық қантышқақ, фитофтороз, оба</dc:title>
  <dc:creator>admin1</dc:creator>
  <cp:lastModifiedBy>admin1</cp:lastModifiedBy>
  <cp:revision>40</cp:revision>
  <dcterms:created xsi:type="dcterms:W3CDTF">2020-10-25T13:40:53Z</dcterms:created>
  <dcterms:modified xsi:type="dcterms:W3CDTF">2020-11-07T06:35:08Z</dcterms:modified>
</cp:coreProperties>
</file>