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4919-2CA2-48F6-96AE-89D6240D518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94AE-D8F9-48E5-8AFC-2F17A381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78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478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78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F9B5F5-C60A-4366-9249-DF764410D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9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FD0F559-4236-D940-B310-32A7C3F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0B4B1B-B530-4BC1-B23C-453220D0CF36}" type="datetimeFigureOut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5C47D0A-18A0-2343-976D-66B32AED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16D9E3-188B-AB47-A7A0-4EB1A1A2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437D56-7DFD-433F-99DD-3A8A770C8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8560E-FE34-D149-B8F0-2A0EF6B4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52F0A5-F50F-B748-B193-9CF415FA5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2E4BFB-D658-AB44-A774-A2157E37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6797C9-6CBE-1C41-BE3B-2BCD6A99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B44DA3-FCC0-4CEF-9868-15CF082A9851}" type="datetimeFigureOut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753EEB-40F6-3C4F-AA04-8DCEBAAC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521454-A914-4548-B242-B3D54579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8E6C9D-B776-44E2-99DA-BED822CFA5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8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B29DAE5F-EEC1-7C43-9544-9ECCF4EEBE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75520" y="1124744"/>
            <a:ext cx="8640960" cy="3474720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кпенің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тіршілік сыйымдылығын анықтау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өкпенің тіршілік сыйымдылығын анықтау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  <a:endParaRPr lang="ru-RU" sz="32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өкпенің тіршілік сыйымдылығын анықтайды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шыныққан және шынықпаған адамдардың ӨТС салыстырады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135560" y="1916832"/>
          <a:ext cx="8229600" cy="36004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ӨТС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көрсеткіштері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Жасөспірім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15–16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Спортпер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айналыспайтындар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3300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Зілтемірші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Футболшы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4300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Жеңіл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атлетші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4700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Жүзуші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4900</a:t>
                      </a: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Қайық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есуші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5500–6000</a:t>
                      </a: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9576" y="589331"/>
            <a:ext cx="80752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ӨТС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көрсеткіштерінің әртүрлілігін қалай түсіндіруге болады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58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5373217"/>
            <a:ext cx="3672408" cy="1152127"/>
          </a:xfrm>
        </p:spPr>
        <p:txBody>
          <a:bodyPr>
            <a:normAutofit fontScale="90000"/>
          </a:bodyPr>
          <a:lstStyle/>
          <a:p>
            <a:pPr algn="l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Темекі шегетін </a:t>
            </a:r>
            <a:b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өкпесі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0a0f3fe8608d218cf420a18a63d02a2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634" b="32244"/>
          <a:stretch/>
        </p:blipFill>
        <p:spPr bwMode="auto">
          <a:xfrm>
            <a:off x="1775520" y="188640"/>
            <a:ext cx="8568952" cy="44644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6312024" y="5373217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Темекі шекпейтін адамның өкпесі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92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85729"/>
            <a:ext cx="6929454" cy="72547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 БАЙЛАНЫС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81200" y="1142986"/>
            <a:ext cx="8229600" cy="498317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kk-KZ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 ....түсіндім</a:t>
            </a:r>
          </a:p>
          <a:p>
            <a:pPr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kk-KZ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Менің ...туралы сұрағым бар </a:t>
            </a:r>
          </a:p>
          <a:p>
            <a:pPr>
              <a:buNone/>
            </a:pPr>
            <a:endParaRPr lang="kk-KZ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Мен... түсінбедім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артинки по запросу смайлики фото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9" y="1428737"/>
            <a:ext cx="1512803" cy="1428759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смайлики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0" y="4929198"/>
            <a:ext cx="1428760" cy="1212104"/>
          </a:xfrm>
          <a:prstGeom prst="rect">
            <a:avLst/>
          </a:prstGeom>
          <a:noFill/>
        </p:spPr>
      </p:pic>
      <p:pic>
        <p:nvPicPr>
          <p:cNvPr id="8196" name="Picture 4" descr="https://openreporter.ru/local/images/36c67cf603670d027a5a2ed3b04f81a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5934" y="3286124"/>
            <a:ext cx="1214446" cy="1214446"/>
          </a:xfrm>
          <a:prstGeom prst="rect">
            <a:avLst/>
          </a:prstGeom>
          <a:noFill/>
        </p:spPr>
      </p:pic>
      <p:sp>
        <p:nvSpPr>
          <p:cNvPr id="8198" name="AutoShape 6" descr="https://shop.nag.ru/nossl?url=http://parnasse.ru/upload/comments/6f3b34e0c05f2054c021c3c3316a9191.jpg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shop.nag.ru/nossl?url=http://parnasse.ru/upload/comments/6f3b34e0c05f2054c021c3c3316a9191.jpg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8" name="Picture 16" descr="http://stavochnik.com/wp-content/uploads/2015/11/p755806564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4827" y="1428736"/>
            <a:ext cx="1866867" cy="1400150"/>
          </a:xfrm>
          <a:prstGeom prst="rect">
            <a:avLst/>
          </a:prstGeom>
          <a:noFill/>
        </p:spPr>
      </p:pic>
      <p:pic>
        <p:nvPicPr>
          <p:cNvPr id="8210" name="Picture 18" descr="http://omagia.ru/images/sonnik/o/otmena-k-chemu-snitsja.jpg"/>
          <p:cNvPicPr>
            <a:picLocks noChangeAspect="1" noChangeArrowheads="1"/>
          </p:cNvPicPr>
          <p:nvPr/>
        </p:nvPicPr>
        <p:blipFill>
          <a:blip r:embed="rId6" cstate="print"/>
          <a:srcRect l="5000" t="5000" r="5000" b="5000"/>
          <a:stretch>
            <a:fillRect/>
          </a:stretch>
        </p:blipFill>
        <p:spPr bwMode="auto">
          <a:xfrm>
            <a:off x="6453190" y="4929198"/>
            <a:ext cx="1285884" cy="1285884"/>
          </a:xfrm>
          <a:prstGeom prst="rect">
            <a:avLst/>
          </a:prstGeom>
          <a:noFill/>
        </p:spPr>
      </p:pic>
      <p:sp>
        <p:nvSpPr>
          <p:cNvPr id="8214" name="AutoShape 22" descr="http://168820.selcdn.com/parkgagarina/3900/220kkh.jpg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5" name="Picture 23" descr="C:\Users\ЖАНДОС\Desktop\220kkh.jpg"/>
          <p:cNvPicPr>
            <a:picLocks noChangeAspect="1" noChangeArrowheads="1"/>
          </p:cNvPicPr>
          <p:nvPr/>
        </p:nvPicPr>
        <p:blipFill>
          <a:blip r:embed="rId7" cstate="print"/>
          <a:srcRect l="16846" t="18311" r="15771" b="6982"/>
          <a:stretch>
            <a:fillRect/>
          </a:stretch>
        </p:blipFill>
        <p:spPr bwMode="auto">
          <a:xfrm>
            <a:off x="6881819" y="3214686"/>
            <a:ext cx="1288685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323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ӨТС деген не?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75519" y="764705"/>
            <a:ext cx="9907143" cy="514543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k-KZ" sz="1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Өкпенің тіршілік сыйымдылығы</a:t>
            </a:r>
            <a:r>
              <a:rPr lang="kk-KZ" sz="1800" dirty="0">
                <a:latin typeface="Times New Roman" pitchFamily="18" charset="0"/>
                <a:ea typeface="Times New Roman"/>
                <a:cs typeface="Times New Roman" pitchFamily="18" charset="0"/>
              </a:rPr>
              <a:t> деп адам терең тыныс алып, терең тыныс шығарғандағы ауаның ең көп мөлшерін айтады.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kk-KZ" sz="1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Өкпенің жеделдетілген </a:t>
            </a: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тіршілік </a:t>
            </a:r>
            <a:r>
              <a:rPr lang="kk-KZ" sz="1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сыйымдылығы</a:t>
            </a:r>
            <a:r>
              <a:rPr lang="kk-KZ" sz="1800" dirty="0">
                <a:latin typeface="Times New Roman" pitchFamily="18" charset="0"/>
                <a:ea typeface="Times New Roman"/>
                <a:cs typeface="Times New Roman" pitchFamily="18" charset="0"/>
              </a:rPr>
              <a:t> — максимальды жылдам дем алу кезінде анықталатын өкпенің тіршілік сыйымдылығының қалыпты жағдайда 90—92% құрайды. Өкпенің тиісті тіршілік сыйымдылығы — арнайы формулалар көмегімен зерттелетін адамның жасы мен бойы туралы мәліметтер бойынша анықтайтын өкпенің іс жүзіндегі </a:t>
            </a: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тіршілік </a:t>
            </a:r>
            <a:r>
              <a:rPr lang="kk-KZ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сыйымдылығын бағалауға арналған есептік көрсеткіш. </a:t>
            </a:r>
            <a:endParaRPr lang="ru-RU" sz="1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kk-KZ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Өкпенің тіршілік сыйымдылығы (ӨТС) 3 құрамды бөліктен тұрады:</a:t>
            </a:r>
          </a:p>
          <a:p>
            <a:pPr marL="0" indent="0">
              <a:spcBef>
                <a:spcPts val="0"/>
              </a:spcBef>
              <a:buNone/>
            </a:pPr>
            <a:endParaRPr lang="kk-KZ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Адам тыныштық қалыпта әрбір демалғанда және әрбір дем шығарғанда шамамен 500 мл ауаны жұтады, әрі шығарады. Бұл ауа мөлшері </a:t>
            </a:r>
            <a:r>
              <a:rPr lang="kk-KZ" sz="1800" b="1" i="1" dirty="0">
                <a:latin typeface="Times New Roman" pitchFamily="18" charset="0"/>
                <a:cs typeface="Times New Roman" pitchFamily="18" charset="0"/>
              </a:rPr>
              <a:t>тыныстық сыйымдылық</a:t>
            </a:r>
            <a:r>
              <a:rPr lang="kk-KZ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деп аталады.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Адам қалыпты дем алып, артынша терең дем алғанда тағы да қосымша 1500 мл ауаны жұтады. Бұл жұтылған ауа мөлшерін тыныс алудың </a:t>
            </a:r>
            <a:r>
              <a:rPr lang="kk-KZ" sz="1800" b="1" i="1" dirty="0">
                <a:latin typeface="Times New Roman" pitchFamily="18" charset="0"/>
                <a:cs typeface="Times New Roman" pitchFamily="18" charset="0"/>
              </a:rPr>
              <a:t>қосымша сыйымдылығы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дейді.</a:t>
            </a:r>
          </a:p>
          <a:p>
            <a:pPr marL="0" indent="0">
              <a:spcBef>
                <a:spcPts val="0"/>
              </a:spcBef>
              <a:buNone/>
            </a:pPr>
            <a:endParaRPr lang="kk-KZ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Адам қалыпты дем шығарып, артынша терең дем шығарғанда тағы да қосымша 1500 мл ауаны шығарады. Бұл ауа мөлшері </a:t>
            </a:r>
            <a:r>
              <a:rPr lang="kk-KZ" sz="1800" b="1" i="1" dirty="0">
                <a:latin typeface="Times New Roman" pitchFamily="18" charset="0"/>
                <a:cs typeface="Times New Roman" pitchFamily="18" charset="0"/>
              </a:rPr>
              <a:t>тыныс шығарудың қосымша сыйымдылығы</a:t>
            </a:r>
            <a:r>
              <a:rPr lang="kk-KZ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деп аталады.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7936" y="321911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Өкпенің тіршілік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сыйымдылығы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Әйелдер өкпесінің тіршілік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сыйымдылығын орташа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есеппен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алғанда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3000-3500 мл;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Ер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3500-4800 мл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еңбегімен шыныққан адамдарда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өкпенің тіршілік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сыйымдылығы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6000—7500 мл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276872"/>
            <a:ext cx="573321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1705" y="4437112"/>
            <a:ext cx="25070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Терең тыныс шығару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5681" y="4869160"/>
            <a:ext cx="25070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Терең тыныс шығару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648" y="5301208"/>
            <a:ext cx="24077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Қалыпты тыныс алу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3632" y="5733256"/>
            <a:ext cx="20366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Терең тыныс алу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3832" y="2636912"/>
            <a:ext cx="37673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Өкпенің тіршілік сыйымдылығы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0149X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520191"/>
            <a:ext cx="7272808" cy="340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51784" y="476673"/>
            <a:ext cx="4758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Өкпенің тіршілік сыйымдылығы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03513" y="1196753"/>
            <a:ext cx="86869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Өкпенің тіршілік сыйымдылығы → тыныстық сыйымдылық (500 мл) +</a:t>
            </a:r>
            <a:endParaRPr lang="en-US" sz="2000" b="1" i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тыныс алудың қосымша сыйымдылығы (1500 мл) + </a:t>
            </a:r>
            <a:endParaRPr lang="en-US" sz="2000" b="1" i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тыныс шығарудың қосымша 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ыйымдылығы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(1500 мл).</a:t>
            </a:r>
            <a:endParaRPr lang="en-US" sz="2000" b="1" i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ӨТС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 мл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1500 мл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1500 мл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3500 мл</a:t>
            </a:r>
            <a:endParaRPr lang="kk-KZ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5600" y="592693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шығарғандағы өкпе көлемінің ұлғайып-кішіреюінің сызбанұсқасы (бағдарша ауаның өту бағытын көрсетеді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0885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484" y="500062"/>
            <a:ext cx="10515600" cy="1325563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 жұмы</a:t>
            </a:r>
            <a:r>
              <a:rPr lang="kk-KZ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Өкпенің тіршілік сыйымдылығын анықтау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мақсаты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</a:t>
            </a:r>
            <a:endParaRPr lang="kk-KZ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Болжамы</a:t>
            </a:r>
            <a:r>
              <a:rPr lang="kk-K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70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892" y="355994"/>
            <a:ext cx="7886700" cy="1070001"/>
          </a:xfrm>
        </p:spPr>
        <p:txBody>
          <a:bodyPr>
            <a:normAutofit fontScale="90000"/>
          </a:bodyPr>
          <a:lstStyle/>
          <a:p>
            <a:pPr lvl="0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  <a:br>
              <a:rPr lang="kk-KZ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өкпенің тіршілік сыйымдылығын анықтайды;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шыныққан және шынықпаған адамдардың ӨТС салыстырады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7147" y="2607676"/>
            <a:ext cx="10456445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Дескрипторлар: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өкпенің тіршілік сыйымдылығын анықтайды;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шыныққан және шынықпаған адамдардың ӨТС салыстырады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Практикалық  жұмыстың  тақырыбын, мақсатын тұжырымдай алады, болжам ұсынады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Жүргізген жұмыс нәтижесін жүйелеп салыстырмалы кесте, график  түрінде  ұсынады.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Зерттеу сұрақтарына дұрыс жауап береді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Жүргізілген тәжірибе, бақылау негізінде жасаған қорытындысын дәлелдейді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7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1544" y="119675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Спирометр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өкпе көлемін және өкпедегі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тіршілік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сыйымдылығын өлшеу үшін қолданылатын құрал.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Abdukamalova_G\Desktop\spirolab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3" b="3256"/>
          <a:stretch/>
        </p:blipFill>
        <p:spPr bwMode="auto">
          <a:xfrm>
            <a:off x="3408818" y="2492896"/>
            <a:ext cx="6042236" cy="38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65127"/>
            <a:ext cx="9144000" cy="975642"/>
          </a:xfrm>
        </p:spPr>
        <p:txBody>
          <a:bodyPr>
            <a:normAutofit/>
          </a:bodyPr>
          <a:lstStyle/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Өкпенің тіршілік сыйымдылығын өлшеу әдісі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yrzaev_d\Desktop\balloon_measure.gif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423907"/>
            <a:ext cx="554461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56040" y="1988841"/>
            <a:ext cx="167385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Сызғыш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1945" y="5661249"/>
            <a:ext cx="163596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Диаметрі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60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46269" r="26138" b="13814"/>
          <a:stretch/>
        </p:blipFill>
        <p:spPr bwMode="auto">
          <a:xfrm>
            <a:off x="1524000" y="0"/>
            <a:ext cx="885698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775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265</Words>
  <Application>Microsoft Office PowerPoint</Application>
  <PresentationFormat>Произвольный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ӨТС деген не?</vt:lpstr>
      <vt:lpstr>Презентация PowerPoint</vt:lpstr>
      <vt:lpstr>Презентация PowerPoint</vt:lpstr>
      <vt:lpstr>Зертханалық жұмыс</vt:lpstr>
      <vt:lpstr>Бағалау критерийлері: - өкпенің тіршілік сыйымдылығын анықтайды; - шыныққан және шынықпаған адамдардың ӨТС салыстырады </vt:lpstr>
      <vt:lpstr>Спирометр - өкпе көлемін және өкпедегі тіршілік сыйымдылығын өлшеу үшін қолданылатын құрал.</vt:lpstr>
      <vt:lpstr>Өкпенің тіршілік сыйымдылығын өлшеу әдісі</vt:lpstr>
      <vt:lpstr>Презентация PowerPoint</vt:lpstr>
      <vt:lpstr>Презентация PowerPoint</vt:lpstr>
      <vt:lpstr>Темекі шегетін  адамның өкпесі </vt:lpstr>
      <vt:lpstr>КЕРІ БАЙЛАНЫС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Дукенбай</dc:creator>
  <cp:lastModifiedBy>admin</cp:lastModifiedBy>
  <cp:revision>22</cp:revision>
  <dcterms:created xsi:type="dcterms:W3CDTF">2020-08-09T07:44:25Z</dcterms:created>
  <dcterms:modified xsi:type="dcterms:W3CDTF">2020-11-27T09:13:56Z</dcterms:modified>
</cp:coreProperties>
</file>