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2" r:id="rId2"/>
    <p:sldId id="404" r:id="rId3"/>
    <p:sldId id="390" r:id="rId4"/>
    <p:sldId id="392" r:id="rId5"/>
    <p:sldId id="405" r:id="rId6"/>
    <p:sldId id="406" r:id="rId7"/>
    <p:sldId id="393" r:id="rId8"/>
    <p:sldId id="407" r:id="rId9"/>
    <p:sldId id="408" r:id="rId10"/>
    <p:sldId id="409" r:id="rId11"/>
    <p:sldId id="394" r:id="rId12"/>
    <p:sldId id="410" r:id="rId13"/>
    <p:sldId id="395" r:id="rId14"/>
    <p:sldId id="411" r:id="rId15"/>
    <p:sldId id="412" r:id="rId16"/>
    <p:sldId id="413" r:id="rId17"/>
    <p:sldId id="414" r:id="rId18"/>
    <p:sldId id="396" r:id="rId19"/>
    <p:sldId id="398" r:id="rId20"/>
    <p:sldId id="399" r:id="rId21"/>
    <p:sldId id="400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B925-554B-446D-99F8-0461AB2616A9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4768-A049-4F24-ABDF-9E55760B0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8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63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5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54CCD6-A5D1-4C1E-A0D8-34AF48B6AC5B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0A97C-F367-4ED4-9DF9-AC503CE3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4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54CCD6-A5D1-4C1E-A0D8-34AF48B6AC5B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0A97C-F367-4ED4-9DF9-AC503CE3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651" y="1752600"/>
            <a:ext cx="10668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6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09600" y="3589369"/>
          <a:ext cx="10972800" cy="210312"/>
        </p:xfrm>
        <a:graphic>
          <a:graphicData uri="http://schemas.openxmlformats.org/drawingml/2006/table">
            <a:tbl>
              <a:tblPr/>
              <a:tblGrid>
                <a:gridCol w="109728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48000" y="3216122"/>
            <a:ext cx="6096000" cy="2654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00"/>
              </a:lnSpc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33212"/>
              </p:ext>
            </p:extLst>
          </p:nvPr>
        </p:nvGraphicFramePr>
        <p:xfrm>
          <a:off x="335360" y="260648"/>
          <a:ext cx="11521280" cy="6587998"/>
        </p:xfrm>
        <a:graphic>
          <a:graphicData uri="http://schemas.openxmlformats.org/drawingml/2006/table">
            <a:tbl>
              <a:tblPr/>
              <a:tblGrid>
                <a:gridCol w="2304256"/>
                <a:gridCol w="1017984"/>
                <a:gridCol w="8199040"/>
              </a:tblGrid>
              <a:tr h="35671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Сабақтың тақырыбы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k-KZ" sz="2400">
                          <a:latin typeface="Times New Roman" pitchFamily="18" charset="0"/>
                          <a:cs typeface="Times New Roman" pitchFamily="18" charset="0"/>
                        </a:rPr>
                        <a:t>Жұқпалы </a:t>
                      </a:r>
                      <a:r>
                        <a:rPr lang="kk-KZ" sz="2400" smtClean="0">
                          <a:latin typeface="Times New Roman" pitchFamily="18" charset="0"/>
                          <a:cs typeface="Times New Roman" pitchFamily="18" charset="0"/>
                        </a:rPr>
                        <a:t>аурулар және олардың алдын алу шаралары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220">
                <a:tc>
                  <a:txBody>
                    <a:bodyPr/>
                    <a:lstStyle/>
                    <a:p>
                      <a:pPr indent="297180" algn="l">
                        <a:lnSpc>
                          <a:spcPct val="100000"/>
                        </a:lnSpc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Сабақтың мақсаты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"/>
                      </a:pPr>
                      <a:r>
                        <a:rPr lang="kk-KZ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«жұқпалы аурулар» түсінігін білу;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"/>
                      </a:pPr>
                      <a:r>
                        <a:rPr lang="kk-KZ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жұқпалы ауруларды тудыратын қоздырғыштарды ажырату</a:t>
                      </a:r>
                      <a:r>
                        <a:rPr lang="kk-KZ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/>
                        <a:buChar char=""/>
                      </a:pPr>
                      <a:r>
                        <a:rPr lang="kk-KZ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вирустар, саңырауқұлақтар, бактериялар,  қарапайымдардың </a:t>
                      </a:r>
                      <a:r>
                        <a:rPr lang="kk-KZ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әсерінен туындаған аурулардың белгілерін сипаттау;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kk-KZ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жұқпалы аурулардың алдын алу шараларын ұсыну.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258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Бағалау критерийлері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lang="kk-KZ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Жұқпалы аурулардың түрлерін біледі.   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"/>
                      </a:pPr>
                      <a:r>
                        <a:rPr lang="kk-KZ" sz="28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Қарапайымдар</a:t>
                      </a:r>
                      <a:r>
                        <a:rPr lang="kk-KZ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бактериялар, саңырауқұлақтар және вирустардан болатын ауруларды сипаттай алады. 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"/>
                      </a:pPr>
                      <a:r>
                        <a:rPr lang="kk-KZ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Жұқпалы аурулардың жұғу жолдарын (2-ден кем емес) сипаттайды.   </a:t>
                      </a:r>
                      <a:endParaRPr lang="kk-KZ" sz="2800" dirty="0" smtClean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"/>
                      </a:pPr>
                      <a:r>
                        <a:rPr lang="kk-KZ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Жұқпалы аурулардың алдын алу шараларын біледі. </a:t>
                      </a:r>
                      <a:r>
                        <a:rPr lang="kk-KZ" sz="28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 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"/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360945"/>
      </p:ext>
    </p:extLst>
  </p:cSld>
  <p:clrMapOvr>
    <a:masterClrMapping/>
  </p:clrMapOvr>
  <p:transition advTm="31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dirty="0" smtClean="0"/>
              <a:t>Алдын алу шаралары: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k-KZ" dirty="0" smtClean="0"/>
              <a:t>Жеке бас гигиенасын сақтау;</a:t>
            </a:r>
          </a:p>
          <a:p>
            <a:pPr>
              <a:buFont typeface="Wingdings" pitchFamily="2" charset="2"/>
              <a:buChar char="ü"/>
            </a:pPr>
            <a:r>
              <a:rPr lang="kk-KZ" dirty="0" smtClean="0"/>
              <a:t>Қолды жиі жуу;</a:t>
            </a:r>
          </a:p>
          <a:p>
            <a:pPr>
              <a:buFont typeface="Wingdings" pitchFamily="2" charset="2"/>
              <a:buChar char="ü"/>
            </a:pPr>
            <a:r>
              <a:rPr lang="kk-KZ" dirty="0" smtClean="0"/>
              <a:t>Ауру адаммен араласпау;</a:t>
            </a:r>
          </a:p>
          <a:p>
            <a:pPr>
              <a:buFont typeface="Wingdings" pitchFamily="2" charset="2"/>
              <a:buChar char="ü"/>
            </a:pPr>
            <a:r>
              <a:rPr lang="kk-KZ" dirty="0" smtClean="0"/>
              <a:t>Терінің зақымданған жерін зарасыздандыру;</a:t>
            </a:r>
          </a:p>
          <a:p>
            <a:pPr>
              <a:buFont typeface="Wingdings" pitchFamily="2" charset="2"/>
              <a:buChar char="ü"/>
            </a:pPr>
            <a:r>
              <a:rPr lang="kk-KZ" dirty="0" smtClean="0"/>
              <a:t>Ағзаны нығайту (иммунитетті көтеру).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9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Дифтерия (күл)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6433" t="21034" r="48761" b="26835"/>
          <a:stretch/>
        </p:blipFill>
        <p:spPr>
          <a:xfrm>
            <a:off x="8374227" y="4376560"/>
            <a:ext cx="2369714" cy="14166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4699" y="3499944"/>
            <a:ext cx="6292735" cy="29652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Дифтерия (күл)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–қоздырғышы леффлер (таяқша тәрізді) бактериясы. Ағзаның улану белгілерімен және мұрын, жұтқыншақ шырышты қабықтарының қабынуымен сипатталатын жұқпалы ауру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ÐÐ°ÑÑÐ¸Ð½ÐºÐ¸ Ð¿Ð¾ Ð·Ð°Ð¿ÑÐ¾ÑÑ Ð´Ð¸ÑÑÐµÑÐ¸Ñ"/>
          <p:cNvPicPr>
            <a:picLocks noChangeAspect="1" noChangeArrowheads="1"/>
          </p:cNvPicPr>
          <p:nvPr/>
        </p:nvPicPr>
        <p:blipFill>
          <a:blip r:embed="rId3" cstate="print"/>
          <a:srcRect t="13005" b="19842"/>
          <a:stretch>
            <a:fillRect/>
          </a:stretch>
        </p:blipFill>
        <p:spPr bwMode="auto">
          <a:xfrm>
            <a:off x="4698124" y="241738"/>
            <a:ext cx="6989380" cy="3195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9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kk-KZ" dirty="0" smtClean="0">
                <a:solidFill>
                  <a:srgbClr val="FF0000"/>
                </a:solidFill>
              </a:rPr>
              <a:t>Дифтерия жұғу жолдары</a:t>
            </a:r>
            <a:r>
              <a:rPr lang="en-US" dirty="0" smtClean="0"/>
              <a:t>- </a:t>
            </a:r>
            <a:r>
              <a:rPr lang="kk-KZ" dirty="0" smtClean="0"/>
              <a:t>ауру адамнан ауа </a:t>
            </a:r>
            <a:r>
              <a:rPr lang="en-US" dirty="0" smtClean="0"/>
              <a:t>- </a:t>
            </a:r>
            <a:r>
              <a:rPr lang="kk-KZ" dirty="0" smtClean="0"/>
              <a:t>тамшы арқылы,  бактерия тасушы сау адамнан да жұғуы мүмкін. Сирек жағдайда заттар арқылы да жұғады.</a:t>
            </a:r>
          </a:p>
          <a:p>
            <a:endParaRPr lang="kk-KZ" dirty="0" smtClean="0"/>
          </a:p>
          <a:p>
            <a:pPr marL="0" indent="0">
              <a:buNone/>
            </a:pPr>
            <a:r>
              <a:rPr lang="kk-KZ" dirty="0" smtClean="0">
                <a:solidFill>
                  <a:srgbClr val="FF0000"/>
                </a:solidFill>
              </a:rPr>
              <a:t>Алдын алу шаралары:</a:t>
            </a:r>
          </a:p>
          <a:p>
            <a:r>
              <a:rPr lang="kk-KZ" dirty="0" smtClean="0"/>
              <a:t>Алдын ала уақытылы екпелер жасау;</a:t>
            </a:r>
          </a:p>
          <a:p>
            <a:r>
              <a:rPr lang="kk-KZ" dirty="0" smtClean="0"/>
              <a:t>Жеке бас гигиенасын сақтау.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1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Лейшманиоз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5611684" y="1894491"/>
            <a:ext cx="6034617" cy="4525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8326" y="1308550"/>
            <a:ext cx="10871579" cy="1748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531813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Лейшмания жасушалардың және ұлпалардың ішінде паразитті түрде тіршілік етіп, лейшманиоз ауруын тудырады.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789" y="3400150"/>
            <a:ext cx="3581400" cy="268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6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292" y="1225063"/>
            <a:ext cx="109728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281354"/>
            <a:ext cx="10984523" cy="603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0830" y="363415"/>
            <a:ext cx="5521569" cy="61897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Жұғу жолдары:</a:t>
            </a:r>
          </a:p>
          <a:p>
            <a:r>
              <a:rPr lang="kk-KZ" dirty="0" smtClean="0"/>
              <a:t>Жәндіктердің үнсіз масалардың не құм шіркейлерінің шағуы.</a:t>
            </a:r>
          </a:p>
          <a:p>
            <a:r>
              <a:rPr lang="kk-KZ" dirty="0" smtClean="0"/>
              <a:t>Қансорушы жәндәктер шаққан кезде  қоздырушылар адамның терісінің астына еніп, көптеген дернәсілдер салады. Кейін дернәсілдер жарылған кезде  терінің бетінде жаралар пайда болады. 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Алдын алу шаралары:</a:t>
            </a:r>
          </a:p>
          <a:p>
            <a:r>
              <a:rPr lang="kk-KZ" dirty="0" smtClean="0">
                <a:solidFill>
                  <a:schemeClr val="tx1"/>
                </a:solidFill>
              </a:rPr>
              <a:t>Жұқпа тасымалдаушыларымен және қоздырушыларымен күресу</a:t>
            </a:r>
            <a:r>
              <a:rPr lang="kk-KZ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2" y="855785"/>
            <a:ext cx="4583723" cy="356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4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Картоп және тамыртүйнектілердің аурулары кезіндегі ветеринариялық  санитариялық сараптау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0"/>
            <a:ext cx="11430000" cy="70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323" y="599158"/>
            <a:ext cx="10972800" cy="57744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 algn="ctr">
              <a:buNone/>
            </a:pPr>
            <a:r>
              <a:rPr lang="kk-KZ" dirty="0" smtClean="0"/>
              <a:t>Фитофтороз</a:t>
            </a:r>
            <a:r>
              <a:rPr lang="en-US" dirty="0" smtClean="0"/>
              <a:t>- </a:t>
            </a:r>
            <a:r>
              <a:rPr lang="kk-KZ" dirty="0" smtClean="0"/>
              <a:t>саңырауқұлақтар тудыратын өсімдік ауруы.</a:t>
            </a:r>
          </a:p>
          <a:p>
            <a:pPr marL="0" indent="0" algn="ctr">
              <a:buNone/>
            </a:pPr>
            <a:endParaRPr lang="kk-KZ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6" y="2224942"/>
            <a:ext cx="4161692" cy="320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1" y="2224942"/>
            <a:ext cx="4806462" cy="320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2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395"/>
          <a:stretch>
            <a:fillRect/>
          </a:stretch>
        </p:blipFill>
        <p:spPr>
          <a:xfrm>
            <a:off x="231820" y="315310"/>
            <a:ext cx="11681138" cy="6225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1285" y="1165170"/>
            <a:ext cx="3944202" cy="559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Жапырақтарда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4374" y="1133640"/>
            <a:ext cx="4665259" cy="559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Сабақтарда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Ақпараттық парақшалар жасау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тапсырмасы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9186" y="1358463"/>
            <a:ext cx="6043447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Критерийлер: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ауру қоздырғышы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белгілері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алдын алу шаралары көрсетілген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суреттері бар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түрлі-түсті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қысқа нұқса түсінікті әрі қызықты.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8157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Аурудың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қоздырғышын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атайды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Аурудың белгілерін сипаттайды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Аурудың алдын алу шараларын көрсетеді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Қорытынды жасайды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8387" y="165921"/>
            <a:ext cx="9144000" cy="643376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Суреттегі ағзалардың ортақтығы неде?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ÐÐ°ÑÑÐ¸Ð½ÐºÐ¸ Ð¿Ð¾ Ð·Ð°Ð¿ÑÐ¾ÑÑ Ð¼Ð¸ÐºÑÐ¾Ð¾ÑÐ³Ð°Ð½Ð¸Ð·Ð¼Ñ"/>
          <p:cNvPicPr>
            <a:picLocks noChangeAspect="1" noChangeArrowheads="1"/>
          </p:cNvPicPr>
          <p:nvPr/>
        </p:nvPicPr>
        <p:blipFill>
          <a:blip r:embed="rId2" cstate="print"/>
          <a:srcRect r="11843"/>
          <a:stretch>
            <a:fillRect/>
          </a:stretch>
        </p:blipFill>
        <p:spPr bwMode="auto">
          <a:xfrm>
            <a:off x="187106" y="1282261"/>
            <a:ext cx="1993071" cy="2123199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ÐÐ°ÑÑÐ¸Ð½ÐºÐ¸ Ð¿Ð¾ Ð·Ð°Ð¿ÑÐ¾ÑÑ Ð¼Ð¸ÐºÑÐ¾Ð¾ÑÐ³Ð°Ð½Ð¸Ð·Ð¼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2126" y="1282262"/>
            <a:ext cx="2281739" cy="2017987"/>
          </a:xfrm>
          <a:prstGeom prst="rect">
            <a:avLst/>
          </a:prstGeom>
          <a:noFill/>
        </p:spPr>
      </p:pic>
      <p:pic>
        <p:nvPicPr>
          <p:cNvPr id="1033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2761" y="4078013"/>
            <a:ext cx="2539414" cy="2343808"/>
          </a:xfrm>
          <a:prstGeom prst="rect">
            <a:avLst/>
          </a:prstGeom>
          <a:noFill/>
        </p:spPr>
      </p:pic>
      <p:pic>
        <p:nvPicPr>
          <p:cNvPr id="1035" name="Picture 11" descr="ÐÐ°ÑÑÐ¸Ð½ÐºÐ¸ Ð¿Ð¾ Ð·Ð°Ð¿ÑÐ¾ÑÑ Ð¼Ð¸ÐºÑÐ¾Ð¾ÑÐ³Ð°Ð½Ð¸Ð·Ð¼Ñ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0760" y="3924014"/>
            <a:ext cx="1830880" cy="2539847"/>
          </a:xfrm>
          <a:prstGeom prst="rect">
            <a:avLst/>
          </a:prstGeom>
          <a:noFill/>
        </p:spPr>
      </p:pic>
      <p:pic>
        <p:nvPicPr>
          <p:cNvPr id="1037" name="Picture 13" descr="ÐÐ°ÑÑÐ¸Ð½ÐºÐ¸ Ð¿Ð¾ Ð·Ð°Ð¿ÑÐ¾ÑÑ Ð¼Ð¸ÐºÑÐ¾Ð¾ÑÐ³Ð°Ð½Ð¸Ð·Ð¼Ñ"/>
          <p:cNvPicPr>
            <a:picLocks noChangeAspect="1" noChangeArrowheads="1"/>
          </p:cNvPicPr>
          <p:nvPr/>
        </p:nvPicPr>
        <p:blipFill>
          <a:blip r:embed="rId6" cstate="print"/>
          <a:srcRect l="15645" r="13920"/>
          <a:stretch>
            <a:fillRect/>
          </a:stretch>
        </p:blipFill>
        <p:spPr bwMode="auto">
          <a:xfrm>
            <a:off x="199696" y="4068596"/>
            <a:ext cx="2659117" cy="2441631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48220" y="3714423"/>
            <a:ext cx="23050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7165" y="1355834"/>
            <a:ext cx="2072616" cy="2140878"/>
          </a:xfrm>
          <a:prstGeom prst="rect">
            <a:avLst/>
          </a:prstGeom>
          <a:noFill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2750" y="1235958"/>
            <a:ext cx="2118491" cy="241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ÐÐ°ÑÑÐ¸Ð½ÐºÐ¸ Ð¿Ð¾ Ð·Ð°Ð¿ÑÐ¾ÑÑ Ð»ÐµÐ¹ÑÐ¼Ð°Ð½Ð¸Ñ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22786" y="1366346"/>
            <a:ext cx="1839310" cy="204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8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5360" y="1753522"/>
            <a:ext cx="10081120" cy="397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2773183" y="865771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1477" y="5589241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9349" y="1916832"/>
          <a:ext cx="12193355" cy="3291840"/>
        </p:xfrm>
        <a:graphic>
          <a:graphicData uri="http://schemas.openxmlformats.org/drawingml/2006/table">
            <a:tbl>
              <a:tblPr/>
              <a:tblGrid>
                <a:gridCol w="12193355"/>
              </a:tblGrid>
              <a:tr h="2727548">
                <a:tc>
                  <a:txBody>
                    <a:bodyPr/>
                    <a:lstStyle/>
                    <a:p>
                      <a:pPr algn="just"/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Бағалау критерийлері: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1. Түсіндірмелер нақты, түсінікті </a:t>
                      </a:r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таныстырылады.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2. Кітапшаның өзектілігін аша </a:t>
                      </a:r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біледі.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3. Қойылған сұрақтарға дұрыс жауап бере алады</a:t>
                      </a:r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4. Қызықты,</a:t>
                      </a:r>
                      <a:r>
                        <a:rPr lang="kk-KZ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әрі тақырыпқа қатысты, өмірмен байланысты с</a:t>
                      </a:r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ұрақтар қоя алады.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2662" y="160249"/>
            <a:ext cx="9647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sz="4800" b="1" i="1" dirty="0" smtClean="0">
                <a:solidFill>
                  <a:prstClr val="black"/>
                </a:solidFill>
                <a:latin typeface="Times New Roman"/>
                <a:ea typeface="Arial"/>
              </a:rPr>
              <a:t>Кітапшалар таныстырылымы</a:t>
            </a:r>
            <a:endParaRPr lang="ru-RU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4776685"/>
      </p:ext>
    </p:extLst>
  </p:cSld>
  <p:clrMapOvr>
    <a:masterClrMapping/>
  </p:clrMapOvr>
  <p:transition advTm="318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352" y="359039"/>
            <a:ext cx="4690241" cy="1325563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Бүгінгі сабақтан....білдім.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Бүгінгі сабақтан...түсіндім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Бүгінгі сабақтан соң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...толықт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рамын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ÐÐ°ÑÑÐ¸Ð½ÐºÐ¸ Ð¿Ð¾ Ð·Ð°Ð¿ÑÐ¾ÑÑ Ð½ÑÑÐ°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655" y="165921"/>
            <a:ext cx="10394732" cy="643376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Олардың барлығы патогенді микроағзалар.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ÐÐ°ÑÑÐ¸Ð½ÐºÐ¸ Ð¿Ð¾ Ð·Ð°Ð¿ÑÐ¾ÑÑ Ð¼Ð¸ÐºÑÐ¾Ð¾ÑÐ³Ð°Ð½Ð¸Ð·Ð¼Ñ"/>
          <p:cNvPicPr>
            <a:picLocks noChangeAspect="1" noChangeArrowheads="1"/>
          </p:cNvPicPr>
          <p:nvPr/>
        </p:nvPicPr>
        <p:blipFill>
          <a:blip r:embed="rId2" cstate="print"/>
          <a:srcRect r="11843"/>
          <a:stretch>
            <a:fillRect/>
          </a:stretch>
        </p:blipFill>
        <p:spPr bwMode="auto">
          <a:xfrm>
            <a:off x="187106" y="1282261"/>
            <a:ext cx="1993071" cy="2123199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ÐÐ°ÑÑÐ¸Ð½ÐºÐ¸ Ð¿Ð¾ Ð·Ð°Ð¿ÑÐ¾ÑÑ Ð¼Ð¸ÐºÑÐ¾Ð¾ÑÐ³Ð°Ð½Ð¸Ð·Ð¼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270" y="3993931"/>
            <a:ext cx="1830880" cy="2133599"/>
          </a:xfrm>
          <a:prstGeom prst="rect">
            <a:avLst/>
          </a:prstGeom>
          <a:noFill/>
        </p:spPr>
      </p:pic>
      <p:pic>
        <p:nvPicPr>
          <p:cNvPr id="1037" name="Picture 13" descr="ÐÐ°ÑÑÐ¸Ð½ÐºÐ¸ Ð¿Ð¾ Ð·Ð°Ð¿ÑÐ¾ÑÑ Ð¼Ð¸ÐºÑÐ¾Ð¾ÑÐ³Ð°Ð½Ð¸Ð·Ð¼Ñ"/>
          <p:cNvPicPr>
            <a:picLocks noChangeAspect="1" noChangeArrowheads="1"/>
          </p:cNvPicPr>
          <p:nvPr/>
        </p:nvPicPr>
        <p:blipFill>
          <a:blip r:embed="rId4" cstate="print"/>
          <a:srcRect l="15645" r="13920"/>
          <a:stretch>
            <a:fillRect/>
          </a:stretch>
        </p:blipFill>
        <p:spPr bwMode="auto">
          <a:xfrm>
            <a:off x="199696" y="4068596"/>
            <a:ext cx="2659117" cy="2441631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8220" y="3714423"/>
            <a:ext cx="23050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4290" y="3510456"/>
            <a:ext cx="133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аденовирус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0497" y="6246930"/>
            <a:ext cx="143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бактериофаг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57642" y="572666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амеба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4851" y="3288269"/>
            <a:ext cx="194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Холера вибрионы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1" descr="ÐÐ°ÑÑÐ¸Ð½ÐºÐ¸ Ð¿Ð¾ Ð·Ð°Ð¿ÑÐ¾ÑÑ Ð»ÐµÐ¹ÑÐ¼Ð°Ð½Ð¸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2786" y="1301800"/>
            <a:ext cx="1839310" cy="2041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24188" y="3468413"/>
            <a:ext cx="174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лейшмания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6051" y="3304035"/>
            <a:ext cx="221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Леффлер бацилласы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9407" y="1384353"/>
            <a:ext cx="1714500" cy="17145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74672" y="6488668"/>
            <a:ext cx="210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Зең саңырауқұлағы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5878" y="1167714"/>
            <a:ext cx="2387929" cy="214312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917513" y="3335564"/>
            <a:ext cx="261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Ашытқы саңырауқұлағы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0" name="Picture 8" descr="ÐÐ°ÑÑÐ¸Ð½ÐºÐ¸ Ð¿Ð¾ Ð·Ð°Ð¿ÑÐ¾ÑÑ ÑÐ¾Ð»ÐµÑÐ½ÑÐ¹ Ð²Ð¸Ð±ÑÐ¸Ð¾Ð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99259" y="1283499"/>
            <a:ext cx="2820213" cy="1879250"/>
          </a:xfrm>
          <a:prstGeom prst="rect">
            <a:avLst/>
          </a:prstGeom>
          <a:noFill/>
        </p:spPr>
      </p:pic>
      <p:pic>
        <p:nvPicPr>
          <p:cNvPr id="38922" name="Picture 10" descr="ÐÐ°ÑÑÐ¸Ð½ÐºÐ¸ Ð¿Ð¾ Ð·Ð°Ð¿ÑÐ¾ÑÑ Ð²Ð¸ÑÑÑ Ð³ÐµÑÐ¿ÐµÑÐ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11961" y="3943761"/>
            <a:ext cx="2571750" cy="2590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88480" y="6309374"/>
            <a:ext cx="162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Герпес вирусы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635" y="682625"/>
            <a:ext cx="7331242" cy="1143000"/>
          </a:xfrm>
        </p:spPr>
        <p:txBody>
          <a:bodyPr/>
          <a:lstStyle/>
          <a:p>
            <a:r>
              <a:rPr lang="kk-KZ" dirty="0" smtClean="0"/>
              <a:t>Дизентерия амебасы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68980" y="2614411"/>
            <a:ext cx="5184820" cy="35625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 smtClean="0"/>
              <a:t>Науқас адамда тоқ ішектің қабырғалары ауырады, жиі дәретханаға барады, іштің ұстамалы аурулары болады, фекалияларда ірің болады.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7396" y="141668"/>
            <a:ext cx="3266404" cy="1957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3635" y="1825625"/>
            <a:ext cx="4739425" cy="43513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 тоқ ішекте </a:t>
            </a:r>
            <a:r>
              <a:rPr lang="kk-KZ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дизентерия амебасы </a:t>
            </a: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кездеседі, ол амебты дизентерияны тудырады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6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 тоқсан, Биология, 8 сынып, Сабақ № 15 Жұқпалы аурулар және олардың алдын  алу: амебалық қантышқақ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7" y="0"/>
            <a:ext cx="11665111" cy="65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799" y="656492"/>
            <a:ext cx="4373991" cy="54345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Дизентерия (қантышқан) амебасы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kk-KZ" dirty="0" smtClean="0">
                <a:solidFill>
                  <a:schemeClr val="tx1"/>
                </a:solidFill>
              </a:rPr>
              <a:t>тоқ ішекті зақымдайды.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kk-KZ" dirty="0" smtClean="0">
                <a:solidFill>
                  <a:schemeClr val="tx1"/>
                </a:solidFill>
              </a:rPr>
              <a:t>Цистасы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kk-KZ" dirty="0" smtClean="0">
                <a:solidFill>
                  <a:schemeClr val="tx1"/>
                </a:solidFill>
              </a:rPr>
              <a:t>ішекте белсенді күйге өтіп,  пайдалы бактерияларды, ішек эпителиінің  жасушалары және капиллярларға еніп, қан жасушаларымен қоректенуі мүмкін.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8" y="656492"/>
            <a:ext cx="6049107" cy="559190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379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8479" y="176269"/>
            <a:ext cx="5473521" cy="64434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  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Герпес (ұшық)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825625"/>
            <a:ext cx="6272011" cy="43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теріде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жұмсақ</a:t>
            </a:r>
            <a:r>
              <a:rPr lang="ru-RU" dirty="0" smtClean="0"/>
              <a:t> </a:t>
            </a:r>
            <a:r>
              <a:rPr lang="ru-RU" dirty="0" err="1" smtClean="0"/>
              <a:t>жерлерде</a:t>
            </a:r>
            <a:r>
              <a:rPr lang="ru-RU" dirty="0" smtClean="0"/>
              <a:t> </a:t>
            </a:r>
            <a:r>
              <a:rPr lang="ru-RU" dirty="0" err="1" smtClean="0"/>
              <a:t>топтасқан</a:t>
            </a:r>
            <a:r>
              <a:rPr lang="ru-RU" dirty="0" smtClean="0"/>
              <a:t> </a:t>
            </a:r>
            <a:r>
              <a:rPr lang="ru-RU" dirty="0" err="1" smtClean="0"/>
              <a:t>көпіршіктер</a:t>
            </a:r>
            <a:r>
              <a:rPr lang="ru-RU" dirty="0" smtClean="0"/>
              <a:t>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вирусты</a:t>
            </a:r>
            <a:r>
              <a:rPr lang="ru-RU" dirty="0" smtClean="0"/>
              <a:t> ауру. </a:t>
            </a:r>
            <a:r>
              <a:rPr lang="ru-RU" dirty="0" err="1" smtClean="0"/>
              <a:t>Әдетте</a:t>
            </a:r>
            <a:r>
              <a:rPr lang="ru-RU" dirty="0" smtClean="0"/>
              <a:t> вирус </a:t>
            </a:r>
            <a:r>
              <a:rPr lang="ru-RU" dirty="0" err="1" smtClean="0"/>
              <a:t>теріге</a:t>
            </a:r>
            <a:r>
              <a:rPr lang="ru-RU" dirty="0" smtClean="0"/>
              <a:t>, </a:t>
            </a:r>
            <a:r>
              <a:rPr lang="ru-RU" dirty="0" err="1" smtClean="0"/>
              <a:t>көзіге</a:t>
            </a:r>
            <a:r>
              <a:rPr lang="ru-RU" dirty="0" smtClean="0"/>
              <a:t> (конъюнктивит, кератит), </a:t>
            </a:r>
            <a:r>
              <a:rPr lang="ru-RU" dirty="0" err="1" smtClean="0"/>
              <a:t>сыртқы</a:t>
            </a:r>
            <a:r>
              <a:rPr lang="ru-RU" dirty="0" smtClean="0"/>
              <a:t> </a:t>
            </a:r>
            <a:r>
              <a:rPr lang="ru-RU" dirty="0" err="1" smtClean="0"/>
              <a:t>жыныс</a:t>
            </a:r>
            <a:r>
              <a:rPr lang="ru-RU" dirty="0" smtClean="0"/>
              <a:t> </a:t>
            </a:r>
            <a:r>
              <a:rPr lang="ru-RU" dirty="0" err="1" smtClean="0"/>
              <a:t>мүшелеріне</a:t>
            </a:r>
            <a:r>
              <a:rPr lang="ru-RU" dirty="0" smtClean="0"/>
              <a:t> </a:t>
            </a:r>
            <a:r>
              <a:rPr lang="ru-RU" dirty="0" err="1" smtClean="0"/>
              <a:t>заардап</a:t>
            </a:r>
            <a:r>
              <a:rPr lang="ru-RU" dirty="0" smtClean="0"/>
              <a:t> </a:t>
            </a:r>
            <a:r>
              <a:rPr lang="ru-RU" dirty="0" err="1" smtClean="0"/>
              <a:t>келтідері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3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Балалардағы герпестік және цитомегаловирустық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0" y="234462"/>
            <a:ext cx="11218984" cy="615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Балалардағы герпестік және цитомегаловирустық - презентация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Балалардағы герпестік және цитомегаловирустық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9" y="7937"/>
            <a:ext cx="11406554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471</Words>
  <Application>Microsoft Office PowerPoint</Application>
  <PresentationFormat>Произвольный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Суреттегі ағзалардың ортақтығы неде?</vt:lpstr>
      <vt:lpstr>Олардың барлығы патогенді микроағзалар.</vt:lpstr>
      <vt:lpstr>Дизентерия амебасы</vt:lpstr>
      <vt:lpstr>Презентация PowerPoint</vt:lpstr>
      <vt:lpstr>Презентация PowerPoint</vt:lpstr>
      <vt:lpstr>               Герпес (ұшық) </vt:lpstr>
      <vt:lpstr>Презентация PowerPoint</vt:lpstr>
      <vt:lpstr>Презентация PowerPoint</vt:lpstr>
      <vt:lpstr>Алдын алу шаралары:</vt:lpstr>
      <vt:lpstr>Дифтерия (күл)</vt:lpstr>
      <vt:lpstr>Презентация PowerPoint</vt:lpstr>
      <vt:lpstr>Лейшманиоз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Ақпараттық парақшалар жасау тапсырмасы</vt:lpstr>
      <vt:lpstr>Презентация PowerPoint</vt:lpstr>
      <vt:lpstr>  Кері байланыс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Дукенбай</dc:creator>
  <cp:lastModifiedBy>admin</cp:lastModifiedBy>
  <cp:revision>49</cp:revision>
  <dcterms:created xsi:type="dcterms:W3CDTF">2020-08-09T07:44:25Z</dcterms:created>
  <dcterms:modified xsi:type="dcterms:W3CDTF">2020-11-27T06:37:56Z</dcterms:modified>
</cp:coreProperties>
</file>