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74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4919-2CA2-48F6-96AE-89D6240D518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94AE-D8F9-48E5-8AFC-2F17A381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F9B5F5-C60A-4366-9249-DF764410D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5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437D56-7DFD-433F-99DD-3A8A770C8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8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29DAE5F-EEC1-7C43-9544-9ECCF4EEBE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5067" y="272679"/>
            <a:ext cx="8640960" cy="6480720"/>
          </a:xfrm>
        </p:spPr>
        <p:txBody>
          <a:bodyPr>
            <a:normAutofit fontScale="70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Лейкоциттер. Иммунитет түрлері </a:t>
            </a:r>
          </a:p>
          <a:p>
            <a:pPr marL="45720" indent="0">
              <a:lnSpc>
                <a:spcPct val="120000"/>
              </a:lnSpc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Сабақтың мақсаттары: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гуморалдық және жасушалық иммунитетті ажырату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лейкоциттердің түрлерін ажырату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лейкоциттердің түрлі типтерінің қызметтерін сипаттау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lvl="0">
              <a:lnSpc>
                <a:spcPct val="120000"/>
              </a:lnSpc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гуморалдық және жасушалық иммунитетті салыстырады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лейкоцит түрлерінің ерекшелігін анықтайды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лейкоциттердің түрлі типтерінің қызметтерін сипаттайды </a:t>
            </a:r>
            <a:endParaRPr lang="ru-RU" sz="36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4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162621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k-KZ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Тапсырма.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Гуморалдық және жасушалық имунитет түрлерін салыстыру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919536" y="2204864"/>
            <a:ext cx="8424936" cy="34747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Критерий: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Гуморалдық және жасушалық иммунитетті ажырату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Гуморалдық иммунитеттің жүзеге асырылу орны мен жолы түсіндіреді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Жасушалық иммунитеттің жүзеге асырылу жолы мен орны сипаттайды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Иммунитеттің екі түрінің айырмашылықтары мен ұқсастықтары анықтайды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2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810" y="172621"/>
            <a:ext cx="8245642" cy="1325563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Маған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ңай болғаны ...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иын болғаны ...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үсінікті болғаны ...</a:t>
            </a:r>
          </a:p>
          <a:p>
            <a:pPr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Енді мен                    ... ...                  білемін.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Енді мен                    ... ...                үйрендім.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80980C-BB36-6040-9C9B-0B3A0EA3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861049"/>
            <a:ext cx="8820472" cy="792087"/>
          </a:xfrm>
        </p:spPr>
        <p:txBody>
          <a:bodyPr>
            <a:norm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нейтрофилл          базофилл       эозинофилл               моноцит         лимфоцит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CA5615-0E83-FA45-9E84-A6611BDCCBB4}"/>
              </a:ext>
            </a:extLst>
          </p:cNvPr>
          <p:cNvSpPr txBox="1"/>
          <p:nvPr/>
        </p:nvSpPr>
        <p:spPr>
          <a:xfrm>
            <a:off x="1703512" y="3068961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6320" y="242088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prstClr val="black"/>
                </a:solidFill>
              </a:rPr>
              <a:t>нейтрофилл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4264" t="34950" r="4436" b="36656"/>
          <a:stretch>
            <a:fillRect/>
          </a:stretch>
        </p:blipFill>
        <p:spPr bwMode="auto">
          <a:xfrm>
            <a:off x="1524000" y="1420908"/>
            <a:ext cx="9144000" cy="2448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23593" y="404665"/>
            <a:ext cx="5199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 қандай жасушалар?</a:t>
            </a:r>
          </a:p>
          <a:p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Оларды қалай топтауға болады?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7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57029" y="548680"/>
            <a:ext cx="324036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Лейкоциттер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64304" y="1705422"/>
            <a:ext cx="324036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Түйіршіксіз лейкоциттер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5640" y="3212976"/>
            <a:ext cx="266429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Эозинофиллдер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3552" y="1705422"/>
            <a:ext cx="324036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Түйіршікті лейкоциттер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1624" y="4331966"/>
            <a:ext cx="2789089" cy="6092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Базофиллдер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1623" y="5332649"/>
            <a:ext cx="2808313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Нейтрофиллдер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97390" y="3537012"/>
            <a:ext cx="2565939" cy="624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80358" y="4689140"/>
            <a:ext cx="1708810" cy="6435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- лимфоциттер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59126" y="4689141"/>
            <a:ext cx="1730871" cy="6435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- лимфоциттер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09320" y="5824879"/>
            <a:ext cx="2325887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Моноциттер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4" idx="2"/>
            <a:endCxn id="8" idx="0"/>
          </p:cNvCxnSpPr>
          <p:nvPr/>
        </p:nvCxnSpPr>
        <p:spPr>
          <a:xfrm flipH="1">
            <a:off x="3683733" y="1268760"/>
            <a:ext cx="2293477" cy="436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7" idx="0"/>
          </p:cNvCxnSpPr>
          <p:nvPr/>
        </p:nvCxnSpPr>
        <p:spPr>
          <a:xfrm>
            <a:off x="5977210" y="1268760"/>
            <a:ext cx="2007275" cy="436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23592" y="2425503"/>
            <a:ext cx="0" cy="3399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23592" y="5824879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23592" y="4636567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23592" y="350100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93547" y="2432397"/>
            <a:ext cx="0" cy="3716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5" idx="1"/>
          </p:cNvCxnSpPr>
          <p:nvPr/>
        </p:nvCxnSpPr>
        <p:spPr>
          <a:xfrm>
            <a:off x="6893547" y="6148915"/>
            <a:ext cx="4157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2" idx="1"/>
          </p:cNvCxnSpPr>
          <p:nvPr/>
        </p:nvCxnSpPr>
        <p:spPr>
          <a:xfrm flipV="1">
            <a:off x="6959125" y="3849103"/>
            <a:ext cx="638264" cy="30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2" idx="2"/>
            <a:endCxn id="14" idx="0"/>
          </p:cNvCxnSpPr>
          <p:nvPr/>
        </p:nvCxnSpPr>
        <p:spPr>
          <a:xfrm flipH="1">
            <a:off x="7824561" y="4161194"/>
            <a:ext cx="1055798" cy="527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2" idx="2"/>
            <a:endCxn id="13" idx="0"/>
          </p:cNvCxnSpPr>
          <p:nvPr/>
        </p:nvCxnSpPr>
        <p:spPr>
          <a:xfrm>
            <a:off x="8880359" y="4161194"/>
            <a:ext cx="854404" cy="527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404664"/>
            <a:ext cx="4690864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19536" y="2996953"/>
            <a:ext cx="8229600" cy="28411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көпжапырақшалы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бактерияларды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фагоцитоздау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 cstate="print"/>
          <a:srcRect r="72750" b="22286"/>
          <a:stretch/>
        </p:blipFill>
        <p:spPr>
          <a:xfrm>
            <a:off x="6960096" y="260648"/>
            <a:ext cx="3234178" cy="301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159896" y="692697"/>
            <a:ext cx="5040560" cy="55054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жапырақшалары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паразит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құрттарды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антиген-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бұзу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қабынуды бәсеңдету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32321" r="37522" b="20636"/>
          <a:stretch/>
        </p:blipFill>
        <p:spPr>
          <a:xfrm>
            <a:off x="1893486" y="273043"/>
            <a:ext cx="3266410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924944"/>
            <a:ext cx="3672408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504403"/>
            <a:ext cx="3754760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Базофил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19536" y="2492897"/>
            <a:ext cx="8229600" cy="33452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қабыну кезінде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гистамин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Гепарин 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қанның ұюын болдырмайтын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нәруызын бөледі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/>
          <a:srcRect l="71828" b="18605"/>
          <a:stretch/>
        </p:blipFill>
        <p:spPr>
          <a:xfrm>
            <a:off x="6456040" y="260648"/>
            <a:ext cx="26702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736" y="404664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 New Roman"/>
                <a:ea typeface="Times New Roman"/>
              </a:rPr>
              <a:t>   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Лимфоциттер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бөгде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 деп аталатын арнайы нәруызды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түзеді. Олар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патогеннен бөлінетін антигенмен қосылып, патогенді жояды. 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Т-лимфоциттер</a:t>
            </a:r>
            <a:r>
              <a:rPr lang="kk-KZ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бөтен жасушалар мен денелерді танып, жояды.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49055" r="67653" b="16982"/>
          <a:stretch/>
        </p:blipFill>
        <p:spPr>
          <a:xfrm>
            <a:off x="7104113" y="0"/>
            <a:ext cx="3034879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548680"/>
            <a:ext cx="3970784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91544" y="2420889"/>
            <a:ext cx="8229600" cy="34892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1.Фагоцитоз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макрофагтарға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5897" r="36998" b="61617"/>
          <a:stretch/>
        </p:blipFill>
        <p:spPr>
          <a:xfrm>
            <a:off x="6672064" y="476672"/>
            <a:ext cx="3067144" cy="25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89.218.153.154:280/CDO/BOOKS/Biology/Bio-8/Project/Data/Pictures/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742" y="331749"/>
            <a:ext cx="83529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89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183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нейтрофилл          базофилл       эозинофилл               моноцит         лимфоцит</vt:lpstr>
      <vt:lpstr>Презентация PowerPoint</vt:lpstr>
      <vt:lpstr>Нейтрофил</vt:lpstr>
      <vt:lpstr>Эозинофил</vt:lpstr>
      <vt:lpstr>Базофил</vt:lpstr>
      <vt:lpstr>   Лимфоциттер </vt:lpstr>
      <vt:lpstr>Моноцит</vt:lpstr>
      <vt:lpstr>Презентация PowerPoint</vt:lpstr>
      <vt:lpstr>Тапсырма. Гуморалдық және жасушалық имунитет түрлерін салыстыру </vt:lpstr>
      <vt:lpstr>Кері байланыс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admin</cp:lastModifiedBy>
  <cp:revision>10</cp:revision>
  <dcterms:created xsi:type="dcterms:W3CDTF">2020-08-09T07:44:25Z</dcterms:created>
  <dcterms:modified xsi:type="dcterms:W3CDTF">2020-11-27T06:06:16Z</dcterms:modified>
</cp:coreProperties>
</file>