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70" r:id="rId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54919-2CA2-48F6-96AE-89D6240D518F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094AE-D8F9-48E5-8AFC-2F17A381B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72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9pPr>
          </a:lstStyle>
          <a:p>
            <a:fld id="{8DD0881C-27F1-45E3-A56B-06D63666E7A6}" type="slidenum">
              <a:rPr lang="ru-RU" altLang="ru-RU">
                <a:latin typeface="Calibri" panose="020F0502020204030204" pitchFamily="34" charset="0"/>
              </a:rPr>
              <a:pPr/>
              <a:t>2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54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9pPr>
          </a:lstStyle>
          <a:p>
            <a:fld id="{20742031-4FEE-42F1-9440-E4C865CFACC9}" type="slidenum">
              <a:rPr lang="ru-RU" altLang="ru-RU">
                <a:latin typeface="Calibri" panose="020F0502020204030204" pitchFamily="34" charset="0"/>
              </a:rPr>
              <a:pPr/>
              <a:t>5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975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 Symbol" panose="020B0502040204020203" pitchFamily="34" charset="0"/>
                <a:cs typeface="Arial" panose="020B0604020202020204" pitchFamily="34" charset="0"/>
              </a:defRPr>
            </a:lvl9pPr>
          </a:lstStyle>
          <a:p>
            <a:fld id="{7BBB493F-F362-4557-8194-0B75AB68AFE3}" type="slidenum">
              <a:rPr lang="ru-RU" altLang="ru-RU">
                <a:latin typeface="Calibri" panose="020F0502020204030204" pitchFamily="34" charset="0"/>
              </a:rPr>
              <a:pPr/>
              <a:t>6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5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364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08BBFDB-FBCC-49B4-A26B-A8547D06DE1A}" type="datetimeFigureOut">
              <a:rPr lang="en-US" smtClean="0"/>
              <a:pPr>
                <a:defRPr/>
              </a:pPr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7F9B5F5-C60A-4366-9249-DF764410DC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40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DFD0F559-4236-D940-B310-32A7C3F1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0B4B1B-B530-4BC1-B23C-453220D0CF36}" type="datetimeFigureOut">
              <a:rPr lang="en-US" smtClean="0"/>
              <a:pPr>
                <a:defRPr/>
              </a:pPr>
              <a:t>11/27/2020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5C47D0A-18A0-2343-976D-66B32AED1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C16D9E3-188B-AB47-A7A0-4EB1A1A2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437D56-7DFD-433F-99DD-3A8A770C8A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6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8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063354"/>
              </p:ext>
            </p:extLst>
          </p:nvPr>
        </p:nvGraphicFramePr>
        <p:xfrm>
          <a:off x="2113820" y="667580"/>
          <a:ext cx="8640960" cy="5976664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59766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kk-KZ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Заттардың</a:t>
                      </a:r>
                      <a:r>
                        <a:rPr lang="kk-KZ" sz="2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тасымалдануы</a:t>
                      </a:r>
                      <a:endParaRPr lang="kk-KZ" sz="2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kk-KZ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Сабақтың тақырыбы: </a:t>
                      </a:r>
                      <a:r>
                        <a:rPr lang="kk-KZ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Ағзаның ішкі ортасы және</a:t>
                      </a:r>
                      <a:r>
                        <a:rPr lang="kk-KZ" sz="2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оның маңызы</a:t>
                      </a:r>
                      <a:endParaRPr lang="kk-KZ" sz="2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kk-KZ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Сабақтың мақсаттары: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kk-KZ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Лимфа жүйесі мен оның қызметтерін сипаттау;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kk-KZ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Қан</a:t>
                      </a:r>
                      <a:r>
                        <a:rPr lang="kk-KZ" sz="2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және </a:t>
                      </a:r>
                      <a:r>
                        <a:rPr lang="kk-KZ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ұлпа сұйықтығы және лимфаның ұқсастығы мен айырмашылықтарын табу;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kk-KZ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Ағзаның ішкі орта тұрақтылығының маңызын бағалау.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kk-KZ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Бағалау критерийлері: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лимфаның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түзілуі мен ағзаны айналу жолын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көрсетеді;</a:t>
                      </a:r>
                      <a:endParaRPr lang="ru-RU" sz="24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лимфа жүйесінің қызметін</a:t>
                      </a:r>
                      <a:r>
                        <a:rPr lang="kk-KZ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түсіндіреді;</a:t>
                      </a:r>
                      <a:endParaRPr lang="ru-RU" sz="24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Қан</a:t>
                      </a:r>
                      <a:r>
                        <a:rPr lang="kk-KZ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және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ұлпа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сұйықтығы мен лимфаның  өзара байланысын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көрсетеді.</a:t>
                      </a:r>
                      <a:endParaRPr lang="ru-RU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Изображение 1" descr="shutterstock_14923030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164" y="1125535"/>
            <a:ext cx="3368558" cy="49921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 flipV="1">
            <a:off x="4872039" y="3621618"/>
            <a:ext cx="2519362" cy="480483"/>
          </a:xfrm>
          <a:prstGeom prst="line">
            <a:avLst/>
          </a:prstGeom>
          <a:ln w="28575" cmpd="sng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583115" y="1604436"/>
            <a:ext cx="1368425" cy="1248833"/>
          </a:xfrm>
          <a:prstGeom prst="line">
            <a:avLst/>
          </a:prstGeom>
          <a:ln w="28575" cmpd="sng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7896226" y="3045887"/>
            <a:ext cx="2232222" cy="766233"/>
          </a:xfrm>
          <a:prstGeom prst="roundRect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133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Лимфа капилляры</a:t>
            </a:r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4" name="Изображение 15" descr="лимф кпиляр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3141134"/>
            <a:ext cx="13144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 flipV="1">
            <a:off x="7175502" y="3812120"/>
            <a:ext cx="1368425" cy="768349"/>
          </a:xfrm>
          <a:prstGeom prst="line">
            <a:avLst/>
          </a:prstGeom>
          <a:ln w="28575" cmpd="sng">
            <a:solidFill>
              <a:srgbClr val="00206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5016501" y="836086"/>
            <a:ext cx="1727200" cy="768349"/>
          </a:xfrm>
          <a:prstGeom prst="roundRect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133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2133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түйіні</a:t>
            </a:r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608168" y="1268761"/>
            <a:ext cx="2591568" cy="768349"/>
          </a:xfrm>
          <a:prstGeom prst="roundRect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133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2133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ағысы</a:t>
            </a:r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6600825" y="1989667"/>
            <a:ext cx="1150938" cy="1534584"/>
          </a:xfrm>
          <a:prstGeom prst="line">
            <a:avLst/>
          </a:prstGeom>
          <a:ln w="28575" cmpd="sng">
            <a:solidFill>
              <a:srgbClr val="00206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2" descr="Похожее изображение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370015"/>
            <a:ext cx="1308141" cy="46908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1670148" y="182882"/>
            <a:ext cx="3057700" cy="768349"/>
          </a:xfrm>
          <a:prstGeom prst="roundRect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2133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жүйесі</a:t>
            </a:r>
            <a:endParaRPr lang="ru-RU" sz="1867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9101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7528" y="908720"/>
            <a:ext cx="3960440" cy="5328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6096000" y="188641"/>
            <a:ext cx="42990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Лимфа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тамырларымен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лимфа тек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жүрекке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ағады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0000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Лимфа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жүйесінде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тамырлар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болмайды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тек лимфа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капиллярлары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Қантамыр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капиллярларының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400" b="1" dirty="0">
              <a:solidFill>
                <a:srgbClr val="0000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капиллярларының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тұйық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жасуша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арасынан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басталады</a:t>
            </a:r>
            <a:r>
              <a:rPr lang="ru-RU" sz="24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47528" y="404664"/>
            <a:ext cx="2605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Лимфа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капиллярлары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69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2.bp.blogspot.com/-M0OPy-AxhjI/Vue47TqWzrI/AAAAAAAARSk/b61BRqtsxyIPtn0L3Tb-_jFtnxBwaZ_kQ/s1600/lymp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1700809"/>
            <a:ext cx="3343028" cy="4036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096001" y="836712"/>
            <a:ext cx="406362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sz="28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Лимфа  тамырларының қосылған жерінде шоғырланған жасушалардан түзіледі. </a:t>
            </a:r>
          </a:p>
          <a:p>
            <a:endParaRPr lang="kk-KZ" sz="2800" b="1" dirty="0">
              <a:solidFill>
                <a:srgbClr val="0000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Лимфа түйінінде лимфадағы микробтар сүзіліп, ондағы лимфоциттер арқылы жойылады.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3552" y="404664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Лимфа түйіндері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85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701343" y="693380"/>
            <a:ext cx="4717879" cy="5232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9402" y="476673"/>
            <a:ext cx="339227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ҰЛПА СҰЙЫҚТЫҒЫ</a:t>
            </a:r>
          </a:p>
        </p:txBody>
      </p:sp>
      <p:pic>
        <p:nvPicPr>
          <p:cNvPr id="27652" name="Picture 2" descr="D:\__Василий\Биология\17\img\Tkanev.zidkos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1DE"/>
              </a:clrFrom>
              <a:clrTo>
                <a:srgbClr val="FFF1D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" t="2251"/>
          <a:stretch>
            <a:fillRect/>
          </a:stretch>
        </p:blipFill>
        <p:spPr bwMode="auto">
          <a:xfrm>
            <a:off x="2135561" y="1412777"/>
            <a:ext cx="2808065" cy="2474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91944" y="908720"/>
            <a:ext cx="462454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ҰЛПА СҰЙЫҚТЫҒЫ</a:t>
            </a:r>
            <a:r>
              <a:rPr lang="ru-RU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АҒЗАДА ЖАСУШАЛАРДЫҢ АРАСЫН ТОЛТЫРЫП ТҰРАТЫН ҚАН САРЫСУЫНАН ТҮЗІЛЕТІН ТҮССІЗ, МӨЛДІР СҰЙЫҚТЫҚ. </a:t>
            </a:r>
          </a:p>
          <a:p>
            <a:pPr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ҰЛПА СҰЙЫҚТЫҒЫ МЕН ҚАНДА ЗАТ АЛМАСУ  КАПИЛЛЯР ҚАБЫРҒАЛАРЫ АРҚЫЛЫ ДИФФУЗИЯ ЖОЛЫМЕН ЖҮРЕДІ.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19536" y="5157192"/>
            <a:ext cx="787134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ҰЛПА СҰЙЫҚТЫҒЫ</a:t>
            </a:r>
            <a:r>
              <a:rPr lang="ru-RU" b="1" dirty="0">
                <a:solidFill>
                  <a:srgbClr val="0000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ЖАСУШАНЫ, ҚАН МЕН ҰЛПАМЕН БАЙЛАНЫСТЫРЫП, ОЛАРДЫҢ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  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 АЛМАСУДЫ ҚАМТАМАСЫЗ ЕТЕДІ.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71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1847529" y="2479882"/>
            <a:ext cx="3138968" cy="4117471"/>
            <a:chOff x="463449" y="1653658"/>
            <a:chExt cx="2577048" cy="308936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3449" y="2099389"/>
              <a:ext cx="2577048" cy="2643637"/>
            </a:xfrm>
            <a:prstGeom prst="round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ru-RU" sz="28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Ұлпа</a:t>
              </a:r>
              <a:r>
                <a:rPr lang="ru-RU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сұйықтығы</a:t>
              </a:r>
              <a:endPara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defRPr/>
              </a:pPr>
              <a:r>
                <a: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түссіз, мөлдір түсті, қанның сұйықтық бөлімінен – плазмадан пайда болады</a:t>
              </a:r>
              <a:endPara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1733489" y="1653658"/>
              <a:ext cx="1307008" cy="55597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16"/>
          <p:cNvGrpSpPr>
            <a:grpSpLocks/>
          </p:cNvGrpSpPr>
          <p:nvPr/>
        </p:nvGrpSpPr>
        <p:grpSpPr bwMode="auto">
          <a:xfrm>
            <a:off x="7385250" y="2376450"/>
            <a:ext cx="3031230" cy="3788855"/>
            <a:chOff x="5848099" y="1683602"/>
            <a:chExt cx="2527542" cy="319159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6208366" y="2271149"/>
              <a:ext cx="2167275" cy="2604050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Лимфа</a:t>
              </a:r>
              <a:r>
                <a:rPr lang="ru-RU" sz="3200" b="1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>
                <a:defRPr/>
              </a:pPr>
              <a:r>
                <a:rPr lang="kk-KZ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мөлдір сарғыш түсті сұйықтық, ол ұлпа сұйықтығынан түзіледі.</a:t>
              </a:r>
              <a:endPara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>
              <a:endCxn id="6" idx="0"/>
            </p:cNvCxnSpPr>
            <p:nvPr/>
          </p:nvCxnSpPr>
          <p:spPr>
            <a:xfrm>
              <a:off x="5848099" y="1683602"/>
              <a:ext cx="1443905" cy="5875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15"/>
          <p:cNvGrpSpPr>
            <a:grpSpLocks/>
          </p:cNvGrpSpPr>
          <p:nvPr/>
        </p:nvGrpSpPr>
        <p:grpSpPr bwMode="auto">
          <a:xfrm>
            <a:off x="5213258" y="2261826"/>
            <a:ext cx="2366903" cy="3903478"/>
            <a:chOff x="3622803" y="1479223"/>
            <a:chExt cx="2366523" cy="1819205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4753472" y="1479223"/>
              <a:ext cx="0" cy="100017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Скругленный прямоугольник 4"/>
            <p:cNvSpPr/>
            <p:nvPr/>
          </p:nvSpPr>
          <p:spPr>
            <a:xfrm>
              <a:off x="3622803" y="2095496"/>
              <a:ext cx="2366523" cy="1202932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Қан</a:t>
              </a:r>
              <a:endPara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defRPr/>
              </a:pPr>
              <a:r>
                <a:rPr lang="ru-RU" sz="28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Ағзадағы сұйық ортаның бірі</a:t>
              </a:r>
              <a:endPara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4461640" y="983117"/>
            <a:ext cx="3529013" cy="1496765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Ағзасының ішкі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276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847528" y="2335276"/>
          <a:ext cx="8424936" cy="2870200"/>
        </p:xfrm>
        <a:graphic>
          <a:graphicData uri="http://schemas.openxmlformats.org/drawingml/2006/table">
            <a:tbl>
              <a:tblPr/>
              <a:tblGrid>
                <a:gridCol w="8424936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kk-KZ" sz="20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Критерий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 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017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қан, ұлпа сұйықтығы мен лимфаның  өзара байланысын </a:t>
                      </a: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көрсетеді</a:t>
                      </a:r>
                    </a:p>
                    <a:p>
                      <a:pPr marL="9017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0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Дескрипторлар: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buFont typeface="+mj-lt"/>
                        <a:buAutoNum type="arabicPeriod"/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Ағзаның ішкі ортасын құрайтын ұлпаларды дұрыс көрсетеді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buFont typeface="+mj-lt"/>
                        <a:buAutoNum type="arabicPeriod"/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Қан, ұлпа сұйықтығы, лимфа арасындағы байланысты </a:t>
                      </a: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түсіндіреді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Қан, ұлпа сұйықтығы, лимфаның түзілу жолдарын түсіндіреді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Қан, ұлпа сұйықтығы, лимфаның қызметтерін түсіндіреді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21" y="620689"/>
            <a:ext cx="8333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latin typeface="Times New Roman"/>
                <a:ea typeface="Times New Roman"/>
              </a:rPr>
              <a:t>Тапсырма</a:t>
            </a:r>
            <a:r>
              <a:rPr lang="kk-KZ" sz="2400" dirty="0">
                <a:latin typeface="Times New Roman"/>
                <a:ea typeface="Times New Roman"/>
              </a:rPr>
              <a:t>. Қан, лимфа және ұлпа сұйықтығының байланысы</a:t>
            </a:r>
          </a:p>
          <a:p>
            <a:r>
              <a:rPr lang="kk-KZ" sz="2400" dirty="0">
                <a:latin typeface="Times New Roman"/>
                <a:ea typeface="Times New Roman"/>
              </a:rPr>
              <a:t> көрсетілген сызба, кластер немесе модель жасау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8942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3809" y="509506"/>
            <a:ext cx="7716253" cy="1325563"/>
          </a:xfrm>
        </p:spPr>
        <p:txBody>
          <a:bodyPr/>
          <a:lstStyle/>
          <a:p>
            <a:r>
              <a:rPr lang="kk-KZ" sz="3600" u="sng" dirty="0">
                <a:latin typeface="Times New Roman"/>
                <a:ea typeface="Times New Roman"/>
              </a:rPr>
              <a:t>Кері байланыс</a:t>
            </a:r>
            <a:r>
              <a:rPr lang="ru-RU" sz="3600" dirty="0">
                <a:latin typeface="Times New Roman"/>
                <a:ea typeface="Times New Roman"/>
              </a:rPr>
              <a:t/>
            </a:r>
            <a:br>
              <a:rPr lang="ru-RU" sz="3600" dirty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3"/>
          </p:nvPr>
        </p:nvGraphicFramePr>
        <p:xfrm>
          <a:off x="2819400" y="1948148"/>
          <a:ext cx="7525072" cy="2991612"/>
        </p:xfrm>
        <a:graphic>
          <a:graphicData uri="http://schemas.openxmlformats.org/drawingml/2006/table">
            <a:tbl>
              <a:tblPr/>
              <a:tblGrid>
                <a:gridCol w="7525072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k-KZ" sz="5400" dirty="0" smtClean="0">
                          <a:latin typeface="Times New Roman"/>
                          <a:ea typeface="Times New Roman"/>
                        </a:rPr>
                        <a:t>Мен </a:t>
                      </a:r>
                      <a:r>
                        <a:rPr lang="kk-KZ" sz="5400" dirty="0">
                          <a:latin typeface="Times New Roman"/>
                          <a:ea typeface="Times New Roman"/>
                        </a:rPr>
                        <a:t>...түсіндім</a:t>
                      </a:r>
                      <a:endParaRPr lang="ru-RU" sz="54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k-KZ" sz="5400" dirty="0">
                          <a:latin typeface="Times New Roman"/>
                          <a:ea typeface="Times New Roman"/>
                        </a:rPr>
                        <a:t>Мен ...түсінбедім</a:t>
                      </a:r>
                      <a:endParaRPr lang="ru-RU" sz="54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k-KZ" sz="5400" dirty="0">
                          <a:latin typeface="Times New Roman"/>
                          <a:ea typeface="Times New Roman"/>
                        </a:rPr>
                        <a:t>Мен...толықтырамын</a:t>
                      </a:r>
                      <a:endParaRPr lang="ru-RU" sz="5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07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272</Words>
  <Application>Microsoft Office PowerPoint</Application>
  <PresentationFormat>Произвольный</PresentationFormat>
  <Paragraphs>53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Кері байланыс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Даулет Дукенбай</dc:creator>
  <cp:lastModifiedBy>admin</cp:lastModifiedBy>
  <cp:revision>13</cp:revision>
  <dcterms:created xsi:type="dcterms:W3CDTF">2020-08-09T07:44:25Z</dcterms:created>
  <dcterms:modified xsi:type="dcterms:W3CDTF">2020-11-27T05:28:37Z</dcterms:modified>
</cp:coreProperties>
</file>