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67.png" ContentType="image/png"/>
  <Override PartName="/ppt/media/image33.png" ContentType="image/png"/>
  <Override PartName="/ppt/media/image36.png" ContentType="image/png"/>
  <Override PartName="/ppt/media/image12.png" ContentType="image/png"/>
  <Override PartName="/ppt/media/image5.png" ContentType="image/png"/>
  <Override PartName="/ppt/media/image37.png" ContentType="image/png"/>
  <Override PartName="/ppt/media/image1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7.png" ContentType="image/png"/>
  <Override PartName="/ppt/media/image39.png" ContentType="image/png"/>
  <Override PartName="/ppt/media/image2.png" ContentType="image/png"/>
  <Override PartName="/ppt/media/image34.png" ContentType="image/png"/>
  <Override PartName="/ppt/media/image17.png" ContentType="image/png"/>
  <Override PartName="/ppt/media/image11.png" ContentType="image/png"/>
  <Override PartName="/ppt/media/image4.png" ContentType="image/png"/>
  <Override PartName="/ppt/media/image3.png" ContentType="image/png"/>
  <Override PartName="/ppt/media/image10.png" ContentType="image/png"/>
  <Override PartName="/ppt/media/image69.png" ContentType="image/png"/>
  <Override PartName="/ppt/media/image35.png" ContentType="image/png"/>
  <Override PartName="/ppt/media/image18.png" ContentType="image/png"/>
  <Override PartName="/ppt/media/image20.png" ContentType="image/png"/>
  <Override PartName="/ppt/media/image8.png" ContentType="image/png"/>
  <Override PartName="/ppt/media/image15.png" ContentType="image/png"/>
  <Override PartName="/ppt/media/image21.png" ContentType="image/png"/>
  <Override PartName="/ppt/media/image9.png" ContentType="image/png"/>
  <Override PartName="/ppt/media/image16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59.png" ContentType="image/png"/>
  <Override PartName="/ppt/media/image40.jpeg" ContentType="image/jpeg"/>
  <Override PartName="/ppt/media/image45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50.png" ContentType="image/png"/>
  <Override PartName="/ppt/media/image51.png" ContentType="image/png"/>
  <Override PartName="/ppt/media/image19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6.png" ContentType="image/png"/>
  <Override PartName="/ppt/media/image27.png" ContentType="image/png"/>
  <Override PartName="/ppt/media/image60.png" ContentType="image/png"/>
  <Override PartName="/ppt/media/image46.png" ContentType="image/png"/>
  <Override PartName="/ppt/media/image28.png" ContentType="image/png"/>
  <Override PartName="/ppt/media/image61.png" ContentType="image/png"/>
  <Override PartName="/ppt/media/image47.png" ContentType="image/png"/>
  <Override PartName="/ppt/media/image29.png" ContentType="image/png"/>
  <Override PartName="/ppt/media/image62.png" ContentType="image/png"/>
  <Override PartName="/ppt/media/image58.png" ContentType="image/png"/>
  <Override PartName="/ppt/media/image55.png" ContentType="image/png"/>
  <Override PartName="/ppt/media/image64.png" ContentType="image/png"/>
  <Override PartName="/ppt/media/image68.jpeg" ContentType="image/jpeg"/>
  <Override PartName="/ppt/media/image70.png" ContentType="image/png"/>
  <Override PartName="/ppt/media/image49.png" ContentType="image/png"/>
  <Override PartName="/ppt/media/image65.png" ContentType="image/png"/>
  <Override PartName="/ppt/media/image66.png" ContentType="image/png"/>
  <Override PartName="/ppt/media/image57.png" ContentType="image/png"/>
  <Override PartName="/ppt/media/image48.png" ContentType="image/png"/>
  <Override PartName="/ppt/media/image63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_rels/notesSlide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4"/>
          </p:nvPr>
        </p:nvSpPr>
        <p:spPr>
          <a:xfrm>
            <a:off x="388440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Img"/>
          </p:nvPr>
        </p:nvSpPr>
        <p:spPr>
          <a:xfrm>
            <a:off x="380880" y="685440"/>
            <a:ext cx="6096240" cy="34290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444BBC2-C8E5-4BD6-A18D-BBE8449D175F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3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4D2B80D-2149-43D4-BAB0-73E1030DA1B9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6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F742444-D0A7-4A9C-ACF9-E1D916BA5CF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9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96AFDEE-8DBA-4622-8F32-4E1203C701C5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2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E15E1B2-7222-48A9-862B-00914042B336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5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21F6964-D804-4405-947B-B5F667F7A64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DD123CD-5912-435C-91A4-5CBD909EE9C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5E0E4B5-F0FF-4D46-9C88-B3544E889EDA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1.png"/><Relationship Id="rId9" Type="http://schemas.openxmlformats.org/officeDocument/2006/relationships/image" Target="../media/image66.png"/><Relationship Id="rId10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7.png"/><Relationship Id="rId3" Type="http://schemas.openxmlformats.org/officeDocument/2006/relationships/image" Target="../media/image59.pn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1.png"/><Relationship Id="rId8" Type="http://schemas.openxmlformats.org/officeDocument/2006/relationships/image" Target="../media/image1.png"/><Relationship Id="rId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5.png"/><Relationship Id="rId10" Type="http://schemas.openxmlformats.org/officeDocument/2006/relationships/image" Target="../media/image5.png"/><Relationship Id="rId11" Type="http://schemas.openxmlformats.org/officeDocument/2006/relationships/image" Target="../media/image5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slideLayout" Target="../slideLayouts/slideLayout1.xml"/><Relationship Id="rId1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7.png"/><Relationship Id="rId7" Type="http://schemas.openxmlformats.org/officeDocument/2006/relationships/image" Target="../media/image17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slideLayout" Target="../slideLayouts/slideLayout1.xml"/><Relationship Id="rId1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7.png"/><Relationship Id="rId5" Type="http://schemas.openxmlformats.org/officeDocument/2006/relationships/image" Target="../media/image17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1.png"/><Relationship Id="rId1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hyperlink" Target="https://bilimland.kz/upload/content/lesson/12659/media/2ebfb9175610cadfee4144185a4164fa/content/script_00023/media/4730_01_01.mp4" TargetMode="External"/><Relationship Id="rId7" Type="http://schemas.openxmlformats.org/officeDocument/2006/relationships/image" Target="../media/image1.png"/><Relationship Id="rId8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Google Shape;78;p1"/>
          <p:cNvCxnSpPr/>
          <p:nvPr/>
        </p:nvCxnSpPr>
        <p:spPr>
          <a:xfrm flipV="1">
            <a:off x="1785960" y="607500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14" name="Google Shape;77;p1"/>
          <p:cNvCxnSpPr/>
          <p:nvPr/>
        </p:nvCxnSpPr>
        <p:spPr>
          <a:xfrm flipV="1">
            <a:off x="1785960" y="593568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15" name="Прямоугольник 1"/>
          <p:cNvSpPr/>
          <p:nvPr/>
        </p:nvSpPr>
        <p:spPr>
          <a:xfrm>
            <a:off x="380880" y="2521080"/>
            <a:ext cx="11330280" cy="24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Т</a:t>
            </a:r>
            <a:r>
              <a:rPr b="1" lang="kk-KZ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ірі ағзалардың көп түрлілігі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      </a:t>
            </a: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1" lang="kk-KZ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қырып: </a:t>
            </a:r>
            <a:r>
              <a:rPr b="0" lang="kk-KZ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Буынаяқтылар типі. Хордалылар типі. Сыртқы белгілеріне қарай салыстырмалы сипаттама.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</a:t>
            </a:r>
            <a:r>
              <a:rPr b="1" lang="kk-KZ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сынып биология</a:t>
            </a: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>
            <a:off x="141120" y="858960"/>
            <a:ext cx="12051000" cy="457992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12192120" cy="792000"/>
          </a:xfrm>
          <a:prstGeom prst="rect">
            <a:avLst/>
          </a:prstGeom>
          <a:ln w="0">
            <a:noFill/>
          </a:ln>
        </p:spPr>
      </p:pic>
      <p:sp>
        <p:nvSpPr>
          <p:cNvPr id="120" name="Прямоугольник 3"/>
          <p:cNvSpPr/>
          <p:nvPr/>
        </p:nvSpPr>
        <p:spPr>
          <a:xfrm>
            <a:off x="2695680" y="210960"/>
            <a:ext cx="84708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Буынаяқтылар мен хордалылардын ерекше белгілері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1" name="Прямоугольник 4"/>
          <p:cNvSpPr/>
          <p:nvPr/>
        </p:nvSpPr>
        <p:spPr>
          <a:xfrm>
            <a:off x="9463320" y="1989000"/>
            <a:ext cx="23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2" name="Прямоугольник 5"/>
          <p:cNvSpPr/>
          <p:nvPr/>
        </p:nvSpPr>
        <p:spPr>
          <a:xfrm>
            <a:off x="9398160" y="3056040"/>
            <a:ext cx="33264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70c0"/>
                </a:solidFill>
                <a:uFillTx/>
                <a:latin typeface="Calibri"/>
                <a:ea typeface="Arial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70c0"/>
                </a:solidFill>
                <a:uFillTx/>
                <a:latin typeface="Calibri"/>
                <a:ea typeface="Arial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70c0"/>
                </a:solidFill>
                <a:uFillTx/>
                <a:latin typeface="Calibri"/>
                <a:ea typeface="Arial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3" name="Прямоугольник 6"/>
          <p:cNvSpPr/>
          <p:nvPr/>
        </p:nvSpPr>
        <p:spPr>
          <a:xfrm>
            <a:off x="11042280" y="1494000"/>
            <a:ext cx="354240" cy="302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+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4" name="Рисунок 1" descr=""/>
          <p:cNvPicPr/>
          <p:nvPr/>
        </p:nvPicPr>
        <p:blipFill>
          <a:blip r:embed="rId3"/>
          <a:stretch/>
        </p:blipFill>
        <p:spPr>
          <a:xfrm>
            <a:off x="506520" y="6404040"/>
            <a:ext cx="1155996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uc_b4_l001_07_01a (1).mp4" descr=""/>
          <p:cNvPicPr/>
          <p:nvPr/>
        </p:nvPicPr>
        <p:blipFill>
          <a:blip r:embed="rId1"/>
          <a:stretch/>
        </p:blipFill>
        <p:spPr>
          <a:xfrm>
            <a:off x="6076800" y="3414600"/>
            <a:ext cx="38160" cy="28800"/>
          </a:xfrm>
          <a:prstGeom prst="rect">
            <a:avLst/>
          </a:prstGeom>
          <a:ln w="0">
            <a:noFill/>
          </a:ln>
        </p:spPr>
      </p:pic>
      <p:sp>
        <p:nvSpPr>
          <p:cNvPr id="126" name="Прямоугольник 4"/>
          <p:cNvSpPr/>
          <p:nvPr/>
        </p:nvSpPr>
        <p:spPr>
          <a:xfrm>
            <a:off x="-9360" y="57240"/>
            <a:ext cx="12172680" cy="1015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Calibri"/>
              </a:rPr>
              <a:t>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7" name="Прямоугольник 6"/>
          <p:cNvSpPr/>
          <p:nvPr/>
        </p:nvSpPr>
        <p:spPr>
          <a:xfrm>
            <a:off x="3164040" y="1073160"/>
            <a:ext cx="402876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8" name="TextBox 9"/>
          <p:cNvSpPr/>
          <p:nvPr/>
        </p:nvSpPr>
        <p:spPr>
          <a:xfrm>
            <a:off x="947880" y="20520"/>
            <a:ext cx="962172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 –тапсырма. Буынаяқтылар типі мен хордалы жануарлардың негізгі ерекшеліктерін белгілеңіз.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TextBox 8"/>
          <p:cNvSpPr/>
          <p:nvPr/>
        </p:nvSpPr>
        <p:spPr>
          <a:xfrm>
            <a:off x="528480" y="5005440"/>
            <a:ext cx="1047600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Буынаяқтылар мен хордалылар типінің негізгі ерекшеліктерін белгілейді.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30" name=""/>
          <p:cNvGraphicFramePr/>
          <p:nvPr/>
        </p:nvGraphicFramePr>
        <p:xfrm>
          <a:off x="363600" y="1319040"/>
          <a:ext cx="11683800" cy="3619800"/>
        </p:xfrm>
        <a:graphic>
          <a:graphicData uri="http://schemas.openxmlformats.org/drawingml/2006/table">
            <a:tbl>
              <a:tblPr/>
              <a:tblGrid>
                <a:gridCol w="8951760"/>
                <a:gridCol w="1251000"/>
                <a:gridCol w="1481040"/>
              </a:tblGrid>
              <a:tr h="40824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Хордалы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Буынаяқты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0778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1. Сыртқы қаңқасы –хитинді жабыны бар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2. Денесі сегменттерден- буындардан тұрады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3. Бунақты аяқтары- буынаяқтыларда эволюция барысында буындары пайда болады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21337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4. Денесі </a:t>
                      </a: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үш бөлімнен: бас, көкірек, құрсақтан тұрады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5. </a:t>
                      </a:r>
                      <a:r>
                        <a:rPr b="1" lang="ru-RU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Денесінің арқа жағында ұзына бойына орналасқан арқа желісі болады  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6. Қан айналымы тұйық және олардың жүрегі де денесінің құрсақ жағында орналасады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7. Балықтар, Қосмекенділер, Бауырымен жорғалаушылар, Құстар, Сүтқоректілер жатады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8. Шаянтәрізестер, өрмекшітәріздестер,бунақденелілер жатады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pic>
        <p:nvPicPr>
          <p:cNvPr id="131" name="Рисунок 1" descr=""/>
          <p:cNvPicPr/>
          <p:nvPr/>
        </p:nvPicPr>
        <p:blipFill>
          <a:blip r:embed="rId2"/>
          <a:stretch/>
        </p:blipFill>
        <p:spPr>
          <a:xfrm>
            <a:off x="316080" y="6500880"/>
            <a:ext cx="11559960" cy="71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uc_b4_l001_07_01a (1).mp4" descr=""/>
          <p:cNvPicPr/>
          <p:nvPr/>
        </p:nvPicPr>
        <p:blipFill>
          <a:blip r:embed="rId1"/>
          <a:stretch/>
        </p:blipFill>
        <p:spPr>
          <a:xfrm>
            <a:off x="6076800" y="3414600"/>
            <a:ext cx="38160" cy="28800"/>
          </a:xfrm>
          <a:prstGeom prst="rect">
            <a:avLst/>
          </a:prstGeom>
          <a:ln w="0">
            <a:noFill/>
          </a:ln>
        </p:spPr>
      </p:pic>
      <p:sp>
        <p:nvSpPr>
          <p:cNvPr id="133" name="Прямоугольник 1"/>
          <p:cNvSpPr/>
          <p:nvPr/>
        </p:nvSpPr>
        <p:spPr>
          <a:xfrm>
            <a:off x="19080" y="71280"/>
            <a:ext cx="12173040" cy="9748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Calibri"/>
              </a:rPr>
              <a:t>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4" name="Прямоугольник 7"/>
          <p:cNvSpPr/>
          <p:nvPr/>
        </p:nvSpPr>
        <p:spPr>
          <a:xfrm>
            <a:off x="3164040" y="1073160"/>
            <a:ext cx="402876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5" name="TextBox 9"/>
          <p:cNvSpPr/>
          <p:nvPr/>
        </p:nvSpPr>
        <p:spPr>
          <a:xfrm>
            <a:off x="166680" y="57240"/>
            <a:ext cx="10796760" cy="137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1 -тапсырма Буынаяқтылар типі мен хордалы жануарлардың негізгі ерекшеліктерін белгілеңіз.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белгіл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6" name="TextBox 16"/>
          <p:cNvSpPr/>
          <p:nvPr/>
        </p:nvSpPr>
        <p:spPr>
          <a:xfrm>
            <a:off x="336600" y="4946760"/>
            <a:ext cx="1115676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Хордалы жануарлар мен буынаяқтылардың негізгі ерекшеліктерін белгілейді.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37" name=""/>
          <p:cNvGraphicFramePr/>
          <p:nvPr/>
        </p:nvGraphicFramePr>
        <p:xfrm>
          <a:off x="279360" y="1317600"/>
          <a:ext cx="11671200" cy="3305160"/>
        </p:xfrm>
        <a:graphic>
          <a:graphicData uri="http://schemas.openxmlformats.org/drawingml/2006/table">
            <a:tbl>
              <a:tblPr/>
              <a:tblGrid>
                <a:gridCol w="8942400"/>
                <a:gridCol w="1249560"/>
                <a:gridCol w="1479240"/>
              </a:tblGrid>
              <a:tr h="36612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Хордалы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800" strike="noStrike" u="none">
                          <a:solidFill>
                            <a:srgbClr val="ffffff"/>
                          </a:solidFill>
                          <a:uFillTx/>
                          <a:latin typeface="Calibri"/>
                        </a:rPr>
                        <a:t>Буынаяқты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077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1. Сыртқы қаңқасы –хитинді жабыны бар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2. Денесі сегменттерден- буындардан тұрады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3. Бунақты аяқтары- буынаяқтыларда эволюция барысында буындары пайда болады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2105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4. Денесі </a:t>
                      </a: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үш бөлімнен: бас, көкірек, құрсақтан тұрады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5. </a:t>
                      </a:r>
                      <a:r>
                        <a:rPr b="1" lang="ru-RU" sz="16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Денесінің арқа жағында ұзына бойына орналасқан арқа желісі болады                                                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6. Қан айналымы тұйық және олардың жүрегі де денесінің құрсақ жағында орналасады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7. Балықтар, Қосмекенділер, Бауырымен жорғалаушылар, Құстар, Сүтқоректілер жатады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16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8. Шаянтәрізестер, өрмекшітәріздестер,бунақденелілер жатады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0000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pic>
        <p:nvPicPr>
          <p:cNvPr id="138" name="Рисунок 2" descr=""/>
          <p:cNvPicPr/>
          <p:nvPr/>
        </p:nvPicPr>
        <p:blipFill>
          <a:blip r:embed="rId2"/>
          <a:stretch/>
        </p:blipFill>
        <p:spPr>
          <a:xfrm>
            <a:off x="711360" y="6002280"/>
            <a:ext cx="11239200" cy="70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"/>
          <p:cNvSpPr txBox="1"/>
          <p:nvPr/>
        </p:nvSpPr>
        <p:spPr>
          <a:xfrm>
            <a:off x="341280" y="944640"/>
            <a:ext cx="11368080" cy="5572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шаянтәріздестер және балықтар кластарының сыртқы белгілерін  жазады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0" name="Прямоугольник 3"/>
          <p:cNvSpPr/>
          <p:nvPr/>
        </p:nvSpPr>
        <p:spPr>
          <a:xfrm>
            <a:off x="0" y="295200"/>
            <a:ext cx="12192120" cy="11098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2-тапсырма.Шаянтәріздестер мен балықтар кластарының сыртқы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белгілерін  жазыңыз.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1" name="Рисунок 1" descr=""/>
          <p:cNvPicPr/>
          <p:nvPr/>
        </p:nvPicPr>
        <p:blipFill>
          <a:blip r:embed="rId1"/>
          <a:stretch/>
        </p:blipFill>
        <p:spPr>
          <a:xfrm>
            <a:off x="290520" y="6453360"/>
            <a:ext cx="11558520" cy="71244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1" descr=""/>
          <p:cNvPicPr/>
          <p:nvPr/>
        </p:nvPicPr>
        <p:blipFill>
          <a:blip r:embed="rId2"/>
          <a:stretch/>
        </p:blipFill>
        <p:spPr>
          <a:xfrm>
            <a:off x="522360" y="1490760"/>
            <a:ext cx="11187000" cy="282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838080" y="1825200"/>
            <a:ext cx="10515600" cy="4351320"/>
          </a:xfrm>
          <a:prstGeom prst="rect">
            <a:avLst/>
          </a:prstGeom>
          <a:ln w="0">
            <a:noFill/>
          </a:ln>
        </p:spPr>
      </p:pic>
      <p:sp>
        <p:nvSpPr>
          <p:cNvPr id="144" name="Объект 2"/>
          <p:cNvSpPr/>
          <p:nvPr/>
        </p:nvSpPr>
        <p:spPr>
          <a:xfrm>
            <a:off x="341280" y="944640"/>
            <a:ext cx="11560320" cy="557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5" name="Прямоугольник 4"/>
          <p:cNvSpPr/>
          <p:nvPr/>
        </p:nvSpPr>
        <p:spPr>
          <a:xfrm>
            <a:off x="0" y="181080"/>
            <a:ext cx="12192120" cy="9889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 Шаянтәріздестер мен балықтар кластарының сыртқы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белгілерін  жазыңыз.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46" name=""/>
          <p:cNvGraphicFramePr/>
          <p:nvPr/>
        </p:nvGraphicFramePr>
        <p:xfrm>
          <a:off x="838080" y="1509840"/>
          <a:ext cx="10557000" cy="4541760"/>
        </p:xfrm>
        <a:graphic>
          <a:graphicData uri="http://schemas.openxmlformats.org/drawingml/2006/table">
            <a:tbl>
              <a:tblPr/>
              <a:tblGrid>
                <a:gridCol w="6321600"/>
                <a:gridCol w="4235400"/>
              </a:tblGrid>
              <a:tr h="518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8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                            </a:t>
                      </a:r>
                      <a:r>
                        <a:rPr b="0" lang="kk-KZ" sz="28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Шаянтәріздестер класы</a:t>
                      </a:r>
                      <a:endParaRPr b="0" lang="ru-RU" sz="2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8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    </a:t>
                      </a:r>
                      <a:r>
                        <a:rPr b="0" lang="kk-KZ" sz="28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Балықтар класы </a:t>
                      </a:r>
                      <a:endParaRPr b="0" lang="ru-RU" sz="2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457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1.Сыртқы жабыны                 хитинді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қабыршақты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823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2.Мекен ортасы                       су                                                      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су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457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3.Қозғалу мүшесі     кеуде аяқтары          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жүзбеқанат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22863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4.Денесінің бөлімі: </a:t>
                      </a: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бас, көкірек, құрсақ немесе баскөкірек, құрсақ,аяқ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       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1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Дескриптор: </a:t>
                      </a: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шаянтәріздестер және балықтар кластарының сыртқы белгілерін  жазады.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                                                              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бас, дене, құйрық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366120"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pic>
        <p:nvPicPr>
          <p:cNvPr id="147" name="Рисунок 1" descr=""/>
          <p:cNvPicPr/>
          <p:nvPr/>
        </p:nvPicPr>
        <p:blipFill>
          <a:blip r:embed="rId2"/>
          <a:stretch/>
        </p:blipFill>
        <p:spPr>
          <a:xfrm>
            <a:off x="415800" y="6516720"/>
            <a:ext cx="1155888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3"/>
          <p:cNvSpPr/>
          <p:nvPr/>
        </p:nvSpPr>
        <p:spPr>
          <a:xfrm>
            <a:off x="-6480" y="219240"/>
            <a:ext cx="12192120" cy="838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3-тапсырма.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Хордалы жануарлар мен буынаяқтылардың кластарын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танып ажыратыңыз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9" name="Рисунок 8" descr=""/>
          <p:cNvPicPr/>
          <p:nvPr/>
        </p:nvPicPr>
        <p:blipFill>
          <a:blip r:embed="rId1"/>
          <a:stretch/>
        </p:blipFill>
        <p:spPr>
          <a:xfrm>
            <a:off x="738360" y="1395360"/>
            <a:ext cx="1328400" cy="1139760"/>
          </a:xfrm>
          <a:prstGeom prst="rect">
            <a:avLst/>
          </a:prstGeom>
          <a:ln w="0">
            <a:noFill/>
          </a:ln>
        </p:spPr>
      </p:pic>
      <p:pic>
        <p:nvPicPr>
          <p:cNvPr id="150" name="Рисунок 9" descr=""/>
          <p:cNvPicPr/>
          <p:nvPr/>
        </p:nvPicPr>
        <p:blipFill>
          <a:blip r:embed="rId2"/>
          <a:stretch/>
        </p:blipFill>
        <p:spPr>
          <a:xfrm>
            <a:off x="2795760" y="1409760"/>
            <a:ext cx="1207800" cy="116352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10" descr=""/>
          <p:cNvPicPr/>
          <p:nvPr/>
        </p:nvPicPr>
        <p:blipFill>
          <a:blip r:embed="rId3"/>
          <a:stretch/>
        </p:blipFill>
        <p:spPr>
          <a:xfrm>
            <a:off x="4703760" y="1216080"/>
            <a:ext cx="1682640" cy="159048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12" descr=""/>
          <p:cNvPicPr/>
          <p:nvPr/>
        </p:nvPicPr>
        <p:blipFill>
          <a:blip r:embed="rId4"/>
          <a:stretch/>
        </p:blipFill>
        <p:spPr>
          <a:xfrm>
            <a:off x="8948880" y="1303200"/>
            <a:ext cx="1255680" cy="13766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3" descr=""/>
          <p:cNvPicPr/>
          <p:nvPr/>
        </p:nvPicPr>
        <p:blipFill>
          <a:blip r:embed="rId5"/>
          <a:stretch/>
        </p:blipFill>
        <p:spPr>
          <a:xfrm>
            <a:off x="7086600" y="1303200"/>
            <a:ext cx="1378080" cy="132588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5" descr=""/>
          <p:cNvPicPr/>
          <p:nvPr/>
        </p:nvPicPr>
        <p:blipFill>
          <a:blip r:embed="rId6"/>
          <a:stretch/>
        </p:blipFill>
        <p:spPr>
          <a:xfrm>
            <a:off x="1793880" y="3321000"/>
            <a:ext cx="6531120" cy="132228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6" descr=""/>
          <p:cNvPicPr/>
          <p:nvPr/>
        </p:nvPicPr>
        <p:blipFill>
          <a:blip r:embed="rId7"/>
          <a:stretch/>
        </p:blipFill>
        <p:spPr>
          <a:xfrm>
            <a:off x="1793880" y="4664160"/>
            <a:ext cx="7023240" cy="12189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1" descr=""/>
          <p:cNvPicPr/>
          <p:nvPr/>
        </p:nvPicPr>
        <p:blipFill>
          <a:blip r:embed="rId8"/>
          <a:stretch/>
        </p:blipFill>
        <p:spPr>
          <a:xfrm>
            <a:off x="779400" y="6500880"/>
            <a:ext cx="11214000" cy="71424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" descr=""/>
          <p:cNvPicPr/>
          <p:nvPr/>
        </p:nvPicPr>
        <p:blipFill>
          <a:blip r:embed="rId9"/>
          <a:stretch/>
        </p:blipFill>
        <p:spPr>
          <a:xfrm>
            <a:off x="10296360" y="1238400"/>
            <a:ext cx="1616400" cy="176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ямоугольник 3"/>
          <p:cNvSpPr/>
          <p:nvPr/>
        </p:nvSpPr>
        <p:spPr>
          <a:xfrm>
            <a:off x="30240" y="133200"/>
            <a:ext cx="12125160" cy="9208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159" name=""/>
          <p:cNvGraphicFramePr/>
          <p:nvPr/>
        </p:nvGraphicFramePr>
        <p:xfrm>
          <a:off x="966960" y="3025800"/>
          <a:ext cx="6554520" cy="1674720"/>
        </p:xfrm>
        <a:graphic>
          <a:graphicData uri="http://schemas.openxmlformats.org/drawingml/2006/table">
            <a:tbl>
              <a:tblPr/>
              <a:tblGrid>
                <a:gridCol w="3525840"/>
                <a:gridCol w="3028680"/>
              </a:tblGrid>
              <a:tr h="485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Хордалылар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Буынаяқтылар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189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Балықтар, қосмекенділер, құстар,сүтқоректілер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өрмекшітәріздестер бунақденелілер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60" name="Прямоугольник 1"/>
          <p:cNvSpPr/>
          <p:nvPr/>
        </p:nvSpPr>
        <p:spPr>
          <a:xfrm>
            <a:off x="3267000" y="216000"/>
            <a:ext cx="100267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1" name="Picture 23" descr=""/>
          <p:cNvPicPr/>
          <p:nvPr/>
        </p:nvPicPr>
        <p:blipFill>
          <a:blip r:embed="rId1"/>
          <a:stretch/>
        </p:blipFill>
        <p:spPr>
          <a:xfrm>
            <a:off x="9948960" y="3043080"/>
            <a:ext cx="1500120" cy="121140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24" descr=""/>
          <p:cNvPicPr/>
          <p:nvPr/>
        </p:nvPicPr>
        <p:blipFill>
          <a:blip r:embed="rId2"/>
          <a:stretch/>
        </p:blipFill>
        <p:spPr>
          <a:xfrm>
            <a:off x="7086600" y="1249200"/>
            <a:ext cx="1571760" cy="13179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25" descr=""/>
          <p:cNvPicPr/>
          <p:nvPr/>
        </p:nvPicPr>
        <p:blipFill>
          <a:blip r:embed="rId3"/>
          <a:stretch/>
        </p:blipFill>
        <p:spPr>
          <a:xfrm>
            <a:off x="966960" y="1355760"/>
            <a:ext cx="1403280" cy="1139760"/>
          </a:xfrm>
          <a:prstGeom prst="rect">
            <a:avLst/>
          </a:prstGeom>
          <a:ln w="0">
            <a:noFill/>
          </a:ln>
        </p:spPr>
      </p:pic>
      <p:pic>
        <p:nvPicPr>
          <p:cNvPr id="164" name="Рисунок 19" descr="y_05be2f3b"/>
          <p:cNvPicPr/>
          <p:nvPr/>
        </p:nvPicPr>
        <p:blipFill>
          <a:blip r:embed="rId4"/>
          <a:stretch/>
        </p:blipFill>
        <p:spPr>
          <a:xfrm>
            <a:off x="2905200" y="1297080"/>
            <a:ext cx="1325520" cy="125712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27" descr=""/>
          <p:cNvPicPr/>
          <p:nvPr/>
        </p:nvPicPr>
        <p:blipFill>
          <a:blip r:embed="rId5"/>
          <a:stretch/>
        </p:blipFill>
        <p:spPr>
          <a:xfrm>
            <a:off x="7993080" y="3043080"/>
            <a:ext cx="1330200" cy="133056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8" descr=""/>
          <p:cNvPicPr/>
          <p:nvPr/>
        </p:nvPicPr>
        <p:blipFill>
          <a:blip r:embed="rId6"/>
          <a:stretch/>
        </p:blipFill>
        <p:spPr>
          <a:xfrm>
            <a:off x="9124920" y="1222200"/>
            <a:ext cx="1922400" cy="1697040"/>
          </a:xfrm>
          <a:prstGeom prst="rect">
            <a:avLst/>
          </a:prstGeom>
          <a:ln w="0">
            <a:noFill/>
          </a:ln>
        </p:spPr>
      </p:pic>
      <p:sp>
        <p:nvSpPr>
          <p:cNvPr id="167" name="Прямоугольник 5"/>
          <p:cNvSpPr/>
          <p:nvPr/>
        </p:nvSpPr>
        <p:spPr>
          <a:xfrm>
            <a:off x="966960" y="4444920"/>
            <a:ext cx="9877320" cy="15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-хордалы жануарлар мен буынаяқтылардың кластарын танып ажыратады.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8" name="TextBox 7"/>
          <p:cNvSpPr/>
          <p:nvPr/>
        </p:nvSpPr>
        <p:spPr>
          <a:xfrm>
            <a:off x="66600" y="87480"/>
            <a:ext cx="1043460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3-тапсырма.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Хордалы жануарлар мен буынаяқтылардың кластарын  танып ажыратыңыз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9" name="Рисунок 6" descr=""/>
          <p:cNvPicPr/>
          <p:nvPr/>
        </p:nvPicPr>
        <p:blipFill>
          <a:blip r:embed="rId7"/>
          <a:stretch/>
        </p:blipFill>
        <p:spPr>
          <a:xfrm>
            <a:off x="4875120" y="1189080"/>
            <a:ext cx="1835280" cy="159048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2" descr=""/>
          <p:cNvPicPr/>
          <p:nvPr/>
        </p:nvPicPr>
        <p:blipFill>
          <a:blip r:embed="rId8"/>
          <a:stretch/>
        </p:blipFill>
        <p:spPr>
          <a:xfrm>
            <a:off x="596880" y="6442200"/>
            <a:ext cx="1155852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875880" y="2114640"/>
            <a:ext cx="10566360" cy="4062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Бағалау критерийлері: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Буынаяқтылар мен хордалылар типінің негізгі ерекшеліктерін біледі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0" y="152280"/>
            <a:ext cx="12192120" cy="768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8.1.1.4 буынаяқтылар мен хордалы жануарлар кластарын ерекше белгілері бойынша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танып білу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1" descr=""/>
          <p:cNvPicPr/>
          <p:nvPr/>
        </p:nvPicPr>
        <p:blipFill>
          <a:blip r:embed="rId1"/>
          <a:stretch/>
        </p:blipFill>
        <p:spPr>
          <a:xfrm>
            <a:off x="316080" y="5979960"/>
            <a:ext cx="11559960" cy="71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"/>
          <p:cNvSpPr/>
          <p:nvPr/>
        </p:nvSpPr>
        <p:spPr>
          <a:xfrm>
            <a:off x="0" y="0"/>
            <a:ext cx="12192120" cy="6285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Буынаяқтылар типі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Прямоугольник 3"/>
          <p:cNvSpPr/>
          <p:nvPr/>
        </p:nvSpPr>
        <p:spPr>
          <a:xfrm>
            <a:off x="1442880" y="1003320"/>
            <a:ext cx="966168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Picture 5" descr=""/>
          <p:cNvPicPr/>
          <p:nvPr/>
        </p:nvPicPr>
        <p:blipFill>
          <a:blip r:embed="rId1"/>
          <a:stretch/>
        </p:blipFill>
        <p:spPr>
          <a:xfrm>
            <a:off x="1098720" y="628344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7" descr=""/>
          <p:cNvPicPr/>
          <p:nvPr/>
        </p:nvPicPr>
        <p:blipFill>
          <a:blip r:embed="rId2"/>
          <a:stretch/>
        </p:blipFill>
        <p:spPr>
          <a:xfrm>
            <a:off x="1098720" y="6432480"/>
            <a:ext cx="9308880" cy="115920"/>
          </a:xfrm>
          <a:prstGeom prst="rect">
            <a:avLst/>
          </a:prstGeom>
          <a:ln w="0">
            <a:noFill/>
          </a:ln>
        </p:spPr>
      </p:pic>
      <p:sp>
        <p:nvSpPr>
          <p:cNvPr id="23" name="Прямоугольник 8"/>
          <p:cNvSpPr/>
          <p:nvPr/>
        </p:nvSpPr>
        <p:spPr>
          <a:xfrm>
            <a:off x="8191440" y="3346560"/>
            <a:ext cx="184320" cy="5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Прямоугольник 9"/>
          <p:cNvSpPr/>
          <p:nvPr/>
        </p:nvSpPr>
        <p:spPr>
          <a:xfrm>
            <a:off x="5324400" y="3166920"/>
            <a:ext cx="184320" cy="52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Picture 13" descr=""/>
          <p:cNvPicPr/>
          <p:nvPr/>
        </p:nvPicPr>
        <p:blipFill>
          <a:blip r:embed="rId3"/>
          <a:stretch/>
        </p:blipFill>
        <p:spPr>
          <a:xfrm>
            <a:off x="2502000" y="687240"/>
            <a:ext cx="2693880" cy="719280"/>
          </a:xfrm>
          <a:prstGeom prst="rect">
            <a:avLst/>
          </a:prstGeom>
          <a:ln w="0">
            <a:noFill/>
          </a:ln>
        </p:spPr>
      </p:pic>
      <p:pic>
        <p:nvPicPr>
          <p:cNvPr id="26" name="Picture 15" descr=""/>
          <p:cNvPicPr/>
          <p:nvPr/>
        </p:nvPicPr>
        <p:blipFill>
          <a:blip r:embed="rId4"/>
          <a:stretch/>
        </p:blipFill>
        <p:spPr>
          <a:xfrm>
            <a:off x="5867280" y="744480"/>
            <a:ext cx="189000" cy="62856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16" descr=""/>
          <p:cNvPicPr/>
          <p:nvPr/>
        </p:nvPicPr>
        <p:blipFill>
          <a:blip r:embed="rId5"/>
          <a:stretch/>
        </p:blipFill>
        <p:spPr>
          <a:xfrm>
            <a:off x="6835680" y="687240"/>
            <a:ext cx="2694240" cy="640080"/>
          </a:xfrm>
          <a:prstGeom prst="rect">
            <a:avLst/>
          </a:prstGeom>
          <a:ln w="0">
            <a:noFill/>
          </a:ln>
        </p:spPr>
      </p:pic>
      <p:pic>
        <p:nvPicPr>
          <p:cNvPr id="28" name="Picture 17" descr=""/>
          <p:cNvPicPr/>
          <p:nvPr/>
        </p:nvPicPr>
        <p:blipFill>
          <a:blip r:embed="rId6"/>
          <a:stretch/>
        </p:blipFill>
        <p:spPr>
          <a:xfrm>
            <a:off x="1378080" y="816120"/>
            <a:ext cx="2547720" cy="55692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18" descr=""/>
          <p:cNvPicPr/>
          <p:nvPr/>
        </p:nvPicPr>
        <p:blipFill>
          <a:blip r:embed="rId7"/>
          <a:stretch/>
        </p:blipFill>
        <p:spPr>
          <a:xfrm>
            <a:off x="4735440" y="873000"/>
            <a:ext cx="2779920" cy="56988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19" descr=""/>
          <p:cNvPicPr/>
          <p:nvPr/>
        </p:nvPicPr>
        <p:blipFill>
          <a:blip r:embed="rId8"/>
          <a:stretch/>
        </p:blipFill>
        <p:spPr>
          <a:xfrm>
            <a:off x="8462880" y="701640"/>
            <a:ext cx="2401920" cy="62568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20" descr=""/>
          <p:cNvPicPr/>
          <p:nvPr/>
        </p:nvPicPr>
        <p:blipFill>
          <a:blip r:embed="rId9"/>
          <a:stretch/>
        </p:blipFill>
        <p:spPr>
          <a:xfrm>
            <a:off x="1857240" y="1612800"/>
            <a:ext cx="189000" cy="62892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21" descr=""/>
          <p:cNvPicPr/>
          <p:nvPr/>
        </p:nvPicPr>
        <p:blipFill>
          <a:blip r:embed="rId10"/>
          <a:stretch/>
        </p:blipFill>
        <p:spPr>
          <a:xfrm>
            <a:off x="5905440" y="1663560"/>
            <a:ext cx="190440" cy="62892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22" descr=""/>
          <p:cNvPicPr/>
          <p:nvPr/>
        </p:nvPicPr>
        <p:blipFill>
          <a:blip r:embed="rId11"/>
          <a:stretch/>
        </p:blipFill>
        <p:spPr>
          <a:xfrm>
            <a:off x="9853560" y="1487520"/>
            <a:ext cx="189000" cy="628560"/>
          </a:xfrm>
          <a:prstGeom prst="rect">
            <a:avLst/>
          </a:prstGeom>
          <a:ln w="0">
            <a:noFill/>
          </a:ln>
        </p:spPr>
      </p:pic>
      <p:pic>
        <p:nvPicPr>
          <p:cNvPr id="34" name="Picture 23" descr=""/>
          <p:cNvPicPr/>
          <p:nvPr/>
        </p:nvPicPr>
        <p:blipFill>
          <a:blip r:embed="rId12"/>
          <a:stretch/>
        </p:blipFill>
        <p:spPr>
          <a:xfrm>
            <a:off x="720720" y="1517760"/>
            <a:ext cx="2170080" cy="1220760"/>
          </a:xfrm>
          <a:prstGeom prst="rect">
            <a:avLst/>
          </a:prstGeom>
          <a:ln w="0">
            <a:noFill/>
          </a:ln>
        </p:spPr>
      </p:pic>
      <p:pic>
        <p:nvPicPr>
          <p:cNvPr id="35" name="Picture 24" descr=""/>
          <p:cNvPicPr/>
          <p:nvPr/>
        </p:nvPicPr>
        <p:blipFill>
          <a:blip r:embed="rId13"/>
          <a:stretch/>
        </p:blipFill>
        <p:spPr>
          <a:xfrm>
            <a:off x="5010120" y="1542960"/>
            <a:ext cx="2170080" cy="140508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25" descr=""/>
          <p:cNvPicPr/>
          <p:nvPr/>
        </p:nvPicPr>
        <p:blipFill>
          <a:blip r:embed="rId14"/>
          <a:stretch/>
        </p:blipFill>
        <p:spPr>
          <a:xfrm>
            <a:off x="8774280" y="1427040"/>
            <a:ext cx="2163600" cy="1354320"/>
          </a:xfrm>
          <a:prstGeom prst="rect">
            <a:avLst/>
          </a:prstGeom>
          <a:ln w="0">
            <a:noFill/>
          </a:ln>
        </p:spPr>
      </p:pic>
      <p:sp>
        <p:nvSpPr>
          <p:cNvPr id="37" name="Прямоугольник 2"/>
          <p:cNvSpPr/>
          <p:nvPr/>
        </p:nvSpPr>
        <p:spPr>
          <a:xfrm>
            <a:off x="2046240" y="3011400"/>
            <a:ext cx="8361360" cy="338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Буынаяқтылар – денесі буылтықты, екіжақты симметриялы, көпжасушалы жәндіктер. Денесінің сырты тығыз хитинмен қапталған, аяқтары бунақталған.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Буынаяқты жануарлардың маңызды 4 белгісі </a:t>
            </a: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бар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Сыртқы қаңқасы –хитинді жабыны бар.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Денесі сегменттерден- буындардан тұрады.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Бунақты аяқтары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Денесі үш бөлімнен: бас, көкірек, құрсақтан тұрады.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    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"/>
          <p:cNvSpPr/>
          <p:nvPr/>
        </p:nvSpPr>
        <p:spPr>
          <a:xfrm>
            <a:off x="9360" y="17640"/>
            <a:ext cx="12192120" cy="649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Шаянтәрізділер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9" name="Picture 6" descr=""/>
          <p:cNvPicPr/>
          <p:nvPr/>
        </p:nvPicPr>
        <p:blipFill>
          <a:blip r:embed="rId1"/>
          <a:stretch/>
        </p:blipFill>
        <p:spPr>
          <a:xfrm>
            <a:off x="1679400" y="645804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7" descr=""/>
          <p:cNvPicPr/>
          <p:nvPr/>
        </p:nvPicPr>
        <p:blipFill>
          <a:blip r:embed="rId2"/>
          <a:stretch/>
        </p:blipFill>
        <p:spPr>
          <a:xfrm>
            <a:off x="1679400" y="65739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41" name="Picture 12" descr=""/>
          <p:cNvPicPr/>
          <p:nvPr/>
        </p:nvPicPr>
        <p:blipFill>
          <a:blip r:embed="rId3"/>
          <a:stretch/>
        </p:blipFill>
        <p:spPr>
          <a:xfrm>
            <a:off x="6110280" y="655560"/>
            <a:ext cx="46080" cy="46368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13" descr=""/>
          <p:cNvPicPr/>
          <p:nvPr/>
        </p:nvPicPr>
        <p:blipFill>
          <a:blip r:embed="rId4"/>
          <a:stretch/>
        </p:blipFill>
        <p:spPr>
          <a:xfrm>
            <a:off x="2852640" y="1109520"/>
            <a:ext cx="6559560" cy="3024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14" descr=""/>
          <p:cNvPicPr/>
          <p:nvPr/>
        </p:nvPicPr>
        <p:blipFill>
          <a:blip r:embed="rId5"/>
          <a:stretch/>
        </p:blipFill>
        <p:spPr>
          <a:xfrm>
            <a:off x="2793960" y="1117440"/>
            <a:ext cx="189000" cy="63360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5" descr=""/>
          <p:cNvPicPr/>
          <p:nvPr/>
        </p:nvPicPr>
        <p:blipFill>
          <a:blip r:embed="rId6"/>
          <a:stretch/>
        </p:blipFill>
        <p:spPr>
          <a:xfrm>
            <a:off x="4983120" y="1168560"/>
            <a:ext cx="189000" cy="6332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6" descr=""/>
          <p:cNvPicPr/>
          <p:nvPr/>
        </p:nvPicPr>
        <p:blipFill>
          <a:blip r:embed="rId7"/>
          <a:stretch/>
        </p:blipFill>
        <p:spPr>
          <a:xfrm>
            <a:off x="7332840" y="1144440"/>
            <a:ext cx="188640" cy="63360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17" descr=""/>
          <p:cNvPicPr/>
          <p:nvPr/>
        </p:nvPicPr>
        <p:blipFill>
          <a:blip r:embed="rId8"/>
          <a:stretch/>
        </p:blipFill>
        <p:spPr>
          <a:xfrm>
            <a:off x="9348840" y="1109520"/>
            <a:ext cx="189000" cy="633600"/>
          </a:xfrm>
          <a:prstGeom prst="rect">
            <a:avLst/>
          </a:prstGeom>
          <a:ln w="0">
            <a:noFill/>
          </a:ln>
        </p:spPr>
      </p:pic>
      <p:pic>
        <p:nvPicPr>
          <p:cNvPr id="47" name="Picture 19" descr=""/>
          <p:cNvPicPr/>
          <p:nvPr/>
        </p:nvPicPr>
        <p:blipFill>
          <a:blip r:embed="rId9"/>
          <a:stretch/>
        </p:blipFill>
        <p:spPr>
          <a:xfrm>
            <a:off x="4213080" y="1690560"/>
            <a:ext cx="1711440" cy="193068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21" descr=""/>
          <p:cNvPicPr/>
          <p:nvPr/>
        </p:nvPicPr>
        <p:blipFill>
          <a:blip r:embed="rId10"/>
          <a:stretch/>
        </p:blipFill>
        <p:spPr>
          <a:xfrm>
            <a:off x="6491160" y="1690560"/>
            <a:ext cx="1683000" cy="193068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22" descr=""/>
          <p:cNvPicPr/>
          <p:nvPr/>
        </p:nvPicPr>
        <p:blipFill>
          <a:blip r:embed="rId11"/>
          <a:stretch/>
        </p:blipFill>
        <p:spPr>
          <a:xfrm>
            <a:off x="8858160" y="1658880"/>
            <a:ext cx="1648080" cy="193032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72920" y="3736800"/>
            <a:ext cx="11210760" cy="1284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Барлық шаянтәрізділер желбезекпен тыныс алады және екі жұп мұртшасы болады.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51" name="Рисунок 2" descr=""/>
          <p:cNvPicPr/>
          <p:nvPr/>
        </p:nvPicPr>
        <p:blipFill>
          <a:blip r:embed="rId12"/>
          <a:stretch/>
        </p:blipFill>
        <p:spPr>
          <a:xfrm>
            <a:off x="2144880" y="1673280"/>
            <a:ext cx="1618920" cy="192708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21" descr=""/>
          <p:cNvPicPr/>
          <p:nvPr/>
        </p:nvPicPr>
        <p:blipFill>
          <a:blip r:embed="rId13"/>
          <a:stretch/>
        </p:blipFill>
        <p:spPr>
          <a:xfrm>
            <a:off x="230040" y="1690560"/>
            <a:ext cx="1681200" cy="189864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1" descr=""/>
          <p:cNvPicPr/>
          <p:nvPr/>
        </p:nvPicPr>
        <p:blipFill>
          <a:blip r:embed="rId14"/>
          <a:stretch/>
        </p:blipFill>
        <p:spPr>
          <a:xfrm>
            <a:off x="5172120" y="4581360"/>
            <a:ext cx="2800440" cy="187200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угольник 2"/>
          <p:cNvSpPr/>
          <p:nvPr/>
        </p:nvSpPr>
        <p:spPr>
          <a:xfrm>
            <a:off x="5569560" y="4838760"/>
            <a:ext cx="22449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mcc_bl_ls_06_11_05a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6"/>
          <p:cNvSpPr/>
          <p:nvPr/>
        </p:nvSpPr>
        <p:spPr>
          <a:xfrm>
            <a:off x="0" y="1440"/>
            <a:ext cx="12192120" cy="660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Өрмекшітәрізділер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6" name="Picture 8" descr=""/>
          <p:cNvPicPr/>
          <p:nvPr/>
        </p:nvPicPr>
        <p:blipFill>
          <a:blip r:embed="rId1"/>
          <a:stretch/>
        </p:blipFill>
        <p:spPr>
          <a:xfrm>
            <a:off x="6111720" y="662040"/>
            <a:ext cx="46080" cy="31284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"/>
          <p:cNvPicPr/>
          <p:nvPr/>
        </p:nvPicPr>
        <p:blipFill>
          <a:blip r:embed="rId2"/>
          <a:stretch/>
        </p:blipFill>
        <p:spPr>
          <a:xfrm>
            <a:off x="2881440" y="919080"/>
            <a:ext cx="6559560" cy="302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"/>
          <p:cNvPicPr/>
          <p:nvPr/>
        </p:nvPicPr>
        <p:blipFill>
          <a:blip r:embed="rId3"/>
          <a:stretch/>
        </p:blipFill>
        <p:spPr>
          <a:xfrm>
            <a:off x="2827440" y="887400"/>
            <a:ext cx="188640" cy="63360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"/>
          <p:cNvPicPr/>
          <p:nvPr/>
        </p:nvPicPr>
        <p:blipFill>
          <a:blip r:embed="rId4"/>
          <a:stretch/>
        </p:blipFill>
        <p:spPr>
          <a:xfrm>
            <a:off x="4756320" y="907920"/>
            <a:ext cx="188640" cy="63360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12" descr=""/>
          <p:cNvPicPr/>
          <p:nvPr/>
        </p:nvPicPr>
        <p:blipFill>
          <a:blip r:embed="rId5"/>
          <a:stretch/>
        </p:blipFill>
        <p:spPr>
          <a:xfrm>
            <a:off x="6872400" y="907920"/>
            <a:ext cx="188640" cy="63360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3" descr=""/>
          <p:cNvPicPr/>
          <p:nvPr/>
        </p:nvPicPr>
        <p:blipFill>
          <a:blip r:embed="rId6"/>
          <a:stretch/>
        </p:blipFill>
        <p:spPr>
          <a:xfrm>
            <a:off x="9253440" y="906480"/>
            <a:ext cx="187560" cy="6350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 descr=""/>
          <p:cNvPicPr/>
          <p:nvPr/>
        </p:nvPicPr>
        <p:blipFill>
          <a:blip r:embed="rId7"/>
          <a:stretch/>
        </p:blipFill>
        <p:spPr>
          <a:xfrm>
            <a:off x="2122560" y="1031760"/>
            <a:ext cx="1481040" cy="16909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15" descr=""/>
          <p:cNvPicPr/>
          <p:nvPr/>
        </p:nvPicPr>
        <p:blipFill>
          <a:blip r:embed="rId8"/>
          <a:stretch/>
        </p:blipFill>
        <p:spPr>
          <a:xfrm>
            <a:off x="4192560" y="1060560"/>
            <a:ext cx="1468440" cy="167328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6" descr=""/>
          <p:cNvPicPr/>
          <p:nvPr/>
        </p:nvPicPr>
        <p:blipFill>
          <a:blip r:embed="rId9"/>
          <a:stretch/>
        </p:blipFill>
        <p:spPr>
          <a:xfrm>
            <a:off x="6254640" y="1062000"/>
            <a:ext cx="1635120" cy="166068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7" descr=""/>
          <p:cNvPicPr/>
          <p:nvPr/>
        </p:nvPicPr>
        <p:blipFill>
          <a:blip r:embed="rId10"/>
          <a:stretch/>
        </p:blipFill>
        <p:spPr>
          <a:xfrm>
            <a:off x="8518680" y="979560"/>
            <a:ext cx="1422360" cy="175428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9"/>
          <p:cNvSpPr/>
          <p:nvPr/>
        </p:nvSpPr>
        <p:spPr>
          <a:xfrm>
            <a:off x="981000" y="2708280"/>
            <a:ext cx="7999560" cy="33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Өрмекшітәрізділердің негізгі сыртқы ерекшеліктері: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тұтасып кеткен баскөкірегі;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мұртшасы жоқ;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төрт жұп аяғы;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төрт жұп қарпайым көзі;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Екі  жұп ауыз мүшесі: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күйіс аяқ (хелицера)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қармалауыш аяқ (педипальпа-тұтқыаяқ),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құрсағында аяқтары жоқ.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7" name="mcc_bl_ls_06_12_01a.mp4" descr=""/>
          <p:cNvPicPr/>
          <p:nvPr/>
        </p:nvPicPr>
        <p:blipFill>
          <a:blip r:embed="rId11"/>
          <a:stretch/>
        </p:blipFill>
        <p:spPr>
          <a:xfrm>
            <a:off x="7613640" y="3270240"/>
            <a:ext cx="4429080" cy="3414600"/>
          </a:xfrm>
          <a:prstGeom prst="rect">
            <a:avLst/>
          </a:prstGeom>
          <a:ln w="0">
            <a:noFill/>
          </a:ln>
        </p:spPr>
      </p:pic>
      <p:sp>
        <p:nvSpPr>
          <p:cNvPr id="68" name="Прямоугольник 4"/>
          <p:cNvSpPr/>
          <p:nvPr/>
        </p:nvSpPr>
        <p:spPr>
          <a:xfrm>
            <a:off x="9783360" y="6097680"/>
            <a:ext cx="22449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mcc_bl_ls_06_12_01a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9" name="Рисунок 5" descr=""/>
          <p:cNvPicPr/>
          <p:nvPr/>
        </p:nvPicPr>
        <p:blipFill>
          <a:blip r:embed="rId12"/>
          <a:stretch/>
        </p:blipFill>
        <p:spPr>
          <a:xfrm>
            <a:off x="316080" y="6599160"/>
            <a:ext cx="1155996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67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67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3"/>
          <p:cNvSpPr/>
          <p:nvPr/>
        </p:nvSpPr>
        <p:spPr>
          <a:xfrm>
            <a:off x="68400" y="230040"/>
            <a:ext cx="12123720" cy="7272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Бунақденелілер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1" name="Рисунок 5" descr=""/>
          <p:cNvPicPr/>
          <p:nvPr/>
        </p:nvPicPr>
        <p:blipFill>
          <a:blip r:embed="rId1"/>
          <a:srcRect l="0" t="0" r="1087" b="0"/>
          <a:stretch/>
        </p:blipFill>
        <p:spPr>
          <a:xfrm>
            <a:off x="2057400" y="1011240"/>
            <a:ext cx="6361200" cy="256068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8" descr=""/>
          <p:cNvPicPr/>
          <p:nvPr/>
        </p:nvPicPr>
        <p:blipFill>
          <a:blip r:embed="rId2"/>
          <a:srcRect l="0" t="3539" r="7635" b="0"/>
          <a:stretch/>
        </p:blipFill>
        <p:spPr>
          <a:xfrm>
            <a:off x="2057400" y="4210200"/>
            <a:ext cx="6361200" cy="2155680"/>
          </a:xfrm>
          <a:prstGeom prst="rect">
            <a:avLst/>
          </a:prstGeom>
          <a:ln w="0">
            <a:noFill/>
          </a:ln>
        </p:spPr>
      </p:pic>
      <p:sp>
        <p:nvSpPr>
          <p:cNvPr id="73" name="TextBox 9"/>
          <p:cNvSpPr/>
          <p:nvPr/>
        </p:nvSpPr>
        <p:spPr>
          <a:xfrm>
            <a:off x="1943280" y="3592440"/>
            <a:ext cx="60577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Бунақденелілердің  ауыз мүшесі құрылысы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4" name="Рисунок 1" descr=""/>
          <p:cNvPicPr/>
          <p:nvPr/>
        </p:nvPicPr>
        <p:blipFill>
          <a:blip r:embed="rId3"/>
          <a:stretch/>
        </p:blipFill>
        <p:spPr>
          <a:xfrm>
            <a:off x="9028080" y="1558800"/>
            <a:ext cx="2957400" cy="179712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2" descr=""/>
          <p:cNvPicPr/>
          <p:nvPr/>
        </p:nvPicPr>
        <p:blipFill>
          <a:blip r:embed="rId4"/>
          <a:stretch/>
        </p:blipFill>
        <p:spPr>
          <a:xfrm>
            <a:off x="10507680" y="1616040"/>
            <a:ext cx="1146240" cy="168264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4" descr=""/>
          <p:cNvPicPr/>
          <p:nvPr/>
        </p:nvPicPr>
        <p:blipFill>
          <a:blip r:embed="rId5"/>
          <a:stretch/>
        </p:blipFill>
        <p:spPr>
          <a:xfrm>
            <a:off x="544680" y="6583320"/>
            <a:ext cx="1155996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5" descr=""/>
          <p:cNvPicPr/>
          <p:nvPr/>
        </p:nvPicPr>
        <p:blipFill>
          <a:blip r:embed="rId1"/>
          <a:stretch/>
        </p:blipFill>
        <p:spPr>
          <a:xfrm>
            <a:off x="0" y="195120"/>
            <a:ext cx="12204720" cy="762120"/>
          </a:xfrm>
          <a:prstGeom prst="rect">
            <a:avLst/>
          </a:prstGeom>
          <a:ln w="0">
            <a:noFill/>
          </a:ln>
        </p:spPr>
      </p:pic>
      <p:cxnSp>
        <p:nvCxnSpPr>
          <p:cNvPr id="78" name="Google Shape;77;p1"/>
          <p:cNvCxnSpPr/>
          <p:nvPr/>
        </p:nvCxnSpPr>
        <p:spPr>
          <a:xfrm>
            <a:off x="1825200" y="6587640"/>
            <a:ext cx="9219240" cy="10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pic>
        <p:nvPicPr>
          <p:cNvPr id="79" name="Picture 7" descr=""/>
          <p:cNvPicPr/>
          <p:nvPr/>
        </p:nvPicPr>
        <p:blipFill>
          <a:blip r:embed="rId2"/>
          <a:stretch/>
        </p:blipFill>
        <p:spPr>
          <a:xfrm>
            <a:off x="1735200" y="6615000"/>
            <a:ext cx="9308880" cy="109800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 1"/>
          <p:cNvSpPr/>
          <p:nvPr/>
        </p:nvSpPr>
        <p:spPr>
          <a:xfrm>
            <a:off x="1111320" y="1200240"/>
            <a:ext cx="10820160" cy="4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1" name="Прямоугольник 2"/>
          <p:cNvSpPr/>
          <p:nvPr/>
        </p:nvSpPr>
        <p:spPr>
          <a:xfrm>
            <a:off x="668160" y="2666880"/>
            <a:ext cx="61819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2" name="Прямоугольник 1"/>
          <p:cNvSpPr/>
          <p:nvPr/>
        </p:nvSpPr>
        <p:spPr>
          <a:xfrm>
            <a:off x="4042080" y="430200"/>
            <a:ext cx="49010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Бунақденелілерге тән белгілер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3" name="Picture 9" descr=""/>
          <p:cNvPicPr/>
          <p:nvPr/>
        </p:nvPicPr>
        <p:blipFill>
          <a:blip r:embed="rId3"/>
          <a:stretch/>
        </p:blipFill>
        <p:spPr>
          <a:xfrm>
            <a:off x="407880" y="950760"/>
            <a:ext cx="2301840" cy="235764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10" descr=""/>
          <p:cNvPicPr/>
          <p:nvPr/>
        </p:nvPicPr>
        <p:blipFill>
          <a:blip r:embed="rId4"/>
          <a:stretch/>
        </p:blipFill>
        <p:spPr>
          <a:xfrm>
            <a:off x="2558880" y="982800"/>
            <a:ext cx="2165400" cy="229212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12" descr=""/>
          <p:cNvPicPr/>
          <p:nvPr/>
        </p:nvPicPr>
        <p:blipFill>
          <a:blip r:embed="rId5"/>
          <a:stretch/>
        </p:blipFill>
        <p:spPr>
          <a:xfrm>
            <a:off x="7010280" y="1009800"/>
            <a:ext cx="2041560" cy="196668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2"/>
          <p:cNvSpPr/>
          <p:nvPr/>
        </p:nvSpPr>
        <p:spPr>
          <a:xfrm>
            <a:off x="587160" y="3129120"/>
            <a:ext cx="17085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Мөлшері ұсақ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7" name="Прямоугольник 3"/>
          <p:cNvSpPr/>
          <p:nvPr/>
        </p:nvSpPr>
        <p:spPr>
          <a:xfrm>
            <a:off x="2762280" y="3127320"/>
            <a:ext cx="18921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Қос қанаты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8" name="Прямоугольник 4"/>
          <p:cNvSpPr/>
          <p:nvPr/>
        </p:nvSpPr>
        <p:spPr>
          <a:xfrm>
            <a:off x="4962960" y="3030480"/>
            <a:ext cx="18738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Хитинді жабын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9" name="Прямоугольник 5"/>
          <p:cNvSpPr/>
          <p:nvPr/>
        </p:nvSpPr>
        <p:spPr>
          <a:xfrm>
            <a:off x="7264440" y="2970360"/>
            <a:ext cx="16542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Екі мұртша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0" name="Прямоугольник 6"/>
          <p:cNvSpPr/>
          <p:nvPr/>
        </p:nvSpPr>
        <p:spPr>
          <a:xfrm>
            <a:off x="923760" y="5775480"/>
            <a:ext cx="18385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Үш жұп аяқ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1" name="Прямоугольник 7"/>
          <p:cNvSpPr/>
          <p:nvPr/>
        </p:nvSpPr>
        <p:spPr>
          <a:xfrm>
            <a:off x="4332240" y="5624640"/>
            <a:ext cx="30304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Сегменттелген дене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2" name="Прямоугольник 8"/>
          <p:cNvSpPr/>
          <p:nvPr/>
        </p:nvSpPr>
        <p:spPr>
          <a:xfrm>
            <a:off x="8462880" y="5694480"/>
            <a:ext cx="362124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Денесі: басы, кеудесі, құрсағы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3" name="Прямоугольник 9"/>
          <p:cNvSpPr/>
          <p:nvPr/>
        </p:nvSpPr>
        <p:spPr>
          <a:xfrm>
            <a:off x="9120240" y="2895480"/>
            <a:ext cx="27828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Күрделі және жай көзді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4" name="TextBox 1"/>
          <p:cNvSpPr/>
          <p:nvPr/>
        </p:nvSpPr>
        <p:spPr>
          <a:xfrm>
            <a:off x="4303800" y="6141960"/>
            <a:ext cx="44355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Тынысалу мүшесі - демтүтік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5" name="Рисунок 5" descr=""/>
          <p:cNvPicPr/>
          <p:nvPr/>
        </p:nvPicPr>
        <p:blipFill>
          <a:blip r:embed="rId6"/>
          <a:stretch/>
        </p:blipFill>
        <p:spPr>
          <a:xfrm>
            <a:off x="4959360" y="1130400"/>
            <a:ext cx="2050920" cy="172404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6" descr=""/>
          <p:cNvPicPr/>
          <p:nvPr/>
        </p:nvPicPr>
        <p:blipFill>
          <a:blip r:embed="rId7"/>
          <a:stretch/>
        </p:blipFill>
        <p:spPr>
          <a:xfrm>
            <a:off x="668160" y="3827520"/>
            <a:ext cx="2840040" cy="184140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7" descr=""/>
          <p:cNvPicPr/>
          <p:nvPr/>
        </p:nvPicPr>
        <p:blipFill>
          <a:blip r:embed="rId8"/>
          <a:srcRect l="4057" t="11482" r="4323" b="4633"/>
          <a:stretch/>
        </p:blipFill>
        <p:spPr>
          <a:xfrm>
            <a:off x="3848040" y="3754440"/>
            <a:ext cx="3867120" cy="177948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2" descr=""/>
          <p:cNvPicPr/>
          <p:nvPr/>
        </p:nvPicPr>
        <p:blipFill>
          <a:blip r:embed="rId9"/>
          <a:srcRect l="16027" t="8405" r="1926" b="1866"/>
          <a:stretch/>
        </p:blipFill>
        <p:spPr>
          <a:xfrm>
            <a:off x="9048600" y="3649680"/>
            <a:ext cx="2438640" cy="188424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3" descr=""/>
          <p:cNvPicPr/>
          <p:nvPr/>
        </p:nvPicPr>
        <p:blipFill>
          <a:blip r:embed="rId10"/>
          <a:stretch/>
        </p:blipFill>
        <p:spPr>
          <a:xfrm>
            <a:off x="9048600" y="1030320"/>
            <a:ext cx="2436840" cy="1909800"/>
          </a:xfrm>
          <a:prstGeom prst="rect">
            <a:avLst/>
          </a:prstGeom>
          <a:ln w="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5"/>
          <p:cNvSpPr/>
          <p:nvPr/>
        </p:nvSpPr>
        <p:spPr>
          <a:xfrm>
            <a:off x="0" y="104760"/>
            <a:ext cx="12192120" cy="9241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Хордалылар типінің үш тармағы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1" name="Рисунок 7" descr=""/>
          <p:cNvPicPr/>
          <p:nvPr/>
        </p:nvPicPr>
        <p:blipFill>
          <a:blip r:embed="rId1"/>
          <a:srcRect l="58997" t="9669" r="6250" b="10337"/>
          <a:stretch/>
        </p:blipFill>
        <p:spPr>
          <a:xfrm>
            <a:off x="3376440" y="1200240"/>
            <a:ext cx="2808360" cy="457200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8" descr=""/>
          <p:cNvPicPr/>
          <p:nvPr/>
        </p:nvPicPr>
        <p:blipFill>
          <a:blip r:embed="rId2"/>
          <a:stretch/>
        </p:blipFill>
        <p:spPr>
          <a:xfrm>
            <a:off x="438120" y="1079640"/>
            <a:ext cx="2938320" cy="15523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9" descr=""/>
          <p:cNvPicPr/>
          <p:nvPr/>
        </p:nvPicPr>
        <p:blipFill>
          <a:blip r:embed="rId3"/>
          <a:srcRect l="4296" t="26274" r="14941" b="9451"/>
          <a:stretch/>
        </p:blipFill>
        <p:spPr>
          <a:xfrm>
            <a:off x="438120" y="2809800"/>
            <a:ext cx="2938320" cy="157644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10" descr=""/>
          <p:cNvPicPr/>
          <p:nvPr/>
        </p:nvPicPr>
        <p:blipFill>
          <a:blip r:embed="rId4"/>
          <a:stretch/>
        </p:blipFill>
        <p:spPr>
          <a:xfrm>
            <a:off x="6095880" y="2809800"/>
            <a:ext cx="6048360" cy="4048200"/>
          </a:xfrm>
          <a:prstGeom prst="rect">
            <a:avLst/>
          </a:prstGeom>
          <a:ln w="0">
            <a:noFill/>
          </a:ln>
        </p:spPr>
      </p:pic>
      <p:pic>
        <p:nvPicPr>
          <p:cNvPr id="105" name="Рисунок 11" descr=""/>
          <p:cNvPicPr/>
          <p:nvPr/>
        </p:nvPicPr>
        <p:blipFill>
          <a:blip r:embed="rId5"/>
          <a:stretch/>
        </p:blipFill>
        <p:spPr>
          <a:xfrm>
            <a:off x="6419880" y="1036800"/>
            <a:ext cx="3409920" cy="1601640"/>
          </a:xfrm>
          <a:prstGeom prst="rect">
            <a:avLst/>
          </a:prstGeom>
          <a:ln w="0">
            <a:noFill/>
          </a:ln>
        </p:spPr>
      </p:pic>
      <p:sp>
        <p:nvSpPr>
          <p:cNvPr id="106" name="Прямоугольник 12"/>
          <p:cNvSpPr/>
          <p:nvPr/>
        </p:nvSpPr>
        <p:spPr>
          <a:xfrm>
            <a:off x="6591240" y="2031840"/>
            <a:ext cx="33260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6"/>
              </a:rPr>
              <a:t>https://bilimland.kz/upload/content/lesson/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12659/media/2ebfb9175610cadfee4144185a4164fa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/content/script_00023/media/4730_01_01.mp4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7" name="Рисунок 1" descr=""/>
          <p:cNvPicPr/>
          <p:nvPr/>
        </p:nvPicPr>
        <p:blipFill>
          <a:blip r:embed="rId7"/>
          <a:stretch/>
        </p:blipFill>
        <p:spPr>
          <a:xfrm>
            <a:off x="220680" y="6669000"/>
            <a:ext cx="11560320" cy="7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рямоугольник 3"/>
          <p:cNvSpPr/>
          <p:nvPr/>
        </p:nvSpPr>
        <p:spPr>
          <a:xfrm>
            <a:off x="0" y="163440"/>
            <a:ext cx="121921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Бассүйектілер тип тармағы немесе омыртқалылар 5 кластан тұрады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9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7" descr=""/>
          <p:cNvPicPr/>
          <p:nvPr/>
        </p:nvPicPr>
        <p:blipFill>
          <a:blip r:embed="rId2"/>
          <a:stretch/>
        </p:blipFill>
        <p:spPr>
          <a:xfrm>
            <a:off x="1500120" y="6318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111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2" name="Picture 8" descr=""/>
          <p:cNvPicPr/>
          <p:nvPr/>
        </p:nvPicPr>
        <p:blipFill>
          <a:blip r:embed="rId3"/>
          <a:stretch/>
        </p:blipFill>
        <p:spPr>
          <a:xfrm>
            <a:off x="885960" y="1217520"/>
            <a:ext cx="2573280" cy="16290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11" descr=""/>
          <p:cNvPicPr/>
          <p:nvPr/>
        </p:nvPicPr>
        <p:blipFill>
          <a:blip r:embed="rId4"/>
          <a:stretch/>
        </p:blipFill>
        <p:spPr>
          <a:xfrm>
            <a:off x="4751280" y="1174680"/>
            <a:ext cx="2336760" cy="158904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13" descr=""/>
          <p:cNvPicPr/>
          <p:nvPr/>
        </p:nvPicPr>
        <p:blipFill>
          <a:blip r:embed="rId5"/>
          <a:stretch/>
        </p:blipFill>
        <p:spPr>
          <a:xfrm>
            <a:off x="8512200" y="1193760"/>
            <a:ext cx="2297160" cy="154944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14" descr=""/>
          <p:cNvPicPr/>
          <p:nvPr/>
        </p:nvPicPr>
        <p:blipFill>
          <a:blip r:embed="rId6"/>
          <a:stretch/>
        </p:blipFill>
        <p:spPr>
          <a:xfrm>
            <a:off x="6897600" y="3213000"/>
            <a:ext cx="2468520" cy="1778040"/>
          </a:xfrm>
          <a:prstGeom prst="rect">
            <a:avLst/>
          </a:prstGeom>
          <a:ln w="0">
            <a:noFill/>
          </a:ln>
        </p:spPr>
      </p:pic>
      <p:sp>
        <p:nvSpPr>
          <p:cNvPr id="116" name="Прямоугольник 1"/>
          <p:cNvSpPr/>
          <p:nvPr/>
        </p:nvSpPr>
        <p:spPr>
          <a:xfrm>
            <a:off x="468360" y="5018040"/>
            <a:ext cx="11169720" cy="91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Желілі жануарларда алғашқы рет эволюция барысында ішкі қаңқасы пайда болды. Ең алғашқы, едәуір қарапайым желілі жануарлардың денесінде шеміршекті желі болады. Омыртқалыларда  желі эмбриондық сатысында сүйек омыртқаларымен алмасады.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7" name="Рисунок 1" descr=""/>
          <p:cNvPicPr/>
          <p:nvPr/>
        </p:nvPicPr>
        <p:blipFill>
          <a:blip r:embed="rId7"/>
          <a:stretch/>
        </p:blipFill>
        <p:spPr>
          <a:xfrm>
            <a:off x="2655720" y="3222720"/>
            <a:ext cx="2095560" cy="1782720"/>
          </a:xfrm>
          <a:prstGeom prst="rect">
            <a:avLst/>
          </a:prstGeom>
          <a:ln w="0">
            <a:noFill/>
          </a:ln>
        </p:spPr>
      </p:pic>
    </p:spTree>
  </p:cSld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10717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2024-10-31T19:45:23Z</dcterms:modified>
  <cp:revision>706</cp:revision>
  <dc:subject/>
  <dc:title>Презентация PowerPoint</dc:title>
</cp:coreProperties>
</file>