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_rels/presentation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media/image1.png" ContentType="image/png"/>
  <Override PartName="/ppt/media/image33.png" ContentType="image/png"/>
  <Override PartName="/ppt/media/image2.png" ContentType="image/png"/>
  <Override PartName="/ppt/media/image5.png" ContentType="image/png"/>
  <Override PartName="/ppt/media/image13.png" ContentType="image/png"/>
  <Override PartName="/ppt/media/image6.jpeg" ContentType="image/jpeg"/>
  <Override PartName="/ppt/media/image4.png" ContentType="image/png"/>
  <Override PartName="/ppt/media/image12.png" ContentType="image/png"/>
  <Override PartName="/ppt/media/image10.jpeg" ContentType="image/jpeg"/>
  <Override PartName="/ppt/media/image22.png" ContentType="image/png"/>
  <Override PartName="/ppt/media/image30.wmf" ContentType="image/x-wmf"/>
  <Override PartName="/ppt/media/image11.png" ContentType="image/png"/>
  <Override PartName="/ppt/media/image3.png" ContentType="image/png"/>
  <Override PartName="/ppt/media/image14.jpeg" ContentType="image/jpeg"/>
  <Override PartName="/ppt/media/image8.png" ContentType="image/png"/>
  <Override PartName="/ppt/media/image20.png" ContentType="image/png"/>
  <Override PartName="/ppt/media/image15.png" ContentType="image/png"/>
  <Override PartName="/ppt/media/image7.jpeg" ContentType="image/jpeg"/>
  <Override PartName="/ppt/media/image18.png" ContentType="image/png"/>
  <Override PartName="/ppt/media/image19.png" ContentType="image/png"/>
  <Override PartName="/ppt/media/image9.png" ContentType="image/png"/>
  <Override PartName="/ppt/media/image21.png" ContentType="image/png"/>
  <Override PartName="/ppt/media/image23.png" ContentType="image/png"/>
  <Override PartName="/ppt/media/image24.png" ContentType="image/png"/>
  <Override PartName="/ppt/media/image27.png" ContentType="image/png"/>
  <Override PartName="/ppt/media/image17.png" ContentType="image/png"/>
  <Override PartName="/ppt/media/image32.png" ContentType="image/png"/>
  <Override PartName="/ppt/media/image28.png" ContentType="image/png"/>
  <Override PartName="/ppt/media/image25.png" ContentType="image/png"/>
  <Override PartName="/ppt/media/image16.png" ContentType="image/png"/>
  <Override PartName="/ppt/media/image31.png" ContentType="image/png"/>
  <Override PartName="/ppt/media/image29.png" ContentType="image/png"/>
  <Override PartName="/ppt/media/image26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notesSlides/_rels/notesSlide10.xml.rels" ContentType="application/vnd.openxmlformats-package.relationships+xml"/>
  <Override PartName="/ppt/notesSlides/_rels/notesSlide9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7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3588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dt" idx="4"/>
          </p:nvPr>
        </p:nvSpPr>
        <p:spPr>
          <a:xfrm>
            <a:off x="3884400" y="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sldImg"/>
          </p:nvPr>
        </p:nvSpPr>
        <p:spPr>
          <a:xfrm>
            <a:off x="380880" y="685440"/>
            <a:ext cx="6096240" cy="34290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move the slide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Click to edit the notes format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ftr" idx="5"/>
          </p:nvPr>
        </p:nvSpPr>
        <p:spPr>
          <a:xfrm>
            <a:off x="-3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sldNum" idx="6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02C7090D-0C91-4B71-A1CF-0A65F78C3616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6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ECB3A8AE-E80F-4F5C-A411-03902E37B14C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9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4416E341-CCBD-4909-BE2F-898B85436AC0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1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01859E12-3FD8-4D17-B111-A78E8C3801FC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4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A294EE83-A84D-481F-99CC-57E74A00CD8F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7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81D6102B-CE2B-498E-83C7-98DDB24F84BE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0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FEC0699E-63D2-4C94-81CC-419D86537725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3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EEAFEBB8-F7E4-42D0-B469-194508CB010C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937E328-D12D-4A6D-8004-5DB75C83CB4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02BE1B01-FC7C-4F1D-BFC2-2E3B765ABCAB}" type="slidenum"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22.png"/><Relationship Id="rId3" Type="http://schemas.openxmlformats.org/officeDocument/2006/relationships/hyperlink" Target="https://kk.wikipedia.org/wiki/&#1051;&#1072;&#1090;&#1099;&#1085;_&#1090;&#1110;&#1083;&#1110;" TargetMode="External"/><Relationship Id="rId4" Type="http://schemas.openxmlformats.org/officeDocument/2006/relationships/image" Target="../media/image23.png"/><Relationship Id="rId5" Type="http://schemas.openxmlformats.org/officeDocument/2006/relationships/hyperlink" Target="https://bilimland.kz/kk/courses/biologiya-kk/osimdikter-duniesi/bakteriyalar-men-virustar/lesson/qyna-degenimiz-ne" TargetMode="External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bilimland.kz/kk/courses/biologiya-kk/osimdikter-duniesi/bakteriyalar-men-virustar/lesson/sangyrauqulaqtar-alemi" TargetMode="Externa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3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hyperlink" Target="https://youtu.be/EC_25nkLFdU" TargetMode="External"/><Relationship Id="rId7" Type="http://schemas.openxmlformats.org/officeDocument/2006/relationships/hyperlink" Target="https://youtu.be/Rp_9cZ5VdCY" TargetMode="External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2"/>
          <p:cNvSpPr/>
          <p:nvPr/>
        </p:nvSpPr>
        <p:spPr>
          <a:xfrm>
            <a:off x="3193920" y="3218040"/>
            <a:ext cx="6096240" cy="3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3" name="Google Shape;78;p1"/>
          <p:cNvCxnSpPr/>
          <p:nvPr/>
        </p:nvCxnSpPr>
        <p:spPr>
          <a:xfrm flipV="1">
            <a:off x="1693800" y="6075000"/>
            <a:ext cx="9300240" cy="6912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cxnSp>
        <p:nvCxnSpPr>
          <p:cNvPr id="14" name="Google Shape;77;p1"/>
          <p:cNvCxnSpPr/>
          <p:nvPr/>
        </p:nvCxnSpPr>
        <p:spPr>
          <a:xfrm flipV="1">
            <a:off x="1693800" y="5986440"/>
            <a:ext cx="9300240" cy="76680"/>
          </a:xfrm>
          <a:prstGeom prst="straightConnector1">
            <a:avLst/>
          </a:prstGeom>
          <a:ln w="38160">
            <a:solidFill>
              <a:srgbClr val="090f78"/>
            </a:solidFill>
            <a:miter/>
          </a:ln>
        </p:spPr>
      </p:cxnSp>
      <p:sp>
        <p:nvSpPr>
          <p:cNvPr id="15" name="Прямоугольник 1"/>
          <p:cNvSpPr/>
          <p:nvPr/>
        </p:nvSpPr>
        <p:spPr>
          <a:xfrm>
            <a:off x="1258920" y="2259000"/>
            <a:ext cx="9826560" cy="344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ірі ағзалардың көп түрлілігі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Та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қырып: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«Саңырауқұлақтар патшалығы. Зең саңырауқұлағы: мукор, пеницилл. Біржасушалы саңырауқұлақтар - ашытқы. Көпжасушалы саңырауқұлақтар. Қалпақшалы саңырауқұлақтар. Жеуге жарамды және улы саңырауқұлақтар»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6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8</a:t>
            </a:r>
            <a:r>
              <a:rPr b="1" lang="kk-KZ" sz="16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 сынып биология</a:t>
            </a: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3"/>
          <p:cNvSpPr/>
          <p:nvPr/>
        </p:nvSpPr>
        <p:spPr>
          <a:xfrm>
            <a:off x="0" y="114480"/>
            <a:ext cx="12192120" cy="8413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Қыналар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0" name="Picture 6" descr=""/>
          <p:cNvPicPr/>
          <p:nvPr/>
        </p:nvPicPr>
        <p:blipFill>
          <a:blip r:embed="rId1"/>
          <a:stretch/>
        </p:blipFill>
        <p:spPr>
          <a:xfrm>
            <a:off x="1500120" y="640872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81" name="Picture 7" descr=""/>
          <p:cNvPicPr/>
          <p:nvPr/>
        </p:nvPicPr>
        <p:blipFill>
          <a:blip r:embed="rId2"/>
          <a:stretch/>
        </p:blipFill>
        <p:spPr>
          <a:xfrm>
            <a:off x="1500120" y="6318360"/>
            <a:ext cx="9223560" cy="36360"/>
          </a:xfrm>
          <a:prstGeom prst="rect">
            <a:avLst/>
          </a:prstGeom>
          <a:ln w="0">
            <a:noFill/>
          </a:ln>
        </p:spPr>
      </p:pic>
      <p:sp>
        <p:nvSpPr>
          <p:cNvPr id="82" name="Прямоугольник 2"/>
          <p:cNvSpPr/>
          <p:nvPr/>
        </p:nvSpPr>
        <p:spPr>
          <a:xfrm>
            <a:off x="7962840" y="4505400"/>
            <a:ext cx="35625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 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subTitle"/>
          </p:nvPr>
        </p:nvSpPr>
        <p:spPr>
          <a:xfrm>
            <a:off x="5038200" y="1044720"/>
            <a:ext cx="6069240" cy="2520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algn="just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Қыналар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 (лат</a:t>
            </a:r>
            <a:r>
              <a:rPr b="0" lang="ru-RU" sz="2400" strike="noStrike" u="sng">
                <a:solidFill>
                  <a:srgbClr val="0563c1"/>
                </a:solidFill>
                <a:uFillTx/>
                <a:latin typeface="Times New Roman"/>
                <a:ea typeface="Times New Roman"/>
                <a:hlinkClick r:id="rId3"/>
              </a:rPr>
              <a:t>.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 </a:t>
            </a:r>
            <a:r>
              <a:rPr b="0" i="1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Lichenes</a:t>
            </a: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) — </a:t>
            </a: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денесі екі құрам бөліктерінен (балдыр және саңырауқұлақ) құралған, селбесіп тіршілік ететін ағзалар тобы.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4" name="Picture 12" descr=""/>
          <p:cNvPicPr/>
          <p:nvPr/>
        </p:nvPicPr>
        <p:blipFill>
          <a:blip r:embed="rId4"/>
          <a:srcRect l="0" t="18260" r="0" b="0"/>
          <a:stretch/>
        </p:blipFill>
        <p:spPr>
          <a:xfrm>
            <a:off x="268200" y="1246320"/>
            <a:ext cx="4705560" cy="3411360"/>
          </a:xfrm>
          <a:prstGeom prst="rect">
            <a:avLst/>
          </a:prstGeom>
          <a:ln w="0">
            <a:noFill/>
          </a:ln>
        </p:spPr>
      </p:pic>
      <p:sp>
        <p:nvSpPr>
          <p:cNvPr id="85" name="Прямоугольник 1"/>
          <p:cNvSpPr/>
          <p:nvPr/>
        </p:nvSpPr>
        <p:spPr>
          <a:xfrm>
            <a:off x="5653080" y="5842080"/>
            <a:ext cx="6095880" cy="39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000" strike="noStrike" u="sng">
                <a:solidFill>
                  <a:srgbClr val="0563c1"/>
                </a:solidFill>
                <a:uFillTx/>
                <a:latin typeface="Calibri"/>
                <a:hlinkClick r:id="rId5"/>
              </a:rPr>
              <a:t>https://bilimland.kz/kk/courses/biologiya-kk/osimdikter-duniesi/bakteriyalar-men-virustar/lesson/qyna-degenimiz-ne</a:t>
            </a:r>
            <a:endParaRPr b="0" lang="ru-RU" sz="1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6" name="Прямоугольник 2"/>
          <p:cNvSpPr/>
          <p:nvPr/>
        </p:nvSpPr>
        <p:spPr>
          <a:xfrm>
            <a:off x="0" y="5773680"/>
            <a:ext cx="5435640" cy="5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1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https://bilimland.kz/kk/courses/biologiya-kk/osimdikter-duniesi/bakteriyalar-men-virustar/</a:t>
            </a: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1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lesson/qyna-degenimiz-ne</a:t>
            </a: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7" name="mcc_bl_ls_03_08_04aПионер ағза.mp4" descr=""/>
          <p:cNvPicPr/>
          <p:nvPr/>
        </p:nvPicPr>
        <p:blipFill>
          <a:blip r:embed="rId6"/>
          <a:stretch/>
        </p:blipFill>
        <p:spPr>
          <a:xfrm>
            <a:off x="6294600" y="2346480"/>
            <a:ext cx="4813200" cy="3365280"/>
          </a:xfrm>
          <a:prstGeom prst="rect">
            <a:avLst/>
          </a:prstGeom>
          <a:ln w="0">
            <a:noFill/>
          </a:ln>
        </p:spPr>
      </p:pic>
      <p:pic>
        <p:nvPicPr>
          <p:cNvPr id="88" name="mcc_bl_ls_03_08_03v Қына құр.mp4" descr=""/>
          <p:cNvPicPr/>
          <p:nvPr/>
        </p:nvPicPr>
        <p:blipFill>
          <a:blip r:embed="rId7"/>
          <a:stretch/>
        </p:blipFill>
        <p:spPr>
          <a:xfrm>
            <a:off x="587520" y="4745160"/>
            <a:ext cx="1027080" cy="77940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restart="whenNotActive" nodeType="interactiveSeq" fill="hold">
                <p:stCondLst>
                  <p:cond evt="onClick">
                    <p:tgtEl>
                      <p:spTgt spid="87"/>
                    </p:tgtEl>
                  </p:cond>
                </p:stCondLst>
                <p:childTnLst>
                  <p:par>
                    <p:cTn id="21" nodeType="clickEffect" fill="hold">
                      <p:stCondLst>
                        <p:cond evt="onClick">
                          <p:tgtEl>
                            <p:spTgt spid="87"/>
                          </p:tgtEl>
                        </p:cond>
                      </p:stCondLst>
                      <p:childTnLst>
                        <p:par>
                          <p:cTn id="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5" restart="whenNotActive" nodeType="interactiveSeq" fill="hold">
                <p:stCondLst>
                  <p:cond evt="onClick">
                    <p:tgtEl>
                      <p:spTgt spid="88"/>
                    </p:tgtEl>
                  </p:cond>
                </p:stCondLst>
                <p:childTnLst>
                  <p:par>
                    <p:cTn id="26" nodeType="clickEffect" fill="hold">
                      <p:stCondLst>
                        <p:cond evt="onClick">
                          <p:tgtEl>
                            <p:spTgt spid="88"/>
                          </p:tgtEl>
                        </p:cond>
                      </p:stCondLst>
                      <p:childTnLst>
                        <p:par>
                          <p:cTn id="2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1"/>
          <p:cNvSpPr/>
          <p:nvPr/>
        </p:nvSpPr>
        <p:spPr>
          <a:xfrm>
            <a:off x="0" y="279360"/>
            <a:ext cx="12192120" cy="7509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0" name="Прямоугольник 5"/>
          <p:cNvSpPr/>
          <p:nvPr/>
        </p:nvSpPr>
        <p:spPr>
          <a:xfrm>
            <a:off x="380880" y="260280"/>
            <a:ext cx="1049184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1-тапсырма.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Суреттен мукор мен пеницилл саңырауқұлақтарының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                                 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1-2 белгісін жазыңыз.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1" name="Прямоугольник 6"/>
          <p:cNvSpPr/>
          <p:nvPr/>
        </p:nvSpPr>
        <p:spPr>
          <a:xfrm>
            <a:off x="2133720" y="1049400"/>
            <a:ext cx="9196200" cy="606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                                                                                                  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Мукор                              Пеницилл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                         </a:t>
            </a:r>
            <a:r>
              <a:rPr b="1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___________                            _____________</a:t>
            </a:r>
            <a:r>
              <a:rPr b="1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</a:t>
            </a:r>
            <a:r>
              <a:rPr b="1" lang="kk-KZ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</a:t>
            </a:r>
            <a:r>
              <a:rPr b="1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___________                            _____________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Дескрипторлар: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мукор мен зең саңырауқұлақтары белгілерін жазады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 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2" name="Рисунок 2" descr=""/>
          <p:cNvPicPr/>
          <p:nvPr/>
        </p:nvPicPr>
        <p:blipFill>
          <a:blip r:embed="rId1"/>
          <a:stretch/>
        </p:blipFill>
        <p:spPr>
          <a:xfrm>
            <a:off x="6208560" y="1247760"/>
            <a:ext cx="2998800" cy="2259000"/>
          </a:xfrm>
          <a:prstGeom prst="rect">
            <a:avLst/>
          </a:prstGeom>
          <a:ln w="0">
            <a:noFill/>
          </a:ln>
        </p:spPr>
      </p:pic>
      <p:pic>
        <p:nvPicPr>
          <p:cNvPr id="93" name="Рисунок 3" descr=""/>
          <p:cNvPicPr/>
          <p:nvPr/>
        </p:nvPicPr>
        <p:blipFill>
          <a:blip r:embed="rId2"/>
          <a:srcRect l="38748" t="35843" r="25567" b="0"/>
          <a:stretch/>
        </p:blipFill>
        <p:spPr>
          <a:xfrm>
            <a:off x="2403360" y="1268280"/>
            <a:ext cx="3224160" cy="2216160"/>
          </a:xfrm>
          <a:prstGeom prst="rect">
            <a:avLst/>
          </a:prstGeom>
          <a:ln w="0">
            <a:noFill/>
          </a:ln>
        </p:spPr>
      </p:pic>
      <p:pic>
        <p:nvPicPr>
          <p:cNvPr id="94" name="Рисунок 2" descr=""/>
          <p:cNvPicPr/>
          <p:nvPr/>
        </p:nvPicPr>
        <p:blipFill>
          <a:blip r:embed="rId3"/>
          <a:stretch/>
        </p:blipFill>
        <p:spPr>
          <a:xfrm>
            <a:off x="1544760" y="6608880"/>
            <a:ext cx="9327960" cy="115920"/>
          </a:xfrm>
          <a:prstGeom prst="rect">
            <a:avLst/>
          </a:prstGeom>
          <a:ln w="0">
            <a:noFill/>
          </a:ln>
        </p:spPr>
      </p:pic>
      <p:pic>
        <p:nvPicPr>
          <p:cNvPr id="95" name="Рисунок 3" descr=""/>
          <p:cNvPicPr/>
          <p:nvPr/>
        </p:nvPicPr>
        <p:blipFill>
          <a:blip r:embed="rId4"/>
          <a:stretch/>
        </p:blipFill>
        <p:spPr>
          <a:xfrm>
            <a:off x="1709640" y="6489720"/>
            <a:ext cx="9326520" cy="10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Прямоугольник 1"/>
          <p:cNvSpPr/>
          <p:nvPr/>
        </p:nvSpPr>
        <p:spPr>
          <a:xfrm>
            <a:off x="0" y="279360"/>
            <a:ext cx="12192120" cy="7509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7" name="Прямоугольник 5"/>
          <p:cNvSpPr/>
          <p:nvPr/>
        </p:nvSpPr>
        <p:spPr>
          <a:xfrm>
            <a:off x="380880" y="260280"/>
            <a:ext cx="1049184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1-тапсырма.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Суреттен мукор мен пеницилл саңырауқұлақтарының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                                 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1-2 белгісін жазыңыз.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8" name="Прямоугольник 6"/>
          <p:cNvSpPr/>
          <p:nvPr/>
        </p:nvSpPr>
        <p:spPr>
          <a:xfrm>
            <a:off x="1892160" y="1049400"/>
            <a:ext cx="9437760" cy="643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                                                                                                  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Мукор                              Пеницилл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</a:t>
            </a: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1 </a:t>
            </a:r>
            <a:r>
              <a:rPr b="1" lang="kk-KZ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Жіпше</a:t>
            </a: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</a:t>
            </a:r>
            <a:r>
              <a:rPr b="1" lang="en-US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               1 </a:t>
            </a:r>
            <a:r>
              <a:rPr b="1" lang="kk-KZ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Спора    </a:t>
            </a: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               </a:t>
            </a: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 </a:t>
            </a:r>
            <a:r>
              <a:rPr b="1" lang="kk-KZ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Жіпшумақ</a:t>
            </a: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ru-RU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                                      </a:t>
            </a:r>
            <a:r>
              <a:rPr b="1" lang="kk-KZ" sz="2000" strike="noStrike" u="sng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2 Жіпшумақ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Дескрипторлар: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мукор мен зең саңырауқұлақтары белгілерін жазады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 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9" name="Рисунок 2" descr=""/>
          <p:cNvPicPr/>
          <p:nvPr/>
        </p:nvPicPr>
        <p:blipFill>
          <a:blip r:embed="rId1"/>
          <a:stretch/>
        </p:blipFill>
        <p:spPr>
          <a:xfrm>
            <a:off x="6208560" y="1247760"/>
            <a:ext cx="2998800" cy="2259000"/>
          </a:xfrm>
          <a:prstGeom prst="rect">
            <a:avLst/>
          </a:prstGeom>
          <a:ln w="0">
            <a:noFill/>
          </a:ln>
        </p:spPr>
      </p:pic>
      <p:pic>
        <p:nvPicPr>
          <p:cNvPr id="100" name="Рисунок 3" descr=""/>
          <p:cNvPicPr/>
          <p:nvPr/>
        </p:nvPicPr>
        <p:blipFill>
          <a:blip r:embed="rId2"/>
          <a:srcRect l="38748" t="35843" r="25567" b="0"/>
          <a:stretch/>
        </p:blipFill>
        <p:spPr>
          <a:xfrm>
            <a:off x="2403360" y="1268280"/>
            <a:ext cx="3224160" cy="2216160"/>
          </a:xfrm>
          <a:prstGeom prst="rect">
            <a:avLst/>
          </a:prstGeom>
          <a:ln w="0">
            <a:noFill/>
          </a:ln>
        </p:spPr>
      </p:pic>
      <p:pic>
        <p:nvPicPr>
          <p:cNvPr id="101" name="Рисунок 2" descr=""/>
          <p:cNvPicPr/>
          <p:nvPr/>
        </p:nvPicPr>
        <p:blipFill>
          <a:blip r:embed="rId3"/>
          <a:stretch/>
        </p:blipFill>
        <p:spPr>
          <a:xfrm>
            <a:off x="1544760" y="6608880"/>
            <a:ext cx="9327960" cy="115920"/>
          </a:xfrm>
          <a:prstGeom prst="rect">
            <a:avLst/>
          </a:prstGeom>
          <a:ln w="0">
            <a:noFill/>
          </a:ln>
        </p:spPr>
      </p:pic>
      <p:pic>
        <p:nvPicPr>
          <p:cNvPr id="102" name="Рисунок 3" descr=""/>
          <p:cNvPicPr/>
          <p:nvPr/>
        </p:nvPicPr>
        <p:blipFill>
          <a:blip r:embed="rId4"/>
          <a:stretch/>
        </p:blipFill>
        <p:spPr>
          <a:xfrm>
            <a:off x="1709640" y="6489720"/>
            <a:ext cx="9326520" cy="10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Прямоугольник 3"/>
          <p:cNvSpPr/>
          <p:nvPr/>
        </p:nvSpPr>
        <p:spPr>
          <a:xfrm>
            <a:off x="0" y="343080"/>
            <a:ext cx="12192120" cy="10285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4" name="TextBox 6"/>
          <p:cNvSpPr/>
          <p:nvPr/>
        </p:nvSpPr>
        <p:spPr>
          <a:xfrm>
            <a:off x="295200" y="452520"/>
            <a:ext cx="1044900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2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-тапсырма. Улы және жеуге жарамды  саңырауқұлақтарды негізгі белгілеріне қарап сипаттаңыз.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5" name="Рисунок 7" descr=""/>
          <p:cNvPicPr/>
          <p:nvPr/>
        </p:nvPicPr>
        <p:blipFill>
          <a:blip r:embed="rId1"/>
          <a:srcRect l="0" t="23639" r="0" b="0"/>
          <a:stretch/>
        </p:blipFill>
        <p:spPr>
          <a:xfrm>
            <a:off x="1057320" y="1371600"/>
            <a:ext cx="10536120" cy="2921040"/>
          </a:xfrm>
          <a:prstGeom prst="rect">
            <a:avLst/>
          </a:prstGeom>
          <a:ln w="0">
            <a:noFill/>
          </a:ln>
        </p:spPr>
      </p:pic>
      <p:pic>
        <p:nvPicPr>
          <p:cNvPr id="106" name="Рисунок 14" descr=""/>
          <p:cNvPicPr/>
          <p:nvPr/>
        </p:nvPicPr>
        <p:blipFill>
          <a:blip r:embed="rId2"/>
          <a:srcRect l="0" t="26284" r="66161" b="0"/>
          <a:stretch/>
        </p:blipFill>
        <p:spPr>
          <a:xfrm>
            <a:off x="4044960" y="1424160"/>
            <a:ext cx="5492880" cy="2716200"/>
          </a:xfrm>
          <a:prstGeom prst="rect">
            <a:avLst/>
          </a:prstGeom>
          <a:ln w="0">
            <a:noFill/>
          </a:ln>
        </p:spPr>
      </p:pic>
      <p:sp>
        <p:nvSpPr>
          <p:cNvPr id="107" name="Прямоугольник 15"/>
          <p:cNvSpPr/>
          <p:nvPr/>
        </p:nvSpPr>
        <p:spPr>
          <a:xfrm flipV="1" rot="10800000">
            <a:off x="779040" y="5342400"/>
            <a:ext cx="10814040" cy="12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Дескрипторлар: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-улы және жеуге жарамды саңырауқұлақтардың негізгі белгілеріне қарап сипаттайды.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8" name="Рисунок 1" descr=""/>
          <p:cNvPicPr/>
          <p:nvPr/>
        </p:nvPicPr>
        <p:blipFill>
          <a:blip r:embed="rId3"/>
          <a:stretch/>
        </p:blipFill>
        <p:spPr>
          <a:xfrm>
            <a:off x="1490760" y="6575400"/>
            <a:ext cx="9327960" cy="115920"/>
          </a:xfrm>
          <a:prstGeom prst="rect">
            <a:avLst/>
          </a:prstGeom>
          <a:ln w="0">
            <a:noFill/>
          </a:ln>
        </p:spPr>
      </p:pic>
      <p:pic>
        <p:nvPicPr>
          <p:cNvPr id="109" name="Рисунок 2" descr=""/>
          <p:cNvPicPr/>
          <p:nvPr/>
        </p:nvPicPr>
        <p:blipFill>
          <a:blip r:embed="rId4"/>
          <a:stretch/>
        </p:blipFill>
        <p:spPr>
          <a:xfrm>
            <a:off x="1490760" y="6477120"/>
            <a:ext cx="9327960" cy="98280"/>
          </a:xfrm>
          <a:prstGeom prst="rect">
            <a:avLst/>
          </a:prstGeom>
          <a:ln w="0">
            <a:noFill/>
          </a:ln>
        </p:spPr>
      </p:pic>
      <p:sp>
        <p:nvSpPr>
          <p:cNvPr id="110" name="TextBox 1"/>
          <p:cNvSpPr/>
          <p:nvPr/>
        </p:nvSpPr>
        <p:spPr>
          <a:xfrm>
            <a:off x="628560" y="3917880"/>
            <a:ext cx="11031480" cy="155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Шыбынжұт, терекқұлақ, боз арамқұлақ, қайыңқұлақ, жалған түбіртек, арышқұлақ, түлкіжем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Улы</a:t>
            </a: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__________________________________________________________________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Жеуге жарамды саңырауқұлақ</a:t>
            </a:r>
            <a:r>
              <a:rPr b="0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____________________________________________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ик 3"/>
          <p:cNvSpPr/>
          <p:nvPr/>
        </p:nvSpPr>
        <p:spPr>
          <a:xfrm>
            <a:off x="0" y="195120"/>
            <a:ext cx="12114360" cy="7509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2" name="TextBox 6"/>
          <p:cNvSpPr/>
          <p:nvPr/>
        </p:nvSpPr>
        <p:spPr>
          <a:xfrm>
            <a:off x="378000" y="173160"/>
            <a:ext cx="1000728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2-тапсырма. Улы және жеуге жарамды  саңырауқұлақтарды негізгі белгілеріне қарай сипаттаңыз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3" name="Рисунок 1" descr=""/>
          <p:cNvPicPr/>
          <p:nvPr/>
        </p:nvPicPr>
        <p:blipFill>
          <a:blip r:embed="rId1"/>
          <a:stretch/>
        </p:blipFill>
        <p:spPr>
          <a:xfrm>
            <a:off x="1135080" y="1050840"/>
            <a:ext cx="10734480" cy="3954600"/>
          </a:xfrm>
          <a:prstGeom prst="rect">
            <a:avLst/>
          </a:prstGeom>
          <a:ln w="0">
            <a:noFill/>
          </a:ln>
        </p:spPr>
      </p:pic>
      <p:sp>
        <p:nvSpPr>
          <p:cNvPr id="114" name="Прямоугольник 5"/>
          <p:cNvSpPr/>
          <p:nvPr/>
        </p:nvSpPr>
        <p:spPr>
          <a:xfrm>
            <a:off x="1165320" y="725400"/>
            <a:ext cx="859140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 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5" name="Прямоугольник 6"/>
          <p:cNvSpPr/>
          <p:nvPr/>
        </p:nvSpPr>
        <p:spPr>
          <a:xfrm>
            <a:off x="8548560" y="946080"/>
            <a:ext cx="3286080" cy="21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 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6" name="Прямоугольник 7"/>
          <p:cNvSpPr/>
          <p:nvPr/>
        </p:nvSpPr>
        <p:spPr>
          <a:xfrm flipV="1" rot="10800000">
            <a:off x="3115800" y="5360400"/>
            <a:ext cx="5892840" cy="4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100" strike="noStrike" u="none">
                <a:solidFill>
                  <a:srgbClr val="000000"/>
                </a:solidFill>
                <a:uFillTx/>
                <a:latin typeface="Calibri"/>
                <a:ea typeface="Calibri"/>
              </a:rPr>
              <a:t> </a:t>
            </a: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7" name="TextBox 8"/>
          <p:cNvSpPr/>
          <p:nvPr/>
        </p:nvSpPr>
        <p:spPr>
          <a:xfrm>
            <a:off x="7494480" y="1916280"/>
            <a:ext cx="3970440" cy="32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Улы саңырауқұлақтар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: шыбынжұт, боз арамқұлақ, жалған түбіртек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Жеуге жарамды: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терекқұлақ, майқұлақ, қайынқұлақ, арышқұлақ, түлкіжем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8" name="Прямоугольник 2"/>
          <p:cNvSpPr/>
          <p:nvPr/>
        </p:nvSpPr>
        <p:spPr>
          <a:xfrm>
            <a:off x="981000" y="4246560"/>
            <a:ext cx="9536040" cy="12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Дескрипторлар: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-улы және жеуге жарамды  саңырауқұлақтарды ажыратып жазады.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9" name="Рисунок 4" descr=""/>
          <p:cNvPicPr/>
          <p:nvPr/>
        </p:nvPicPr>
        <p:blipFill>
          <a:blip r:embed="rId2"/>
          <a:stretch/>
        </p:blipFill>
        <p:spPr>
          <a:xfrm>
            <a:off x="4259160" y="1158840"/>
            <a:ext cx="7524720" cy="374976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1" descr=""/>
          <p:cNvPicPr/>
          <p:nvPr/>
        </p:nvPicPr>
        <p:blipFill>
          <a:blip r:embed="rId3"/>
          <a:stretch/>
        </p:blipFill>
        <p:spPr>
          <a:xfrm>
            <a:off x="1693800" y="6378480"/>
            <a:ext cx="9328320" cy="114480"/>
          </a:xfrm>
          <a:prstGeom prst="rect">
            <a:avLst/>
          </a:prstGeom>
          <a:ln w="0">
            <a:noFill/>
          </a:ln>
        </p:spPr>
      </p:pic>
      <p:pic>
        <p:nvPicPr>
          <p:cNvPr id="121" name="Рисунок 2" descr=""/>
          <p:cNvPicPr/>
          <p:nvPr/>
        </p:nvPicPr>
        <p:blipFill>
          <a:blip r:embed="rId4"/>
          <a:stretch/>
        </p:blipFill>
        <p:spPr>
          <a:xfrm>
            <a:off x="1693800" y="6267600"/>
            <a:ext cx="9328320" cy="110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Прямоугольник 4"/>
          <p:cNvSpPr/>
          <p:nvPr/>
        </p:nvSpPr>
        <p:spPr>
          <a:xfrm>
            <a:off x="122400" y="309600"/>
            <a:ext cx="12191760" cy="7048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Қайталау оқу анасы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3" name="Прямоугольник 7"/>
          <p:cNvSpPr/>
          <p:nvPr/>
        </p:nvSpPr>
        <p:spPr>
          <a:xfrm>
            <a:off x="7286760" y="5276880"/>
            <a:ext cx="441936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4" name="Picture 2" descr=""/>
          <p:cNvPicPr/>
          <p:nvPr/>
        </p:nvPicPr>
        <p:blipFill>
          <a:blip r:embed="rId1"/>
          <a:stretch/>
        </p:blipFill>
        <p:spPr>
          <a:xfrm>
            <a:off x="439560" y="6608880"/>
            <a:ext cx="11558880" cy="48960"/>
          </a:xfrm>
          <a:prstGeom prst="rect">
            <a:avLst/>
          </a:prstGeom>
          <a:ln w="0">
            <a:noFill/>
          </a:ln>
        </p:spPr>
      </p:pic>
      <p:pic>
        <p:nvPicPr>
          <p:cNvPr id="125" name="Picture 3" descr=""/>
          <p:cNvPicPr/>
          <p:nvPr/>
        </p:nvPicPr>
        <p:blipFill>
          <a:blip r:embed="rId2"/>
          <a:stretch/>
        </p:blipFill>
        <p:spPr>
          <a:xfrm>
            <a:off x="608040" y="6480000"/>
            <a:ext cx="10691640" cy="128880"/>
          </a:xfrm>
          <a:prstGeom prst="rect">
            <a:avLst/>
          </a:prstGeom>
          <a:ln w="0">
            <a:noFill/>
          </a:ln>
        </p:spPr>
      </p:pic>
      <p:sp>
        <p:nvSpPr>
          <p:cNvPr id="126" name="Прямоугольник 3"/>
          <p:cNvSpPr/>
          <p:nvPr/>
        </p:nvSpPr>
        <p:spPr>
          <a:xfrm>
            <a:off x="2490840" y="1611360"/>
            <a:ext cx="1684440" cy="77148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Ашытқы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7" name="Прямоугольник 6"/>
          <p:cNvSpPr/>
          <p:nvPr/>
        </p:nvSpPr>
        <p:spPr>
          <a:xfrm>
            <a:off x="4910040" y="2755800"/>
            <a:ext cx="2087640" cy="85572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Антибиотик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8" name="Прямоугольник 8"/>
          <p:cNvSpPr/>
          <p:nvPr/>
        </p:nvSpPr>
        <p:spPr>
          <a:xfrm>
            <a:off x="7286760" y="1611360"/>
            <a:ext cx="2066760" cy="82548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Улы саңырауқұлақ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9" name="Прямоугольник 9"/>
          <p:cNvSpPr/>
          <p:nvPr/>
        </p:nvSpPr>
        <p:spPr>
          <a:xfrm>
            <a:off x="1693800" y="2728800"/>
            <a:ext cx="2533680" cy="91440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Жеуге жарамды саңырауқұлақ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0" name="Прямоугольник 10"/>
          <p:cNvSpPr/>
          <p:nvPr/>
        </p:nvSpPr>
        <p:spPr>
          <a:xfrm>
            <a:off x="5040360" y="1611360"/>
            <a:ext cx="1828800" cy="82548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Шыбынжұт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1" name="Прямоугольник 11"/>
          <p:cNvSpPr/>
          <p:nvPr/>
        </p:nvSpPr>
        <p:spPr>
          <a:xfrm>
            <a:off x="7777080" y="2755800"/>
            <a:ext cx="2197080" cy="85572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Пеницилл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2" name="Прямоугольник 12"/>
          <p:cNvSpPr/>
          <p:nvPr/>
        </p:nvSpPr>
        <p:spPr>
          <a:xfrm>
            <a:off x="5845320" y="3951360"/>
            <a:ext cx="2474640" cy="78732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Майқұлақ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3" name="Прямоугольник 13"/>
          <p:cNvSpPr/>
          <p:nvPr/>
        </p:nvSpPr>
        <p:spPr>
          <a:xfrm>
            <a:off x="2717640" y="3998880"/>
            <a:ext cx="2656080" cy="79380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Оттексіз тіршілік ете алады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4" name="Прямоугольник 14"/>
          <p:cNvSpPr/>
          <p:nvPr/>
        </p:nvSpPr>
        <p:spPr>
          <a:xfrm>
            <a:off x="2490840" y="1611360"/>
            <a:ext cx="1684440" cy="77148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Ашытқы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5" name="Прямоугольник 15"/>
          <p:cNvSpPr/>
          <p:nvPr/>
        </p:nvSpPr>
        <p:spPr>
          <a:xfrm>
            <a:off x="4910040" y="2755800"/>
            <a:ext cx="2087640" cy="85572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Антибиотик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6" name="Прямоугольник 16"/>
          <p:cNvSpPr/>
          <p:nvPr/>
        </p:nvSpPr>
        <p:spPr>
          <a:xfrm>
            <a:off x="7286760" y="1611360"/>
            <a:ext cx="2066760" cy="82548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Улы саңырауқұлақ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7" name="Прямоугольник 17"/>
          <p:cNvSpPr/>
          <p:nvPr/>
        </p:nvSpPr>
        <p:spPr>
          <a:xfrm>
            <a:off x="1693800" y="2728800"/>
            <a:ext cx="2533680" cy="91440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Жеуге жарамды саңырауқұлақ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8" name="Прямоугольник 18"/>
          <p:cNvSpPr/>
          <p:nvPr/>
        </p:nvSpPr>
        <p:spPr>
          <a:xfrm>
            <a:off x="5040360" y="1611360"/>
            <a:ext cx="1828800" cy="82548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Шыбынжұт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9" name="Прямоугольник 19"/>
          <p:cNvSpPr/>
          <p:nvPr/>
        </p:nvSpPr>
        <p:spPr>
          <a:xfrm>
            <a:off x="7777080" y="2755800"/>
            <a:ext cx="2197080" cy="85572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Пеницилл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0" name="Прямоугольник 20"/>
          <p:cNvSpPr/>
          <p:nvPr/>
        </p:nvSpPr>
        <p:spPr>
          <a:xfrm>
            <a:off x="5845320" y="3951360"/>
            <a:ext cx="2474640" cy="78732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Майқұлақ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1" name="Прямоугольник 21"/>
          <p:cNvSpPr/>
          <p:nvPr/>
        </p:nvSpPr>
        <p:spPr>
          <a:xfrm>
            <a:off x="2717640" y="3998880"/>
            <a:ext cx="2656080" cy="79380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Оттексіз тіршілік ете алады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2" name="Прямоугольник 7"/>
          <p:cNvSpPr/>
          <p:nvPr/>
        </p:nvSpPr>
        <p:spPr>
          <a:xfrm>
            <a:off x="7286760" y="5267160"/>
            <a:ext cx="441936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3" name="Прямоугольник 23"/>
          <p:cNvSpPr/>
          <p:nvPr/>
        </p:nvSpPr>
        <p:spPr>
          <a:xfrm>
            <a:off x="2490840" y="1601640"/>
            <a:ext cx="1684440" cy="77184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Ашытқы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4" name="Прямоугольник 24"/>
          <p:cNvSpPr/>
          <p:nvPr/>
        </p:nvSpPr>
        <p:spPr>
          <a:xfrm>
            <a:off x="4910040" y="2746440"/>
            <a:ext cx="2087640" cy="85572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Антибиотик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5" name="Прямоугольник 25"/>
          <p:cNvSpPr/>
          <p:nvPr/>
        </p:nvSpPr>
        <p:spPr>
          <a:xfrm>
            <a:off x="7286760" y="1601640"/>
            <a:ext cx="2066760" cy="82548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Улы саңырауқұлақ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6" name="Прямоугольник 26"/>
          <p:cNvSpPr/>
          <p:nvPr/>
        </p:nvSpPr>
        <p:spPr>
          <a:xfrm>
            <a:off x="1693800" y="2719440"/>
            <a:ext cx="2533680" cy="91440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Жеуге жарамды саңырауқұлақ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7" name="Прямоугольник 27"/>
          <p:cNvSpPr/>
          <p:nvPr/>
        </p:nvSpPr>
        <p:spPr>
          <a:xfrm>
            <a:off x="5040360" y="1601640"/>
            <a:ext cx="1828800" cy="82548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Шыбынжұт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8" name="Прямоугольник 28"/>
          <p:cNvSpPr/>
          <p:nvPr/>
        </p:nvSpPr>
        <p:spPr>
          <a:xfrm>
            <a:off x="7777080" y="2746440"/>
            <a:ext cx="2197080" cy="85572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Пеницилл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9" name="Прямоугольник 29"/>
          <p:cNvSpPr/>
          <p:nvPr/>
        </p:nvSpPr>
        <p:spPr>
          <a:xfrm>
            <a:off x="5845320" y="3941640"/>
            <a:ext cx="2474640" cy="78768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Майқұлақ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0" name="Прямоугольник 30"/>
          <p:cNvSpPr/>
          <p:nvPr/>
        </p:nvSpPr>
        <p:spPr>
          <a:xfrm>
            <a:off x="2717640" y="3989520"/>
            <a:ext cx="2656080" cy="79344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Оттексіз тіршілік ете алады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1" name="Прямоугольник 31"/>
          <p:cNvSpPr/>
          <p:nvPr/>
        </p:nvSpPr>
        <p:spPr>
          <a:xfrm>
            <a:off x="2490840" y="1601640"/>
            <a:ext cx="1684440" cy="77184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Ашытқы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2" name="Прямоугольник 32"/>
          <p:cNvSpPr/>
          <p:nvPr/>
        </p:nvSpPr>
        <p:spPr>
          <a:xfrm>
            <a:off x="4910040" y="2746440"/>
            <a:ext cx="2087640" cy="85572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Антибиотик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3" name="Прямоугольник 33"/>
          <p:cNvSpPr/>
          <p:nvPr/>
        </p:nvSpPr>
        <p:spPr>
          <a:xfrm>
            <a:off x="7286760" y="1601640"/>
            <a:ext cx="2066760" cy="82548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Улы саңырауқұлақ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4" name="Прямоугольник 34"/>
          <p:cNvSpPr/>
          <p:nvPr/>
        </p:nvSpPr>
        <p:spPr>
          <a:xfrm>
            <a:off x="1693800" y="2719440"/>
            <a:ext cx="2533680" cy="91440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Жеуге жарамды саңырауқұлақ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5" name="Прямоугольник 35"/>
          <p:cNvSpPr/>
          <p:nvPr/>
        </p:nvSpPr>
        <p:spPr>
          <a:xfrm>
            <a:off x="5040360" y="1601640"/>
            <a:ext cx="1828800" cy="82548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Шыбынжұт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6" name="Прямоугольник 36"/>
          <p:cNvSpPr/>
          <p:nvPr/>
        </p:nvSpPr>
        <p:spPr>
          <a:xfrm>
            <a:off x="7777080" y="2746440"/>
            <a:ext cx="2197080" cy="85572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Пеницилл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7" name="Прямоугольник 37"/>
          <p:cNvSpPr/>
          <p:nvPr/>
        </p:nvSpPr>
        <p:spPr>
          <a:xfrm>
            <a:off x="5845320" y="3941640"/>
            <a:ext cx="2474640" cy="78768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Майқұлақ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8" name="Прямоугольник 38"/>
          <p:cNvSpPr/>
          <p:nvPr/>
        </p:nvSpPr>
        <p:spPr>
          <a:xfrm>
            <a:off x="2717640" y="3989520"/>
            <a:ext cx="2656080" cy="793440"/>
          </a:xfrm>
          <a:prstGeom prst="rect">
            <a:avLst/>
          </a:prstGeom>
          <a:solidFill>
            <a:srgbClr val="ffffff"/>
          </a:solidFill>
          <a:ln w="12600">
            <a:solidFill>
              <a:srgbClr val="70ad4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Оттексіз тіршілік ете алады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"/>
          <p:cNvSpPr txBox="1"/>
          <p:nvPr/>
        </p:nvSpPr>
        <p:spPr>
          <a:xfrm>
            <a:off x="1819080" y="2052720"/>
            <a:ext cx="9326520" cy="3254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Бағалау критерийлері: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 зең , мукор, пеницилл, ашытқы, ж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еуге жарамды және улы саңырауқұлақтардың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ерекшеліктерін, негізгі белгілерін сипаттайды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Прямоугольник 3"/>
          <p:cNvSpPr/>
          <p:nvPr/>
        </p:nvSpPr>
        <p:spPr>
          <a:xfrm>
            <a:off x="0" y="152280"/>
            <a:ext cx="12192120" cy="7686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Оқу мақсаты: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8.1.1.2 саңырауқұлақтардың негізгі белгілерін сипаттау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8" name="Рисунок 1" descr=""/>
          <p:cNvPicPr/>
          <p:nvPr/>
        </p:nvPicPr>
        <p:blipFill>
          <a:blip r:embed="rId1"/>
          <a:stretch/>
        </p:blipFill>
        <p:spPr>
          <a:xfrm>
            <a:off x="1843200" y="6576840"/>
            <a:ext cx="9327960" cy="115920"/>
          </a:xfrm>
          <a:prstGeom prst="rect">
            <a:avLst/>
          </a:prstGeom>
          <a:ln w="0">
            <a:noFill/>
          </a:ln>
        </p:spPr>
      </p:pic>
      <p:pic>
        <p:nvPicPr>
          <p:cNvPr id="19" name="Рисунок 2" descr=""/>
          <p:cNvPicPr/>
          <p:nvPr/>
        </p:nvPicPr>
        <p:blipFill>
          <a:blip r:embed="rId2"/>
          <a:stretch/>
        </p:blipFill>
        <p:spPr>
          <a:xfrm>
            <a:off x="1762200" y="6507000"/>
            <a:ext cx="9327960" cy="11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0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r>
              <a:rPr b="0" i="1" lang="kk-KZ" sz="2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                       </a:t>
            </a:r>
            <a:br>
              <a:rPr sz="2000"/>
            </a:br>
            <a:br>
              <a:rPr sz="2000"/>
            </a:br>
            <a:endParaRPr b="0" lang="ru-RU" sz="20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21" name="Прямоугольник 14"/>
          <p:cNvSpPr/>
          <p:nvPr/>
        </p:nvSpPr>
        <p:spPr>
          <a:xfrm>
            <a:off x="0" y="179280"/>
            <a:ext cx="12192120" cy="8478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Саңырауқұлақтар - тірі ағзалардың жеке патшалығы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Прямоугольник 2"/>
          <p:cNvSpPr/>
          <p:nvPr/>
        </p:nvSpPr>
        <p:spPr>
          <a:xfrm>
            <a:off x="6929280" y="2050920"/>
            <a:ext cx="4538880" cy="228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5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Саңырауқұлақтар–өсімдіктердің де, жануарлардың да белгілері бар, бірақ олардың екеуіне де жатпайтын ағзалар.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" name="Прямоугольник 3"/>
          <p:cNvSpPr/>
          <p:nvPr/>
        </p:nvSpPr>
        <p:spPr>
          <a:xfrm>
            <a:off x="3057480" y="5772240"/>
            <a:ext cx="6095880" cy="42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100" strike="noStrike" u="sng">
                <a:solidFill>
                  <a:srgbClr val="0563c1"/>
                </a:solidFill>
                <a:uFillTx/>
                <a:latin typeface="Calibri"/>
                <a:ea typeface="Arial"/>
                <a:hlinkClick r:id="rId1"/>
              </a:rPr>
              <a:t>https://bilimland.kz/kk/courses/biologiya-kk/osimdikter-duniesi/bakteriyalar-men-virustar/lesson/sangyrauqulaqtar-alemi</a:t>
            </a: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1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4" name="uc_b5_l016_02_02ssсаң.mp4" descr=""/>
          <p:cNvPicPr/>
          <p:nvPr/>
        </p:nvPicPr>
        <p:blipFill>
          <a:blip r:embed="rId2"/>
          <a:stretch/>
        </p:blipFill>
        <p:spPr>
          <a:xfrm>
            <a:off x="603360" y="1308240"/>
            <a:ext cx="6249960" cy="4351320"/>
          </a:xfrm>
          <a:prstGeom prst="rect">
            <a:avLst/>
          </a:prstGeom>
          <a:ln w="0">
            <a:noFill/>
          </a:ln>
        </p:spPr>
      </p:pic>
      <p:pic>
        <p:nvPicPr>
          <p:cNvPr id="25" name="Рисунок 5" descr=""/>
          <p:cNvPicPr/>
          <p:nvPr/>
        </p:nvPicPr>
        <p:blipFill>
          <a:blip r:embed="rId3"/>
          <a:stretch/>
        </p:blipFill>
        <p:spPr>
          <a:xfrm>
            <a:off x="1793880" y="6583320"/>
            <a:ext cx="9328320" cy="115920"/>
          </a:xfrm>
          <a:prstGeom prst="rect">
            <a:avLst/>
          </a:prstGeom>
          <a:ln w="0">
            <a:noFill/>
          </a:ln>
        </p:spPr>
      </p:pic>
      <p:pic>
        <p:nvPicPr>
          <p:cNvPr id="26" name="Рисунок 6" descr=""/>
          <p:cNvPicPr/>
          <p:nvPr/>
        </p:nvPicPr>
        <p:blipFill>
          <a:blip r:embed="rId4"/>
          <a:stretch/>
        </p:blipFill>
        <p:spPr>
          <a:xfrm>
            <a:off x="1793880" y="6485040"/>
            <a:ext cx="9328320" cy="10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evt="onClick">
                    <p:tgtEl>
                      <p:spTgt spid="24"/>
                    </p:tgtEl>
                  </p:cond>
                </p:stCondLst>
                <p:childTnLst>
                  <p:par>
                    <p:cTn id="3" nodeType="clickEffect" fill="hold">
                      <p:stCondLst>
                        <p:cond evt="onClick">
                          <p:tgtEl>
                            <p:spTgt spid="24"/>
                          </p:tgtEl>
                        </p:cond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3"/>
          <p:cNvSpPr/>
          <p:nvPr/>
        </p:nvSpPr>
        <p:spPr>
          <a:xfrm>
            <a:off x="-25560" y="250920"/>
            <a:ext cx="12192120" cy="6490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                                                            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8" name="Picture 6" descr=""/>
          <p:cNvPicPr/>
          <p:nvPr/>
        </p:nvPicPr>
        <p:blipFill>
          <a:blip r:embed="rId1"/>
          <a:stretch/>
        </p:blipFill>
        <p:spPr>
          <a:xfrm>
            <a:off x="1679400" y="615960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29" name="Picture 7" descr=""/>
          <p:cNvPicPr/>
          <p:nvPr/>
        </p:nvPicPr>
        <p:blipFill>
          <a:blip r:embed="rId2"/>
          <a:stretch/>
        </p:blipFill>
        <p:spPr>
          <a:xfrm>
            <a:off x="1679400" y="629280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30" name="TextBox 18"/>
          <p:cNvSpPr/>
          <p:nvPr/>
        </p:nvSpPr>
        <p:spPr>
          <a:xfrm>
            <a:off x="614520" y="2527200"/>
            <a:ext cx="485748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TextBox 21"/>
          <p:cNvSpPr/>
          <p:nvPr/>
        </p:nvSpPr>
        <p:spPr>
          <a:xfrm>
            <a:off x="103320" y="3741840"/>
            <a:ext cx="5048280" cy="113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32" name=""/>
          <p:cNvGraphicFramePr/>
          <p:nvPr/>
        </p:nvGraphicFramePr>
        <p:xfrm>
          <a:off x="1965240" y="725400"/>
          <a:ext cx="8058240" cy="5303880"/>
        </p:xfrm>
        <a:graphic>
          <a:graphicData uri="http://schemas.openxmlformats.org/drawingml/2006/table">
            <a:tbl>
              <a:tblPr/>
              <a:tblGrid>
                <a:gridCol w="3994200"/>
                <a:gridCol w="4064040"/>
              </a:tblGrid>
              <a:tr h="8233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4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Саңырауқұлақтардағы өсімдіктердің белгілері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400" strike="noStrike" u="none">
                          <a:solidFill>
                            <a:srgbClr val="ffffff"/>
                          </a:solidFill>
                          <a:uFillTx/>
                          <a:latin typeface="Times New Roman"/>
                          <a:ea typeface="Times New Roman"/>
                        </a:rPr>
                        <a:t>Саңырауқұлақтардағы жануарлардың белгілері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1872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</a:tr>
              <a:tr h="8233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1. Жасушасы қатты жасуша қабырғасымен жабылған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1. Жасуша ішкі қабықшасы хитиннен тұрады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1872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  <a:tr h="8233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2. Қозғалмайды, нағыз вакуолі бар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2. Қоректі қор заты- гликоген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</a:tr>
              <a:tr h="4575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3. Бүкіл тіршілік бойы өседі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3. Хлоропластары жоқ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  <a:tr h="11890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4. Қоректі заттарды жануарлар сияқты жемейді, денесінің бетімен сіңіреді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4. Дайын органикалық заттармен қоректенеді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</a:tr>
              <a:tr h="11872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5. Споралары арқылы немесе вегетативті жолмен көбейеді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400" strike="noStrike" u="none">
                          <a:solidFill>
                            <a:srgbClr val="4472c4"/>
                          </a:solidFill>
                          <a:uFillTx/>
                          <a:latin typeface="Times New Roman"/>
                          <a:ea typeface="Times New Roman"/>
                        </a:rPr>
                        <a:t>5. Лизосомалары- асқорыту вакуолі бар</a:t>
                      </a:r>
                      <a:endParaRPr b="0" lang="ru-RU" sz="24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5760">
                      <a:solidFill>
                        <a:srgbClr val="ffffff"/>
                      </a:solidFill>
                      <a:prstDash val="solid"/>
                    </a:lnL>
                    <a:lnR w="5760">
                      <a:solidFill>
                        <a:srgbClr val="ffffff"/>
                      </a:solidFill>
                      <a:prstDash val="solid"/>
                    </a:lnR>
                    <a:lnT w="5760">
                      <a:solidFill>
                        <a:srgbClr val="ffffff"/>
                      </a:solidFill>
                      <a:prstDash val="solid"/>
                    </a:lnT>
                    <a:lnB w="57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sp>
        <p:nvSpPr>
          <p:cNvPr id="33" name="TextBox 2"/>
          <p:cNvSpPr/>
          <p:nvPr/>
        </p:nvSpPr>
        <p:spPr>
          <a:xfrm>
            <a:off x="720720" y="166680"/>
            <a:ext cx="1207296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Саңырауқұлақтардың өсімдіктерге және жануарларға  тән белгілері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6"/>
          <p:cNvSpPr/>
          <p:nvPr/>
        </p:nvSpPr>
        <p:spPr>
          <a:xfrm>
            <a:off x="0" y="76320"/>
            <a:ext cx="12192120" cy="6602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Зең саңырауқұлақтар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5" name=""/>
          <p:cNvSpPr txBox="1"/>
          <p:nvPr/>
        </p:nvSpPr>
        <p:spPr>
          <a:xfrm>
            <a:off x="5268960" y="1703520"/>
            <a:ext cx="5743440" cy="3335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5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Зең саңырауқұлақтары-қоректену үшін тірі ағзалардың ыдырап жатқан қалдықтарынан нәруыздары, майлар мен көмірсуларды пайдалануға бейімделген саңырауқұлақтардың үлкен тобы.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6" name="Рисунок 13" descr=""/>
          <p:cNvPicPr/>
          <p:nvPr/>
        </p:nvPicPr>
        <p:blipFill>
          <a:blip r:embed="rId1"/>
          <a:stretch/>
        </p:blipFill>
        <p:spPr>
          <a:xfrm>
            <a:off x="847800" y="3703680"/>
            <a:ext cx="4005360" cy="2670120"/>
          </a:xfrm>
          <a:prstGeom prst="rect">
            <a:avLst/>
          </a:prstGeom>
          <a:ln w="0">
            <a:noFill/>
          </a:ln>
        </p:spPr>
      </p:pic>
      <p:pic>
        <p:nvPicPr>
          <p:cNvPr id="37" name="Рисунок 3" descr=""/>
          <p:cNvPicPr/>
          <p:nvPr/>
        </p:nvPicPr>
        <p:blipFill>
          <a:blip r:embed="rId2"/>
          <a:stretch/>
        </p:blipFill>
        <p:spPr>
          <a:xfrm>
            <a:off x="938160" y="1158840"/>
            <a:ext cx="3691080" cy="2446200"/>
          </a:xfrm>
          <a:prstGeom prst="rect">
            <a:avLst/>
          </a:prstGeom>
          <a:ln w="0">
            <a:noFill/>
          </a:ln>
        </p:spPr>
      </p:pic>
      <p:pic>
        <p:nvPicPr>
          <p:cNvPr id="38" name="Рисунок 1" descr=""/>
          <p:cNvPicPr/>
          <p:nvPr/>
        </p:nvPicPr>
        <p:blipFill>
          <a:blip r:embed="rId3"/>
          <a:stretch/>
        </p:blipFill>
        <p:spPr>
          <a:xfrm>
            <a:off x="1860480" y="6515280"/>
            <a:ext cx="9326520" cy="114120"/>
          </a:xfrm>
          <a:prstGeom prst="rect">
            <a:avLst/>
          </a:prstGeom>
          <a:ln w="0">
            <a:noFill/>
          </a:ln>
        </p:spPr>
      </p:pic>
      <p:pic>
        <p:nvPicPr>
          <p:cNvPr id="39" name="Рисунок 2" descr=""/>
          <p:cNvPicPr/>
          <p:nvPr/>
        </p:nvPicPr>
        <p:blipFill>
          <a:blip r:embed="rId4"/>
          <a:stretch/>
        </p:blipFill>
        <p:spPr>
          <a:xfrm>
            <a:off x="1801800" y="6404040"/>
            <a:ext cx="9326520" cy="11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4"/>
          <p:cNvSpPr/>
          <p:nvPr/>
        </p:nvSpPr>
        <p:spPr>
          <a:xfrm>
            <a:off x="0" y="263520"/>
            <a:ext cx="12192120" cy="9144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Зең саңырауқұлақтары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820840" y="1177920"/>
            <a:ext cx="5334120" cy="2201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Пеницилл </a:t>
            </a:r>
            <a:br>
              <a:rPr sz="2800"/>
            </a:b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Көк- жасыл немесе сары-жасыл түсті көпжасушалы саңырауқұлақ. Пенициллдің екі түрінен бактерияларды жоятын бағалы антибиотик-пенициллин алынады</a:t>
            </a: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.</a:t>
            </a:r>
            <a:endParaRPr b="0" lang="ru-RU" sz="28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352440" y="1308240"/>
            <a:ext cx="4965840" cy="2751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Мукор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Нанның көгеруі, ол үлпілдек мақтаға ұқсайды. Мукор  жасушасы өседі, жаңа ядро түзіледі, бірақ бұл кезде цитоплазмасы бөлінбейді.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3" name="Рисунок 1" descr=""/>
          <p:cNvPicPr/>
          <p:nvPr/>
        </p:nvPicPr>
        <p:blipFill>
          <a:blip r:embed="rId1"/>
          <a:stretch/>
        </p:blipFill>
        <p:spPr>
          <a:xfrm>
            <a:off x="6095880" y="4030560"/>
            <a:ext cx="3395880" cy="2090880"/>
          </a:xfrm>
          <a:prstGeom prst="rect">
            <a:avLst/>
          </a:prstGeom>
          <a:ln w="0">
            <a:noFill/>
          </a:ln>
        </p:spPr>
      </p:pic>
      <p:pic>
        <p:nvPicPr>
          <p:cNvPr id="44" name="Рисунок 1" descr=""/>
          <p:cNvPicPr/>
          <p:nvPr/>
        </p:nvPicPr>
        <p:blipFill>
          <a:blip r:embed="rId2"/>
          <a:srcRect l="20895" t="6064" r="0" b="9477"/>
          <a:stretch/>
        </p:blipFill>
        <p:spPr>
          <a:xfrm>
            <a:off x="2835360" y="4059360"/>
            <a:ext cx="2589120" cy="2090520"/>
          </a:xfrm>
          <a:prstGeom prst="rect">
            <a:avLst/>
          </a:prstGeom>
          <a:ln w="0">
            <a:noFill/>
          </a:ln>
        </p:spPr>
      </p:pic>
      <p:pic>
        <p:nvPicPr>
          <p:cNvPr id="45" name="Рисунок 5" descr=""/>
          <p:cNvPicPr/>
          <p:nvPr/>
        </p:nvPicPr>
        <p:blipFill>
          <a:blip r:embed="rId3"/>
          <a:srcRect l="0" t="0" r="45557" b="0"/>
          <a:stretch/>
        </p:blipFill>
        <p:spPr>
          <a:xfrm>
            <a:off x="560520" y="3825720"/>
            <a:ext cx="1885680" cy="2295720"/>
          </a:xfrm>
          <a:prstGeom prst="rect">
            <a:avLst/>
          </a:prstGeom>
          <a:ln w="0">
            <a:noFill/>
          </a:ln>
        </p:spPr>
      </p:pic>
      <p:pic>
        <p:nvPicPr>
          <p:cNvPr id="46" name="Рисунок 3" descr=""/>
          <p:cNvPicPr/>
          <p:nvPr/>
        </p:nvPicPr>
        <p:blipFill>
          <a:blip r:embed="rId4"/>
          <a:srcRect l="55760" t="4439" r="0" b="0"/>
          <a:stretch/>
        </p:blipFill>
        <p:spPr>
          <a:xfrm>
            <a:off x="9790200" y="4160880"/>
            <a:ext cx="1531800" cy="1828800"/>
          </a:xfrm>
          <a:prstGeom prst="rect">
            <a:avLst/>
          </a:prstGeom>
          <a:ln w="0">
            <a:noFill/>
          </a:ln>
        </p:spPr>
      </p:pic>
      <p:pic>
        <p:nvPicPr>
          <p:cNvPr id="47" name="Рисунок 1" descr=""/>
          <p:cNvPicPr/>
          <p:nvPr/>
        </p:nvPicPr>
        <p:blipFill>
          <a:blip r:embed="rId5"/>
          <a:stretch/>
        </p:blipFill>
        <p:spPr>
          <a:xfrm>
            <a:off x="1503360" y="6548400"/>
            <a:ext cx="9328320" cy="114480"/>
          </a:xfrm>
          <a:prstGeom prst="rect">
            <a:avLst/>
          </a:prstGeom>
          <a:ln w="0">
            <a:noFill/>
          </a:ln>
        </p:spPr>
      </p:pic>
      <p:pic>
        <p:nvPicPr>
          <p:cNvPr id="48" name="Рисунок 2" descr=""/>
          <p:cNvPicPr/>
          <p:nvPr/>
        </p:nvPicPr>
        <p:blipFill>
          <a:blip r:embed="rId6"/>
          <a:stretch/>
        </p:blipFill>
        <p:spPr>
          <a:xfrm>
            <a:off x="1432080" y="6445080"/>
            <a:ext cx="9327960" cy="10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5" descr=""/>
          <p:cNvPicPr/>
          <p:nvPr/>
        </p:nvPicPr>
        <p:blipFill>
          <a:blip r:embed="rId1"/>
          <a:stretch/>
        </p:blipFill>
        <p:spPr>
          <a:xfrm>
            <a:off x="0" y="209520"/>
            <a:ext cx="12204720" cy="895320"/>
          </a:xfrm>
          <a:prstGeom prst="rect">
            <a:avLst/>
          </a:prstGeom>
          <a:ln w="0">
            <a:noFill/>
          </a:ln>
        </p:spPr>
      </p:pic>
      <p:cxnSp>
        <p:nvCxnSpPr>
          <p:cNvPr id="50" name="Google Shape;77;p1"/>
          <p:cNvCxnSpPr/>
          <p:nvPr/>
        </p:nvCxnSpPr>
        <p:spPr>
          <a:xfrm>
            <a:off x="1779480" y="6366960"/>
            <a:ext cx="9219600" cy="1080"/>
          </a:xfrm>
          <a:prstGeom prst="straightConnector1">
            <a:avLst/>
          </a:prstGeom>
          <a:ln w="38160">
            <a:solidFill>
              <a:srgbClr val="090f78"/>
            </a:solidFill>
            <a:miter/>
          </a:ln>
        </p:spPr>
      </p:cxnSp>
      <p:pic>
        <p:nvPicPr>
          <p:cNvPr id="51" name="Picture 7" descr=""/>
          <p:cNvPicPr/>
          <p:nvPr/>
        </p:nvPicPr>
        <p:blipFill>
          <a:blip r:embed="rId2"/>
          <a:stretch/>
        </p:blipFill>
        <p:spPr>
          <a:xfrm>
            <a:off x="1735200" y="6481800"/>
            <a:ext cx="9308880" cy="109440"/>
          </a:xfrm>
          <a:prstGeom prst="rect">
            <a:avLst/>
          </a:prstGeom>
          <a:ln w="0">
            <a:noFill/>
          </a:ln>
        </p:spPr>
      </p:pic>
      <p:sp>
        <p:nvSpPr>
          <p:cNvPr id="52" name="Прямоугольник 2"/>
          <p:cNvSpPr/>
          <p:nvPr/>
        </p:nvSpPr>
        <p:spPr>
          <a:xfrm>
            <a:off x="695160" y="2712960"/>
            <a:ext cx="618192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3" name="Прямоугольник 1"/>
          <p:cNvSpPr/>
          <p:nvPr/>
        </p:nvSpPr>
        <p:spPr>
          <a:xfrm>
            <a:off x="1511280" y="376200"/>
            <a:ext cx="804384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Біржасушалы саңырауқұлақтар- ашытқылар</a:t>
            </a:r>
            <a:r>
              <a:rPr b="1" lang="ru-RU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7968960" y="3723840"/>
            <a:ext cx="3446280" cy="1924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Ашытқылар қантты сіңіріп, одан энергия алуға бейімделген. </a:t>
            </a:r>
            <a:br>
              <a:rPr sz="2400"/>
            </a:b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Сол үшін оларды сахаромицеттер деп атайды. </a:t>
            </a:r>
            <a:endParaRPr b="0" lang="ru-RU" sz="2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pic>
        <p:nvPicPr>
          <p:cNvPr id="55" name="Рисунок 1" descr=""/>
          <p:cNvPicPr/>
          <p:nvPr/>
        </p:nvPicPr>
        <p:blipFill>
          <a:blip r:embed="rId3"/>
          <a:srcRect l="2607" t="16956" r="52085" b="21801"/>
          <a:stretch/>
        </p:blipFill>
        <p:spPr>
          <a:xfrm>
            <a:off x="7969320" y="1411200"/>
            <a:ext cx="3343320" cy="2028960"/>
          </a:xfrm>
          <a:prstGeom prst="rect">
            <a:avLst/>
          </a:prstGeom>
          <a:ln w="0">
            <a:noFill/>
          </a:ln>
        </p:spPr>
      </p:pic>
      <p:pic>
        <p:nvPicPr>
          <p:cNvPr id="56" name="mcc_bl_ls_03_06_04v А.саң.mp4" descr=""/>
          <p:cNvPicPr/>
          <p:nvPr/>
        </p:nvPicPr>
        <p:blipFill>
          <a:blip r:embed="rId4"/>
          <a:stretch/>
        </p:blipFill>
        <p:spPr>
          <a:xfrm>
            <a:off x="789120" y="1252440"/>
            <a:ext cx="6794280" cy="4695840"/>
          </a:xfrm>
          <a:prstGeom prst="rect">
            <a:avLst/>
          </a:prstGeom>
          <a:ln w="0">
            <a:noFill/>
          </a:ln>
        </p:spPr>
      </p:pic>
      <p:sp>
        <p:nvSpPr>
          <p:cNvPr id="57" name="Прямоугольник 3"/>
          <p:cNvSpPr/>
          <p:nvPr/>
        </p:nvSpPr>
        <p:spPr>
          <a:xfrm>
            <a:off x="3344760" y="3230640"/>
            <a:ext cx="222588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mcc_bl_ls_03_06_04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restart="whenNotActive" nodeType="interactiveSeq" fill="hold">
                <p:stCondLst>
                  <p:cond evt="onClick">
                    <p:tgtEl>
                      <p:spTgt spid="56"/>
                    </p:tgtEl>
                  </p:cond>
                </p:stCondLst>
                <p:childTnLst>
                  <p:par>
                    <p:cTn id="9" nodeType="clickEffect" fill="hold">
                      <p:stCondLst>
                        <p:cond evt="onClick">
                          <p:tgtEl>
                            <p:spTgt spid="56"/>
                          </p:tgtEl>
                        </p:cond>
                      </p:stCondLst>
                      <p:childTnLst>
                        <p:par>
                          <p:cTn id="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4"/>
          <p:cNvSpPr/>
          <p:nvPr/>
        </p:nvSpPr>
        <p:spPr>
          <a:xfrm>
            <a:off x="0" y="133200"/>
            <a:ext cx="12192120" cy="7527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Қалпақшалы саңырауқұлақ құрылысы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9" name="Рисунок 2" descr=""/>
          <p:cNvPicPr/>
          <p:nvPr/>
        </p:nvPicPr>
        <p:blipFill>
          <a:blip r:embed="rId1"/>
          <a:srcRect l="0" t="15837" r="41555" b="0"/>
          <a:stretch/>
        </p:blipFill>
        <p:spPr>
          <a:xfrm>
            <a:off x="662040" y="1698480"/>
            <a:ext cx="3754440" cy="3794400"/>
          </a:xfrm>
          <a:prstGeom prst="rect">
            <a:avLst/>
          </a:prstGeom>
          <a:ln w="0">
            <a:noFill/>
          </a:ln>
        </p:spPr>
      </p:pic>
      <p:sp>
        <p:nvSpPr>
          <p:cNvPr id="60" name="TextBox 2"/>
          <p:cNvSpPr/>
          <p:nvPr/>
        </p:nvSpPr>
        <p:spPr>
          <a:xfrm>
            <a:off x="3054240" y="2163600"/>
            <a:ext cx="2138400" cy="283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</a:t>
            </a: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Қалпақ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</a:t>
            </a: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Қалпақ асты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</a:t>
            </a: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Белдеуше сақина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</a:t>
            </a: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Түбіртек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</a:t>
            </a: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Жіпшумақ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1" name="mcc_bl_ls_03_06_06v Қ.саң.mp4" descr=""/>
          <p:cNvPicPr/>
          <p:nvPr/>
        </p:nvPicPr>
        <p:blipFill>
          <a:blip r:embed="rId2"/>
          <a:stretch/>
        </p:blipFill>
        <p:spPr>
          <a:xfrm>
            <a:off x="5192640" y="1463760"/>
            <a:ext cx="6789960" cy="4632120"/>
          </a:xfrm>
          <a:prstGeom prst="rect">
            <a:avLst/>
          </a:prstGeom>
          <a:ln w="0">
            <a:noFill/>
          </a:ln>
        </p:spPr>
      </p:pic>
      <p:sp>
        <p:nvSpPr>
          <p:cNvPr id="62" name="Прямоугольник 3"/>
          <p:cNvSpPr/>
          <p:nvPr/>
        </p:nvSpPr>
        <p:spPr>
          <a:xfrm>
            <a:off x="7550280" y="5122800"/>
            <a:ext cx="283824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mcc_bl_ls_03_06_06v </a:t>
            </a:r>
            <a:r>
              <a:rPr b="0" lang="ru-RU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Қ.саң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3" name="Рисунок 5" descr=""/>
          <p:cNvPicPr/>
          <p:nvPr/>
        </p:nvPicPr>
        <p:blipFill>
          <a:blip r:embed="rId3"/>
          <a:stretch/>
        </p:blipFill>
        <p:spPr>
          <a:xfrm>
            <a:off x="1727280" y="6459480"/>
            <a:ext cx="9218520" cy="135000"/>
          </a:xfrm>
          <a:prstGeom prst="rect">
            <a:avLst/>
          </a:prstGeom>
          <a:ln w="0">
            <a:noFill/>
          </a:ln>
        </p:spPr>
      </p:pic>
      <p:pic>
        <p:nvPicPr>
          <p:cNvPr id="64" name="Рисунок 6" descr=""/>
          <p:cNvPicPr/>
          <p:nvPr/>
        </p:nvPicPr>
        <p:blipFill>
          <a:blip r:embed="rId4"/>
          <a:stretch/>
        </p:blipFill>
        <p:spPr>
          <a:xfrm>
            <a:off x="1698480" y="6554880"/>
            <a:ext cx="9326880" cy="10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restart="whenNotActive" nodeType="interactiveSeq" fill="hold">
                <p:stCondLst>
                  <p:cond evt="onClick">
                    <p:tgtEl>
                      <p:spTgt spid="61"/>
                    </p:tgtEl>
                  </p:cond>
                </p:stCondLst>
                <p:childTnLst>
                  <p:par>
                    <p:cTn id="15" nodeType="clickEffect" fill="hold">
                      <p:stCondLst>
                        <p:cond evt="onClick">
                          <p:tgtEl>
                            <p:spTgt spid="61"/>
                          </p:tgtEl>
                        </p:cond>
                      </p:stCondLst>
                      <p:childTnLst>
                        <p:par>
                          <p:cTn id="1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угольник 3"/>
          <p:cNvSpPr/>
          <p:nvPr/>
        </p:nvSpPr>
        <p:spPr>
          <a:xfrm>
            <a:off x="6253200" y="739800"/>
            <a:ext cx="525924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6" name="Picture 2" descr=""/>
          <p:cNvPicPr/>
          <p:nvPr/>
        </p:nvPicPr>
        <p:blipFill>
          <a:blip r:embed="rId1"/>
          <a:stretch/>
        </p:blipFill>
        <p:spPr>
          <a:xfrm>
            <a:off x="460440" y="6621480"/>
            <a:ext cx="11557080" cy="46080"/>
          </a:xfrm>
          <a:prstGeom prst="rect">
            <a:avLst/>
          </a:prstGeom>
          <a:ln w="0">
            <a:noFill/>
          </a:ln>
        </p:spPr>
      </p:pic>
      <p:pic>
        <p:nvPicPr>
          <p:cNvPr id="67" name="Picture 3" descr=""/>
          <p:cNvPicPr/>
          <p:nvPr/>
        </p:nvPicPr>
        <p:blipFill>
          <a:blip r:embed="rId2"/>
          <a:stretch/>
        </p:blipFill>
        <p:spPr>
          <a:xfrm>
            <a:off x="528480" y="6467400"/>
            <a:ext cx="11287440" cy="131760"/>
          </a:xfrm>
          <a:prstGeom prst="rect">
            <a:avLst/>
          </a:prstGeom>
          <a:ln w="0">
            <a:noFill/>
          </a:ln>
        </p:spPr>
      </p:pic>
      <p:sp>
        <p:nvSpPr>
          <p:cNvPr id="68" name="AutoShape 9"/>
          <p:cNvSpPr/>
          <p:nvPr/>
        </p:nvSpPr>
        <p:spPr>
          <a:xfrm>
            <a:off x="15552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rmAutofit fontScale="70000" lnSpcReduction="19999"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9" name="Прямоугольник 3"/>
          <p:cNvSpPr/>
          <p:nvPr/>
        </p:nvSpPr>
        <p:spPr>
          <a:xfrm>
            <a:off x="0" y="139680"/>
            <a:ext cx="12192120" cy="7491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Calibri"/>
              </a:rPr>
              <a:t>         </a:t>
            </a: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Қалпақшалы саңырауқұлақтар жеуге жарамды және улы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0" name="Прямоугольник 5"/>
          <p:cNvSpPr/>
          <p:nvPr/>
        </p:nvSpPr>
        <p:spPr>
          <a:xfrm>
            <a:off x="3048120" y="1720800"/>
            <a:ext cx="609588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 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1" name="Прямоугольник 6"/>
          <p:cNvSpPr/>
          <p:nvPr/>
        </p:nvSpPr>
        <p:spPr>
          <a:xfrm>
            <a:off x="2565360" y="1897200"/>
            <a:ext cx="542916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2" name="Picture 12" descr=""/>
          <p:cNvPicPr/>
          <p:nvPr/>
        </p:nvPicPr>
        <p:blipFill>
          <a:blip r:embed="rId3"/>
          <a:stretch/>
        </p:blipFill>
        <p:spPr>
          <a:xfrm>
            <a:off x="433440" y="1657440"/>
            <a:ext cx="4548240" cy="3227400"/>
          </a:xfrm>
          <a:prstGeom prst="rect">
            <a:avLst/>
          </a:prstGeom>
          <a:ln w="0">
            <a:noFill/>
          </a:ln>
        </p:spPr>
      </p:pic>
      <p:pic>
        <p:nvPicPr>
          <p:cNvPr id="73" name="Picture 13" descr=""/>
          <p:cNvPicPr/>
          <p:nvPr/>
        </p:nvPicPr>
        <p:blipFill>
          <a:blip r:embed="rId4"/>
          <a:stretch/>
        </p:blipFill>
        <p:spPr>
          <a:xfrm>
            <a:off x="5521320" y="1609560"/>
            <a:ext cx="3048120" cy="3098880"/>
          </a:xfrm>
          <a:prstGeom prst="rect">
            <a:avLst/>
          </a:prstGeom>
          <a:ln w="0">
            <a:noFill/>
          </a:ln>
        </p:spPr>
      </p:pic>
      <p:pic>
        <p:nvPicPr>
          <p:cNvPr id="74" name="Picture 14" descr=""/>
          <p:cNvPicPr/>
          <p:nvPr/>
        </p:nvPicPr>
        <p:blipFill>
          <a:blip r:embed="rId5"/>
          <a:stretch/>
        </p:blipFill>
        <p:spPr>
          <a:xfrm>
            <a:off x="8818560" y="1622520"/>
            <a:ext cx="2857680" cy="3085920"/>
          </a:xfrm>
          <a:prstGeom prst="rect">
            <a:avLst/>
          </a:prstGeom>
          <a:ln w="0">
            <a:noFill/>
          </a:ln>
        </p:spPr>
      </p:pic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099800" y="1004400"/>
            <a:ext cx="9147240" cy="536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Жеуге жарамды                                                     Улы</a:t>
            </a:r>
            <a:endParaRPr b="0" lang="ru-RU" sz="2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76" name="Прямоугольник 2"/>
          <p:cNvSpPr/>
          <p:nvPr/>
        </p:nvSpPr>
        <p:spPr>
          <a:xfrm>
            <a:off x="1114560" y="5607000"/>
            <a:ext cx="3867120" cy="146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800" strike="noStrike" u="sng">
                <a:solidFill>
                  <a:srgbClr val="0563c1"/>
                </a:solidFill>
                <a:uFillTx/>
                <a:latin typeface="Calibri"/>
                <a:ea typeface="Arial"/>
                <a:hlinkClick r:id="rId6"/>
              </a:rPr>
              <a:t>https://youtu.be/EC_25nkLFdU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7" name="Прямоугольник 1"/>
          <p:cNvSpPr/>
          <p:nvPr/>
        </p:nvSpPr>
        <p:spPr>
          <a:xfrm>
            <a:off x="7143120" y="5567400"/>
            <a:ext cx="309024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800" strike="noStrike" u="sng">
                <a:solidFill>
                  <a:srgbClr val="0563c1"/>
                </a:solidFill>
                <a:uFillTx/>
                <a:latin typeface="Calibri"/>
                <a:ea typeface="Arial"/>
                <a:hlinkClick r:id="rId7"/>
              </a:rPr>
              <a:t>https://youtu.be/Rp_9cZ5VdCY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8" name="Прямоугольник 1"/>
          <p:cNvSpPr/>
          <p:nvPr/>
        </p:nvSpPr>
        <p:spPr>
          <a:xfrm>
            <a:off x="6189120" y="4613400"/>
            <a:ext cx="171216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Шыбынжұт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9777</TotalTime>
  <Application>LibreOffice/24.8.2.1$MacOSX_AARCH64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2020-03-31T19:00:45Z</dcterms:created>
  <dc:creator>Admin</dc:creator>
  <dc:description/>
  <dc:language>ru-RU</dc:language>
  <cp:lastModifiedBy>Huawei</cp:lastModifiedBy>
  <dcterms:modified xsi:type="dcterms:W3CDTF">2024-10-31T19:43:54Z</dcterms:modified>
  <cp:revision>689</cp:revision>
  <dc:subject/>
  <dc:title>Презентация PowerPoint</dc:title>
</cp:coreProperties>
</file>