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2.png" ContentType="image/png"/>
  <Override PartName="/ppt/media/image9.png" ContentType="image/png"/>
  <Override PartName="/ppt/media/image11.png" ContentType="image/png"/>
  <Override PartName="/ppt/media/image3.png" ContentType="image/png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380880" y="685440"/>
            <a:ext cx="609624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1FB5B91-F81B-4314-B90B-8543A62C5E58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5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DF383BC-3CA9-413D-A683-3FEADD89ABDD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4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2B316B3-D553-49EC-94D2-0BD2F040CD7A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7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A49DFFD-3CFA-447A-8C1A-4F99A8927F0D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8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7A3B0E2-BB30-47D2-9338-95FE056FC064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1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E3E59A5-6C57-47C6-A452-7F1CD39F0C2A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1A6938-37EC-4556-92F6-8AEA3848BD6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74F22B1-DDF9-40EF-B9F6-D0506416C55D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s://bilimland.kz/upload/content/lesson/12747/media/5dd0471ed062d708d6c4b881c3b35bce/content/script_00001/media/mcc_bl_ls_10_01_03s.mp4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hyperlink" Target="http://smk.edu.kz/Attach/FileDownload/0dd80663-7939-4a55-81ea-2284a7a5fd78" TargetMode="Externa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"/>
          <p:cNvSpPr/>
          <p:nvPr/>
        </p:nvSpPr>
        <p:spPr>
          <a:xfrm>
            <a:off x="3193920" y="3218040"/>
            <a:ext cx="609624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3" name="Google Shape;78;p1"/>
          <p:cNvCxnSpPr/>
          <p:nvPr/>
        </p:nvCxnSpPr>
        <p:spPr>
          <a:xfrm flipV="1">
            <a:off x="1785960" y="6075000"/>
            <a:ext cx="9300240" cy="691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cxnSp>
        <p:nvCxnSpPr>
          <p:cNvPr id="14" name="Google Shape;77;p1"/>
          <p:cNvCxnSpPr/>
          <p:nvPr/>
        </p:nvCxnSpPr>
        <p:spPr>
          <a:xfrm flipV="1">
            <a:off x="1785960" y="5935680"/>
            <a:ext cx="9300240" cy="766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sp>
        <p:nvSpPr>
          <p:cNvPr id="15" name="Прямоугольник 1"/>
          <p:cNvSpPr/>
          <p:nvPr/>
        </p:nvSpPr>
        <p:spPr>
          <a:xfrm>
            <a:off x="380880" y="2521080"/>
            <a:ext cx="11330280" cy="180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Молекулалық биология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ru-RU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ru-RU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Та</a:t>
            </a:r>
            <a:r>
              <a:rPr b="0" lang="kk-KZ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қырып: </a:t>
            </a:r>
            <a:r>
              <a:rPr b="0" lang="en-US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H</a:t>
            </a:r>
            <a:r>
              <a:rPr b="0" lang="kk-KZ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әруыздар, қасиеттері мен қызметтері.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8</a:t>
            </a:r>
            <a:r>
              <a:rPr b="1" lang="kk-KZ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сынып биология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3"/>
          <p:cNvSpPr/>
          <p:nvPr/>
        </p:nvSpPr>
        <p:spPr>
          <a:xfrm>
            <a:off x="0" y="185760"/>
            <a:ext cx="12192120" cy="10396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     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      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2-тапсырма.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      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Биологиялық диктант.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Берілген тұжырымдамаға тиісті жауапты  толтырыңыз</a:t>
            </a:r>
            <a:br>
              <a:rPr sz="2400"/>
            </a:b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947960" y="2607840"/>
            <a:ext cx="8764560" cy="162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br>
              <a:rPr sz="2400"/>
            </a:b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1. Бұлшықет нәруызы </a:t>
            </a:r>
            <a:r>
              <a:rPr b="1" lang="ru-RU" sz="2400" strike="noStrike" u="sng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актин  мен миозин.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br>
              <a:rPr sz="2400"/>
            </a:b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2. Сүйек нәруызы- </a:t>
            </a:r>
            <a:r>
              <a:rPr b="1" lang="ru-RU" sz="2400" strike="noStrike" u="sng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оссеин мен сіңір</a:t>
            </a:r>
            <a:r>
              <a:rPr b="1" lang="kk-KZ" sz="2400" strike="noStrike" u="sng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нәруызы.</a:t>
            </a:r>
            <a:br>
              <a:rPr sz="2400"/>
            </a:b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3. Ұйқы безінің гормоны </a:t>
            </a:r>
            <a:r>
              <a:rPr b="1" lang="ru-RU" sz="2400" strike="noStrike" u="sng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инсулин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 </a:t>
            </a:r>
            <a:br>
              <a:rPr sz="2400"/>
            </a:b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4. Түсі бар нәруыздар </a:t>
            </a:r>
            <a:r>
              <a:rPr b="1" lang="ru-RU" sz="2400" strike="noStrike" u="sng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пигменттік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қызмет атқарады.</a:t>
            </a:r>
            <a:br>
              <a:rPr sz="2400"/>
            </a:b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5. Нәруыз </a:t>
            </a:r>
            <a:r>
              <a:rPr b="1" lang="ru-RU" sz="2400" strike="noStrike" u="sng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катализаторлар  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немесе реакцияны тездеткіштер</a:t>
            </a: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</a:t>
            </a:r>
            <a:br>
              <a:rPr sz="2400"/>
            </a:b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Дескрипторлары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: Берілген тұжырымдамаға тиісті жауапты жазады.</a:t>
            </a:r>
            <a:br>
              <a:rPr sz="2400"/>
            </a:br>
            <a:endParaRPr b="0" lang="ru-RU" sz="2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61" name="Рисунок 1" descr=""/>
          <p:cNvPicPr/>
          <p:nvPr/>
        </p:nvPicPr>
        <p:blipFill>
          <a:blip r:embed="rId1"/>
          <a:stretch/>
        </p:blipFill>
        <p:spPr>
          <a:xfrm>
            <a:off x="1057320" y="6537240"/>
            <a:ext cx="10717200" cy="128520"/>
          </a:xfrm>
          <a:prstGeom prst="rect">
            <a:avLst/>
          </a:prstGeom>
          <a:ln w="0">
            <a:noFill/>
          </a:ln>
        </p:spPr>
      </p:pic>
      <p:pic>
        <p:nvPicPr>
          <p:cNvPr id="62" name="Рисунок 2" descr=""/>
          <p:cNvPicPr/>
          <p:nvPr/>
        </p:nvPicPr>
        <p:blipFill>
          <a:blip r:embed="rId2"/>
          <a:stretch/>
        </p:blipFill>
        <p:spPr>
          <a:xfrm>
            <a:off x="1479600" y="6423120"/>
            <a:ext cx="9232920" cy="114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4"/>
          <p:cNvSpPr/>
          <p:nvPr/>
        </p:nvSpPr>
        <p:spPr>
          <a:xfrm>
            <a:off x="0" y="200160"/>
            <a:ext cx="12192120" cy="704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      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Бекіту.Әр оқушы өзіне есеп беру арқылы «+»  немесе «-» деп белгілеңіз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Прямоугольник 7"/>
          <p:cNvSpPr/>
          <p:nvPr/>
        </p:nvSpPr>
        <p:spPr>
          <a:xfrm>
            <a:off x="7286760" y="5276880"/>
            <a:ext cx="4419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5" name="Picture 2" descr=""/>
          <p:cNvPicPr/>
          <p:nvPr/>
        </p:nvPicPr>
        <p:blipFill>
          <a:blip r:embed="rId1"/>
          <a:stretch/>
        </p:blipFill>
        <p:spPr>
          <a:xfrm>
            <a:off x="439560" y="6608880"/>
            <a:ext cx="11558880" cy="48960"/>
          </a:xfrm>
          <a:prstGeom prst="rect">
            <a:avLst/>
          </a:prstGeom>
          <a:ln w="0">
            <a:noFill/>
          </a:ln>
        </p:spPr>
      </p:pic>
      <p:pic>
        <p:nvPicPr>
          <p:cNvPr id="66" name="Picture 3" descr=""/>
          <p:cNvPicPr/>
          <p:nvPr/>
        </p:nvPicPr>
        <p:blipFill>
          <a:blip r:embed="rId2"/>
          <a:stretch/>
        </p:blipFill>
        <p:spPr>
          <a:xfrm>
            <a:off x="439560" y="6480000"/>
            <a:ext cx="10711080" cy="128880"/>
          </a:xfrm>
          <a:prstGeom prst="rect">
            <a:avLst/>
          </a:prstGeom>
          <a:ln w="0">
            <a:noFill/>
          </a:ln>
        </p:spPr>
      </p:pic>
      <p:sp>
        <p:nvSpPr>
          <p:cNvPr id="67" name="TextBox 1"/>
          <p:cNvSpPr/>
          <p:nvPr/>
        </p:nvSpPr>
        <p:spPr>
          <a:xfrm>
            <a:off x="1359000" y="1400040"/>
            <a:ext cx="9875880" cy="39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Нәруыздың құрылыстық қызметі бар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Нәруыздың қорғаныш қызметі иммунитетті қамтамасыз етеді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Гемоглобин нәруызы тасымалдау қызметін атқарады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Терідегі - меланин,шаш,көздің қасаң қабықшасы нәруыздың пигменттік қызметін атқарады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4"/>
          <p:cNvSpPr/>
          <p:nvPr/>
        </p:nvSpPr>
        <p:spPr>
          <a:xfrm>
            <a:off x="0" y="200160"/>
            <a:ext cx="12192120" cy="704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      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Бекіту.Әр оқушы өзіне есеп беру арқылы «+»  немесе «-» деп белгілеңіз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9" name="Прямоугольник 7"/>
          <p:cNvSpPr/>
          <p:nvPr/>
        </p:nvSpPr>
        <p:spPr>
          <a:xfrm>
            <a:off x="7286760" y="5276880"/>
            <a:ext cx="4419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0" name="Picture 2" descr=""/>
          <p:cNvPicPr/>
          <p:nvPr/>
        </p:nvPicPr>
        <p:blipFill>
          <a:blip r:embed="rId1"/>
          <a:stretch/>
        </p:blipFill>
        <p:spPr>
          <a:xfrm>
            <a:off x="439560" y="6608880"/>
            <a:ext cx="11558880" cy="4896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3" descr=""/>
          <p:cNvPicPr/>
          <p:nvPr/>
        </p:nvPicPr>
        <p:blipFill>
          <a:blip r:embed="rId2"/>
          <a:stretch/>
        </p:blipFill>
        <p:spPr>
          <a:xfrm>
            <a:off x="439560" y="6480000"/>
            <a:ext cx="10711080" cy="128880"/>
          </a:xfrm>
          <a:prstGeom prst="rect">
            <a:avLst/>
          </a:prstGeom>
          <a:ln w="0">
            <a:noFill/>
          </a:ln>
        </p:spPr>
      </p:pic>
      <p:sp>
        <p:nvSpPr>
          <p:cNvPr id="72" name="TextBox 1"/>
          <p:cNvSpPr/>
          <p:nvPr/>
        </p:nvSpPr>
        <p:spPr>
          <a:xfrm>
            <a:off x="1670040" y="1400040"/>
            <a:ext cx="10036080" cy="39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Нәруыздың құрылыстық қызметі бар 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«+»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Нәруыздың қорғаныш қызметі иммунитетті қамтамасыз етеді 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«+»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Гемоглобин нәруызы тасымалдау қызметін атқарады. 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«+»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Терідегі - меланин,шаш,көздің қасаң қабықшасы нәруыздың пигменттік қызметін атқарады 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«+»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 txBox="1"/>
          <p:nvPr/>
        </p:nvSpPr>
        <p:spPr>
          <a:xfrm>
            <a:off x="1366560" y="2972880"/>
            <a:ext cx="9534600" cy="95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25000" lnSpcReduction="19999"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Бағалау критерийлері: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нәруыздардың биологиялық құрылымы мен қызметін анықтайды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2-тапсырма.Биологиялық диктант.Берілген тұжырымдамаға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                                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тиісті   жауапты толтырыңыз</a:t>
            </a:r>
            <a:br>
              <a:rPr sz="2400"/>
            </a:b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Прямоугольник 3"/>
          <p:cNvSpPr/>
          <p:nvPr/>
        </p:nvSpPr>
        <p:spPr>
          <a:xfrm>
            <a:off x="0" y="152280"/>
            <a:ext cx="12192120" cy="7686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8.4.1.3 нәруыздардың биологиялық құрылымы мен қызметтерін сипаттау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" name="Рисунок 6" descr=""/>
          <p:cNvPicPr/>
          <p:nvPr/>
        </p:nvPicPr>
        <p:blipFill>
          <a:blip r:embed="rId1"/>
          <a:stretch/>
        </p:blipFill>
        <p:spPr>
          <a:xfrm>
            <a:off x="1152360" y="6580080"/>
            <a:ext cx="9367920" cy="115920"/>
          </a:xfrm>
          <a:prstGeom prst="rect">
            <a:avLst/>
          </a:prstGeom>
          <a:ln w="0">
            <a:noFill/>
          </a:ln>
        </p:spPr>
      </p:pic>
      <p:pic>
        <p:nvPicPr>
          <p:cNvPr id="19" name="Рисунок 8" descr=""/>
          <p:cNvPicPr/>
          <p:nvPr/>
        </p:nvPicPr>
        <p:blipFill>
          <a:blip r:embed="rId2"/>
          <a:stretch/>
        </p:blipFill>
        <p:spPr>
          <a:xfrm>
            <a:off x="736560" y="6451560"/>
            <a:ext cx="10719000" cy="12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4"/>
          <p:cNvSpPr/>
          <p:nvPr/>
        </p:nvSpPr>
        <p:spPr>
          <a:xfrm>
            <a:off x="19080" y="201600"/>
            <a:ext cx="12192120" cy="7142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Нәруызда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Calibri"/>
              </a:rPr>
              <a:t>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1" name="Рисунок 2" descr=""/>
          <p:cNvPicPr/>
          <p:nvPr/>
        </p:nvPicPr>
        <p:blipFill>
          <a:blip r:embed="rId1"/>
          <a:stretch/>
        </p:blipFill>
        <p:spPr>
          <a:xfrm>
            <a:off x="1089000" y="1104840"/>
            <a:ext cx="2824200" cy="2432160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"/>
          <p:cNvSpPr/>
          <p:nvPr/>
        </p:nvSpPr>
        <p:spPr>
          <a:xfrm>
            <a:off x="4309920" y="1528920"/>
            <a:ext cx="6972480" cy="39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Aft>
                <a:spcPts val="85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Aft>
                <a:spcPts val="85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Нәруыздар-мономерлері аминқышқылдары болып табылатын биополимерлер. Нәруыз құрамында көміртек, оттек, сутек, азот,  күкірт бар, кейде фосфор кездеседі.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Нәруыздар </a:t>
            </a: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жай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(протеиндер</a:t>
            </a:r>
            <a:r>
              <a:rPr b="0" lang="ru-RU" sz="2000" strike="noStrike" u="none">
                <a:solidFill>
                  <a:srgbClr val="4472c4"/>
                </a:solidFill>
                <a:uFillTx/>
                <a:latin typeface="Calibri"/>
                <a:ea typeface="Calibri"/>
              </a:rPr>
              <a:t> </a:t>
            </a: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(грекше «протос» — «бірінші»)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, </a:t>
            </a: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күрделі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(протеидтер) болып бөлінді.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sng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Протеиндер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: альбуминдер, гистондар, глобулиндер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sng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Протеидтер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: Фосфопротеидтер, гликопротеидтер, хромопротеидтер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Прямоугольник 1"/>
          <p:cNvSpPr/>
          <p:nvPr/>
        </p:nvSpPr>
        <p:spPr>
          <a:xfrm>
            <a:off x="1496880" y="5981760"/>
            <a:ext cx="818064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https://bilimland.kz/upload/content/lesson/12747/media/5dd0471ed062d708d6c4b881c3b35bce/content/script_00001/media/mcc_bl_ls_10_01_03s.mp4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4" name="mcc_bl_ls_10_01_03s.mp4" descr=""/>
          <p:cNvPicPr/>
          <p:nvPr/>
        </p:nvPicPr>
        <p:blipFill>
          <a:blip r:embed="rId3"/>
          <a:stretch/>
        </p:blipFill>
        <p:spPr>
          <a:xfrm>
            <a:off x="1239840" y="3884760"/>
            <a:ext cx="2560680" cy="1757160"/>
          </a:xfrm>
          <a:prstGeom prst="rect">
            <a:avLst/>
          </a:prstGeom>
          <a:ln w="0">
            <a:noFill/>
          </a:ln>
        </p:spPr>
      </p:pic>
      <p:pic>
        <p:nvPicPr>
          <p:cNvPr id="25" name="Рисунок 1" descr=""/>
          <p:cNvPicPr/>
          <p:nvPr/>
        </p:nvPicPr>
        <p:blipFill>
          <a:blip r:embed="rId4"/>
          <a:stretch/>
        </p:blipFill>
        <p:spPr>
          <a:xfrm>
            <a:off x="1450800" y="6611760"/>
            <a:ext cx="9328320" cy="78120"/>
          </a:xfrm>
          <a:prstGeom prst="rect">
            <a:avLst/>
          </a:prstGeom>
          <a:ln w="0">
            <a:noFill/>
          </a:ln>
        </p:spPr>
      </p:pic>
      <p:pic>
        <p:nvPicPr>
          <p:cNvPr id="26" name="Рисунок 3" descr=""/>
          <p:cNvPicPr/>
          <p:nvPr/>
        </p:nvPicPr>
        <p:blipFill>
          <a:blip r:embed="rId5"/>
          <a:stretch/>
        </p:blipFill>
        <p:spPr>
          <a:xfrm>
            <a:off x="905040" y="6485040"/>
            <a:ext cx="10717200" cy="12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nodeType="interactiveSeq" fill="hold">
                <p:stCondLst>
                  <p:cond evt="onClick">
                    <p:tgtEl>
                      <p:spTgt spid="24"/>
                    </p:tgtEl>
                  </p:cond>
                </p:stCondLst>
                <p:childTnLst>
                  <p:par>
                    <p:cTn id="3" nodeType="clickEffect" fill="hold">
                      <p:stCondLst>
                        <p:cond evt="onClick">
                          <p:tgtEl>
                            <p:spTgt spid="24"/>
                          </p:tgtEl>
                        </p:cond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 presetID="2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 txBox="1"/>
          <p:nvPr/>
        </p:nvSpPr>
        <p:spPr>
          <a:xfrm>
            <a:off x="4809960" y="1487160"/>
            <a:ext cx="6369120" cy="4257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887"/>
              </a:spcBef>
              <a:spcAft>
                <a:spcPts val="56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Нәруыз  – азықтың құрамына кіретін бүкіл тірі организмнің негізгі қорегі. Адам тәулігіне, шамамен 100 г нәруыз қабылдауы керек.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887"/>
              </a:spcBef>
              <a:spcAft>
                <a:spcPts val="56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887"/>
              </a:spcBef>
              <a:spcAft>
                <a:spcPts val="56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887"/>
              </a:spcBef>
              <a:spcAft>
                <a:spcPts val="56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Құрылымы</a:t>
            </a: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887"/>
              </a:spcBef>
              <a:spcAft>
                <a:spcPts val="56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Ақуыз жасуша құрамына кіретін тірі құрылымдары, ядро, митохондрия, рибосома, 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887"/>
              </a:spcBef>
              <a:spcAft>
                <a:spcPts val="56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цитоплазма негіздерін құрайды.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Aft>
                <a:spcPts val="85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8" name="Прямоугольник 3"/>
          <p:cNvSpPr/>
          <p:nvPr/>
        </p:nvSpPr>
        <p:spPr>
          <a:xfrm>
            <a:off x="0" y="270000"/>
            <a:ext cx="12192120" cy="8744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Азық –түлік құрамындағы нәруыз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9" name="Рисунок 1" descr=""/>
          <p:cNvPicPr/>
          <p:nvPr/>
        </p:nvPicPr>
        <p:blipFill>
          <a:blip r:embed="rId1"/>
          <a:stretch/>
        </p:blipFill>
        <p:spPr>
          <a:xfrm>
            <a:off x="835200" y="1341360"/>
            <a:ext cx="3870000" cy="2432160"/>
          </a:xfrm>
          <a:prstGeom prst="rect">
            <a:avLst/>
          </a:prstGeom>
          <a:ln w="0">
            <a:noFill/>
          </a:ln>
        </p:spPr>
      </p:pic>
      <p:pic>
        <p:nvPicPr>
          <p:cNvPr id="30" name="Рисунок 4" descr=""/>
          <p:cNvPicPr/>
          <p:nvPr/>
        </p:nvPicPr>
        <p:blipFill>
          <a:blip r:embed="rId2"/>
          <a:stretch/>
        </p:blipFill>
        <p:spPr>
          <a:xfrm>
            <a:off x="985680" y="3970440"/>
            <a:ext cx="3721320" cy="2394000"/>
          </a:xfrm>
          <a:prstGeom prst="rect">
            <a:avLst/>
          </a:prstGeom>
          <a:ln w="0">
            <a:noFill/>
          </a:ln>
        </p:spPr>
      </p:pic>
      <p:pic>
        <p:nvPicPr>
          <p:cNvPr id="31" name="Рисунок 2" descr=""/>
          <p:cNvPicPr/>
          <p:nvPr/>
        </p:nvPicPr>
        <p:blipFill>
          <a:blip r:embed="rId3"/>
          <a:stretch/>
        </p:blipFill>
        <p:spPr>
          <a:xfrm>
            <a:off x="1574640" y="6656400"/>
            <a:ext cx="9312480" cy="115920"/>
          </a:xfrm>
          <a:prstGeom prst="rect">
            <a:avLst/>
          </a:prstGeom>
          <a:ln w="0">
            <a:noFill/>
          </a:ln>
        </p:spPr>
      </p:pic>
      <p:pic>
        <p:nvPicPr>
          <p:cNvPr id="32" name="Рисунок 4" descr=""/>
          <p:cNvPicPr/>
          <p:nvPr/>
        </p:nvPicPr>
        <p:blipFill>
          <a:blip r:embed="rId4"/>
          <a:stretch/>
        </p:blipFill>
        <p:spPr>
          <a:xfrm>
            <a:off x="1285920" y="6561000"/>
            <a:ext cx="10717200" cy="12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"/>
          <p:cNvSpPr txBox="1"/>
          <p:nvPr/>
        </p:nvSpPr>
        <p:spPr>
          <a:xfrm>
            <a:off x="4365360" y="1401840"/>
            <a:ext cx="7194600" cy="1450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lnSpcReduction="9999"/>
          </a:bodyPr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Қан құрамындағы ерекше ақуыз –гемоглобин бүкіл денеге оттек таратады.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Прямоугольник 1"/>
          <p:cNvSpPr/>
          <p:nvPr/>
        </p:nvSpPr>
        <p:spPr>
          <a:xfrm>
            <a:off x="0" y="171360"/>
            <a:ext cx="12192120" cy="7509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Гемоглобин нәруызды тасымалдау қызметі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5" name="Рисунок 3" descr=""/>
          <p:cNvPicPr/>
          <p:nvPr/>
        </p:nvPicPr>
        <p:blipFill>
          <a:blip r:embed="rId1"/>
          <a:stretch/>
        </p:blipFill>
        <p:spPr>
          <a:xfrm>
            <a:off x="1282680" y="1228680"/>
            <a:ext cx="2573280" cy="2006640"/>
          </a:xfrm>
          <a:prstGeom prst="rect">
            <a:avLst/>
          </a:prstGeom>
          <a:ln w="0">
            <a:noFill/>
          </a:ln>
        </p:spPr>
      </p:pic>
      <p:sp>
        <p:nvSpPr>
          <p:cNvPr id="36" name="Прямоугольник 4"/>
          <p:cNvSpPr/>
          <p:nvPr/>
        </p:nvSpPr>
        <p:spPr>
          <a:xfrm>
            <a:off x="8858160" y="5788080"/>
            <a:ext cx="2702160" cy="81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http://smk.edu.kz/Attach/FileDownload/0dd80663-7939-4a55-81ea-2284a7a5fd78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7" name="Биология 8кл.Нәруыз қызметтері.mp4" descr=""/>
          <p:cNvPicPr/>
          <p:nvPr/>
        </p:nvPicPr>
        <p:blipFill>
          <a:blip r:embed="rId3"/>
          <a:stretch/>
        </p:blipFill>
        <p:spPr>
          <a:xfrm>
            <a:off x="1282680" y="3490920"/>
            <a:ext cx="6784920" cy="2773440"/>
          </a:xfrm>
          <a:prstGeom prst="rect">
            <a:avLst/>
          </a:prstGeom>
          <a:ln w="0">
            <a:noFill/>
          </a:ln>
        </p:spPr>
      </p:pic>
      <p:pic>
        <p:nvPicPr>
          <p:cNvPr id="38" name="Рисунок 4" descr=""/>
          <p:cNvPicPr/>
          <p:nvPr/>
        </p:nvPicPr>
        <p:blipFill>
          <a:blip r:embed="rId4"/>
          <a:stretch/>
        </p:blipFill>
        <p:spPr>
          <a:xfrm>
            <a:off x="1774800" y="6567480"/>
            <a:ext cx="9326520" cy="115920"/>
          </a:xfrm>
          <a:prstGeom prst="rect">
            <a:avLst/>
          </a:prstGeom>
          <a:ln w="0">
            <a:noFill/>
          </a:ln>
        </p:spPr>
      </p:pic>
      <p:pic>
        <p:nvPicPr>
          <p:cNvPr id="39" name="Рисунок 5" descr=""/>
          <p:cNvPicPr/>
          <p:nvPr/>
        </p:nvPicPr>
        <p:blipFill>
          <a:blip r:embed="rId5"/>
          <a:stretch/>
        </p:blipFill>
        <p:spPr>
          <a:xfrm>
            <a:off x="944640" y="6442200"/>
            <a:ext cx="10717200" cy="12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restart="whenNotActive" nodeType="interactiveSeq" fill="hold">
                <p:stCondLst>
                  <p:cond evt="onClick">
                    <p:tgtEl>
                      <p:spTgt spid="37"/>
                    </p:tgtEl>
                  </p:cond>
                </p:stCondLst>
                <p:childTnLst>
                  <p:par>
                    <p:cTn id="9" nodeType="clickEffect" fill="hold">
                      <p:stCondLst>
                        <p:cond evt="onClick">
                          <p:tgtEl>
                            <p:spTgt spid="37"/>
                          </p:tgtEl>
                        </p:cond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mediacall" presetID="2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5" descr=""/>
          <p:cNvPicPr/>
          <p:nvPr/>
        </p:nvPicPr>
        <p:blipFill>
          <a:blip r:embed="rId1"/>
          <a:stretch/>
        </p:blipFill>
        <p:spPr>
          <a:xfrm>
            <a:off x="0" y="163440"/>
            <a:ext cx="12204720" cy="895320"/>
          </a:xfrm>
          <a:prstGeom prst="rect">
            <a:avLst/>
          </a:prstGeom>
          <a:ln w="0">
            <a:noFill/>
          </a:ln>
        </p:spPr>
      </p:pic>
      <p:cxnSp>
        <p:nvCxnSpPr>
          <p:cNvPr id="41" name="Google Shape;77;p1"/>
          <p:cNvCxnSpPr/>
          <p:nvPr/>
        </p:nvCxnSpPr>
        <p:spPr>
          <a:xfrm>
            <a:off x="1833120" y="6316200"/>
            <a:ext cx="921924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pic>
        <p:nvPicPr>
          <p:cNvPr id="42" name="Picture 7" descr=""/>
          <p:cNvPicPr/>
          <p:nvPr/>
        </p:nvPicPr>
        <p:blipFill>
          <a:blip r:embed="rId2"/>
          <a:stretch/>
        </p:blipFill>
        <p:spPr>
          <a:xfrm>
            <a:off x="1743120" y="6488280"/>
            <a:ext cx="9308880" cy="109440"/>
          </a:xfrm>
          <a:prstGeom prst="rect">
            <a:avLst/>
          </a:prstGeom>
          <a:ln w="0">
            <a:noFill/>
          </a:ln>
        </p:spPr>
      </p:pic>
      <p:sp>
        <p:nvSpPr>
          <p:cNvPr id="43" name="TextBox 1"/>
          <p:cNvSpPr/>
          <p:nvPr/>
        </p:nvSpPr>
        <p:spPr>
          <a:xfrm flipH="1">
            <a:off x="1463040" y="0"/>
            <a:ext cx="84438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Нәруыздардың  қызметтері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44" name=""/>
          <p:cNvGraphicFramePr/>
          <p:nvPr/>
        </p:nvGraphicFramePr>
        <p:xfrm>
          <a:off x="1865160" y="1459080"/>
          <a:ext cx="8471160" cy="3657600"/>
        </p:xfrm>
        <a:graphic>
          <a:graphicData uri="http://schemas.openxmlformats.org/drawingml/2006/table">
            <a:tbl>
              <a:tblPr/>
              <a:tblGrid>
                <a:gridCol w="1889280"/>
                <a:gridCol w="6581880"/>
              </a:tblGrid>
              <a:tr h="3052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Қызметі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Мысалдар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52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Катализдік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Көпшілік ферменттер нәруыздар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52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Құрылыс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Жасушадағы негізгі құрылыс нәруыздары-шаш, тамырлар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102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Қозғалыс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Қарапайымдар талшығы-жиырылғыш нәруыздар;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Бұлшықет нәруызы-актин мен миозин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52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Тасымалдау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Гемоглобин-оттек пен көмірқышқыл газын тасымалдау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52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Қорғаныс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Антидене (ауруларға қарсы иммунитетті) қалыптастыру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52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Энергетикалық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Кейбір нәруыздар энергия қызметін атқарады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2200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Ақпараттық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Жасуша жарғақшасының сыртқы қабатында орналасқан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нәруыз жасушалары орта жағдайының жағымсыз әсерінен үшінші, төртінші реттік құрылымдарын өзгерте алады.Мұны жасушаға берілген хабар дейді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1"/>
          <p:cNvSpPr/>
          <p:nvPr/>
        </p:nvSpPr>
        <p:spPr>
          <a:xfrm>
            <a:off x="0" y="426960"/>
            <a:ext cx="12192120" cy="7192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1-тапсырма. Нәруыздардың биологиялық  құрылымы мен  қызметін сәйкестендіріңіз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6" name="Прямоугольник 5"/>
          <p:cNvSpPr/>
          <p:nvPr/>
        </p:nvSpPr>
        <p:spPr>
          <a:xfrm flipV="1" rot="10800000">
            <a:off x="1900080" y="5157360"/>
            <a:ext cx="96696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Дескрипторлар: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нәруыздардың биологиялық құрылымы мен қызметін сәйкестендіріп анықтайды 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7" name="Рисунок 2" descr=""/>
          <p:cNvPicPr/>
          <p:nvPr/>
        </p:nvPicPr>
        <p:blipFill>
          <a:blip r:embed="rId1"/>
          <a:stretch/>
        </p:blipFill>
        <p:spPr>
          <a:xfrm>
            <a:off x="1620720" y="6643800"/>
            <a:ext cx="9328320" cy="115920"/>
          </a:xfrm>
          <a:prstGeom prst="rect">
            <a:avLst/>
          </a:prstGeom>
          <a:ln w="0">
            <a:noFill/>
          </a:ln>
        </p:spPr>
      </p:pic>
      <p:pic>
        <p:nvPicPr>
          <p:cNvPr id="48" name="Рисунок 3" descr=""/>
          <p:cNvPicPr/>
          <p:nvPr/>
        </p:nvPicPr>
        <p:blipFill>
          <a:blip r:embed="rId2"/>
          <a:stretch/>
        </p:blipFill>
        <p:spPr>
          <a:xfrm>
            <a:off x="681120" y="6696000"/>
            <a:ext cx="10718640" cy="1285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9" name=""/>
          <p:cNvGraphicFramePr/>
          <p:nvPr/>
        </p:nvGraphicFramePr>
        <p:xfrm>
          <a:off x="2297160" y="1581120"/>
          <a:ext cx="8529480" cy="3292560"/>
        </p:xfrm>
        <a:graphic>
          <a:graphicData uri="http://schemas.openxmlformats.org/drawingml/2006/table">
            <a:tbl>
              <a:tblPr/>
              <a:tblGrid>
                <a:gridCol w="2139840"/>
                <a:gridCol w="1258920"/>
                <a:gridCol w="5130720"/>
              </a:tblGrid>
              <a:tr h="3661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Нәруыздар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Жауап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Биологиялық қызметтері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318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1.Гемоглобин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А. Ағзаны ауру тудыратын бактериялардан қорғайды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318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2.Антидене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В. Жануарлардың мүйізі, тұяғы құрамында болады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318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3.Миозин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C. Оттек пен қоректік заттарды тасымалдайды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318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4.Кератин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D. Бұлшықеттерде болатын нәруыз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1"/>
          <p:cNvSpPr/>
          <p:nvPr/>
        </p:nvSpPr>
        <p:spPr>
          <a:xfrm>
            <a:off x="0" y="426960"/>
            <a:ext cx="12192120" cy="7192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1-тапсырма. Нәруыздардың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биологиялық құрылымы мен  қызметтерін сәйкестендіріңіз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1" name="Прямоугольник 5"/>
          <p:cNvSpPr/>
          <p:nvPr/>
        </p:nvSpPr>
        <p:spPr>
          <a:xfrm flipV="1" rot="10800000">
            <a:off x="680760" y="5109120"/>
            <a:ext cx="111186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Дескрипторлар: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нәруыздардың биологиялық құрылымы мен қызметін сәйкестендіріп анықтайды 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2" name="Рисунок 2" descr=""/>
          <p:cNvPicPr/>
          <p:nvPr/>
        </p:nvPicPr>
        <p:blipFill>
          <a:blip r:embed="rId1"/>
          <a:stretch/>
        </p:blipFill>
        <p:spPr>
          <a:xfrm>
            <a:off x="1620720" y="6643800"/>
            <a:ext cx="9328320" cy="115920"/>
          </a:xfrm>
          <a:prstGeom prst="rect">
            <a:avLst/>
          </a:prstGeom>
          <a:ln w="0">
            <a:noFill/>
          </a:ln>
        </p:spPr>
      </p:pic>
      <p:pic>
        <p:nvPicPr>
          <p:cNvPr id="53" name="Рисунок 3" descr=""/>
          <p:cNvPicPr/>
          <p:nvPr/>
        </p:nvPicPr>
        <p:blipFill>
          <a:blip r:embed="rId2"/>
          <a:stretch/>
        </p:blipFill>
        <p:spPr>
          <a:xfrm>
            <a:off x="681120" y="6696000"/>
            <a:ext cx="10718640" cy="1285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4" name=""/>
          <p:cNvGraphicFramePr/>
          <p:nvPr/>
        </p:nvGraphicFramePr>
        <p:xfrm>
          <a:off x="2297160" y="1581120"/>
          <a:ext cx="8529480" cy="3292560"/>
        </p:xfrm>
        <a:graphic>
          <a:graphicData uri="http://schemas.openxmlformats.org/drawingml/2006/table">
            <a:tbl>
              <a:tblPr/>
              <a:tblGrid>
                <a:gridCol w="2139840"/>
                <a:gridCol w="1258920"/>
                <a:gridCol w="5130720"/>
              </a:tblGrid>
              <a:tr h="3661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Нәруыздар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Жауап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Биологиялық қызметтері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318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1.Гемоглобин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1С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А. Ағзаны ауру тудыратын бактериялардан қорғайды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318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2.Антидене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2А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В. Жануарлардың мүйізі, тұяғы құрамында болады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318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3.Миозин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3</a:t>
                      </a:r>
                      <a:r>
                        <a:rPr b="0" lang="en-US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D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C. Оттек пен қоректік заттарды тасымалдайды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318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4.Кератин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en-US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4B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D. Бұлшықеттерде болатын нәруыз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3"/>
          <p:cNvSpPr/>
          <p:nvPr/>
        </p:nvSpPr>
        <p:spPr>
          <a:xfrm>
            <a:off x="0" y="282600"/>
            <a:ext cx="12192120" cy="8334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 тапсырма.Берілген тұжырымдамаға тиісті   жауапты толтырыңыз</a:t>
            </a:r>
            <a:br>
              <a:rPr sz="2400"/>
            </a:b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Прямоугольник 5"/>
          <p:cNvSpPr/>
          <p:nvPr/>
        </p:nvSpPr>
        <p:spPr>
          <a:xfrm>
            <a:off x="1852560" y="1620720"/>
            <a:ext cx="9207720" cy="41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Бұлшықет нәруызы ....... мен .......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2. Сүйек нәруызы- ......... мен ......   нәруызы.</a:t>
            </a:r>
            <a:br>
              <a:rPr sz="2400"/>
            </a:b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3. Ұйқы безінің гормоны ……</a:t>
            </a:r>
            <a:br>
              <a:rPr sz="2400"/>
            </a:b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4. Түсі бар нәруыздар  ………. қызмет атқарады.</a:t>
            </a:r>
            <a:br>
              <a:rPr sz="2400"/>
            </a:b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5. Нәруыз …............  немесе реакцияны тездеткіштер</a:t>
            </a: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</a:t>
            </a:r>
            <a:br>
              <a:rPr sz="2400"/>
            </a:b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Дескрипторлар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: Берілген тұжырымдамаға тиісті жауапты жазады.</a:t>
            </a:r>
            <a:br>
              <a:rPr sz="2400"/>
            </a:b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7" name="Рисунок 1" descr=""/>
          <p:cNvPicPr/>
          <p:nvPr/>
        </p:nvPicPr>
        <p:blipFill>
          <a:blip r:embed="rId1"/>
          <a:stretch/>
        </p:blipFill>
        <p:spPr>
          <a:xfrm>
            <a:off x="1852560" y="6524640"/>
            <a:ext cx="9337680" cy="115920"/>
          </a:xfrm>
          <a:prstGeom prst="rect">
            <a:avLst/>
          </a:prstGeom>
          <a:ln w="0">
            <a:noFill/>
          </a:ln>
        </p:spPr>
      </p:pic>
      <p:pic>
        <p:nvPicPr>
          <p:cNvPr id="58" name="Рисунок 2" descr=""/>
          <p:cNvPicPr/>
          <p:nvPr/>
        </p:nvPicPr>
        <p:blipFill>
          <a:blip r:embed="rId2"/>
          <a:stretch/>
        </p:blipFill>
        <p:spPr>
          <a:xfrm>
            <a:off x="928800" y="6640560"/>
            <a:ext cx="10717200" cy="12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8966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Huawei</cp:lastModifiedBy>
  <dcterms:modified xsi:type="dcterms:W3CDTF">2024-10-31T19:39:52Z</dcterms:modified>
  <cp:revision>577</cp:revision>
  <dc:subject/>
  <dc:title>Презентация PowerPoint</dc:title>
</cp:coreProperties>
</file>