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media/image1.png" ContentType="image/png"/>
  <Override PartName="/ppt/media/image33.png" ContentType="image/png"/>
  <Override PartName="/ppt/media/image4.png" ContentType="image/png"/>
  <Override PartName="/ppt/media/image12.png" ContentType="image/png"/>
  <Override PartName="/ppt/media/image5.png" ContentType="image/png"/>
  <Override PartName="/ppt/media/image13.png" ContentType="image/png"/>
  <Override PartName="/ppt/media/image6.png" ContentType="image/png"/>
  <Override PartName="/ppt/media/image14.png" ContentType="image/png"/>
  <Override PartName="/ppt/media/image7.png" ContentType="image/png"/>
  <Override PartName="/ppt/media/image15.png" ContentType="image/png"/>
  <Override PartName="/ppt/media/image11.png" ContentType="image/png"/>
  <Override PartName="/ppt/media/image3.png" ContentType="image/png"/>
  <Override PartName="/ppt/media/image18.png" ContentType="image/png"/>
  <Override PartName="/ppt/media/image19.png" ContentType="image/png"/>
  <Override PartName="/ppt/media/image8.png" ContentType="image/png"/>
  <Override PartName="/ppt/media/image20.png" ContentType="image/png"/>
  <Override PartName="/ppt/media/image9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7.png" ContentType="image/png"/>
  <Override PartName="/ppt/media/image24.png" ContentType="image/png"/>
  <Override PartName="/ppt/media/image30.png" ContentType="image/png"/>
  <Override PartName="/ppt/media/image28.png" ContentType="image/png"/>
  <Override PartName="/ppt/media/image25.png" ContentType="image/png"/>
  <Override PartName="/ppt/media/image16.png" ContentType="image/png"/>
  <Override PartName="/ppt/media/image31.png" ContentType="image/png"/>
  <Override PartName="/ppt/media/image10.png" ContentType="image/png"/>
  <Override PartName="/ppt/media/image2.png" ContentType="image/png"/>
  <Override PartName="/ppt/media/image29.png" ContentType="image/png"/>
  <Override PartName="/ppt/media/image26.png" ContentType="image/png"/>
  <Override PartName="/ppt/media/image17.png" ContentType="image/png"/>
  <Override PartName="/ppt/media/image32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notesSlides/_rels/notesSlide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5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dt" idx="4"/>
          </p:nvPr>
        </p:nvSpPr>
        <p:spPr>
          <a:xfrm>
            <a:off x="3884400" y="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sldImg"/>
          </p:nvPr>
        </p:nvSpPr>
        <p:spPr>
          <a:xfrm>
            <a:off x="380880" y="685440"/>
            <a:ext cx="6096240" cy="34290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move the slide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Click to edit the notes format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ftr" idx="5"/>
          </p:nvPr>
        </p:nvSpPr>
        <p:spPr>
          <a:xfrm>
            <a:off x="-3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sldNum" idx="6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77FCBFA-9AC0-486F-B05B-680CBC6CBCE8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4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0C403F4-4BD7-418B-AF8B-D05BF87A67AC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8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FCE5A65-F82F-454C-9374-38AE35FAC45A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6240" cy="3429000"/>
          </a:xfrm>
          <a:prstGeom prst="rect">
            <a:avLst/>
          </a:prstGeom>
          <a:ln w="0">
            <a:noFill/>
          </a:ln>
        </p:spPr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451"/>
              </a:spcBef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1" name="Номер слайда 3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652A5C57-866C-482C-9719-16B80F632F6B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7AB3879-C852-4180-AAED-FCC53D3A465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Calibri Light"/>
              </a:rPr>
              <a:t>Click to edit the title text format</a:t>
            </a:r>
            <a:endParaRPr b="0" lang="ru-RU" sz="44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5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lvl="6" marL="20574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&lt;date/time&gt;</a:t>
            </a:r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indent="0" algn="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67AE6CC-7115-4520-A9D4-F592C0A12317}" type="slidenum">
              <a:rPr b="0" lang="ru-RU" sz="1200" strike="noStrike" u="none">
                <a:solidFill>
                  <a:srgbClr val="898989"/>
                </a:solidFill>
                <a:uFillTx/>
                <a:latin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1.png"/><Relationship Id="rId8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1.png"/><Relationship Id="rId8" Type="http://schemas.openxmlformats.org/officeDocument/2006/relationships/image" Target="../media/image33.png"/><Relationship Id="rId9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.png"/><Relationship Id="rId11" Type="http://schemas.openxmlformats.org/officeDocument/2006/relationships/image" Target="../media/image14.png"/><Relationship Id="rId1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"/>
          <p:cNvSpPr/>
          <p:nvPr/>
        </p:nvSpPr>
        <p:spPr>
          <a:xfrm>
            <a:off x="3193920" y="3218040"/>
            <a:ext cx="609624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cxnSp>
        <p:nvCxnSpPr>
          <p:cNvPr id="13" name="Google Shape;78;p1"/>
          <p:cNvCxnSpPr/>
          <p:nvPr/>
        </p:nvCxnSpPr>
        <p:spPr>
          <a:xfrm flipV="1">
            <a:off x="1785960" y="6075000"/>
            <a:ext cx="9300240" cy="6912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cxnSp>
        <p:nvCxnSpPr>
          <p:cNvPr id="14" name="Google Shape;77;p1"/>
          <p:cNvCxnSpPr/>
          <p:nvPr/>
        </p:nvCxnSpPr>
        <p:spPr>
          <a:xfrm flipV="1">
            <a:off x="1785960" y="5935680"/>
            <a:ext cx="9300240" cy="76680"/>
          </a:xfrm>
          <a:prstGeom prst="straightConnector1">
            <a:avLst/>
          </a:prstGeom>
          <a:ln w="38160">
            <a:solidFill>
              <a:srgbClr val="090f78"/>
            </a:solidFill>
            <a:miter/>
          </a:ln>
        </p:spPr>
      </p:cxnSp>
      <p:sp>
        <p:nvSpPr>
          <p:cNvPr id="15" name="Прямоугольник 1"/>
          <p:cNvSpPr/>
          <p:nvPr/>
        </p:nvSpPr>
        <p:spPr>
          <a:xfrm>
            <a:off x="928800" y="2521080"/>
            <a:ext cx="10782360" cy="22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ru-RU" sz="24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Қоректену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800"/>
            </a:b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   </a:t>
            </a:r>
            <a:r>
              <a:rPr b="1" lang="ru-RU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Та</a:t>
            </a:r>
            <a:r>
              <a:rPr b="1" lang="kk-KZ" sz="28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қырып:Тағамдық заттар құрамынан С дәруменді анықтау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8</a:t>
            </a:r>
            <a:r>
              <a:rPr b="1" lang="kk-KZ" sz="1600" strike="noStrike" u="none">
                <a:solidFill>
                  <a:srgbClr val="2e75b6"/>
                </a:solidFill>
                <a:uFillTx/>
                <a:latin typeface="Times New Roman"/>
                <a:ea typeface="Times New Roman"/>
              </a:rPr>
              <a:t> сынып биология</a:t>
            </a:r>
            <a:endParaRPr b="0" lang="ru-RU" sz="16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3"/>
          <p:cNvSpPr/>
          <p:nvPr/>
        </p:nvSpPr>
        <p:spPr>
          <a:xfrm>
            <a:off x="14400" y="150840"/>
            <a:ext cx="12177720" cy="841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</a:rPr>
              <a:t>Ж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</a:rPr>
              <a:t>ұмыстың  мақсаты: алма және лимон шырыны құрамында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</a:rPr>
              <a:t>« С»  дәруменін   анықтаңыз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1" name="Picture 6" descr=""/>
          <p:cNvPicPr/>
          <p:nvPr/>
        </p:nvPicPr>
        <p:blipFill>
          <a:blip r:embed="rId1"/>
          <a:stretch/>
        </p:blipFill>
        <p:spPr>
          <a:xfrm>
            <a:off x="1500120" y="64087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72" name="Picture 7" descr=""/>
          <p:cNvPicPr/>
          <p:nvPr/>
        </p:nvPicPr>
        <p:blipFill>
          <a:blip r:embed="rId2"/>
          <a:stretch/>
        </p:blipFill>
        <p:spPr>
          <a:xfrm>
            <a:off x="1500120" y="6318360"/>
            <a:ext cx="9223560" cy="36360"/>
          </a:xfrm>
          <a:prstGeom prst="rect">
            <a:avLst/>
          </a:prstGeom>
          <a:ln w="0">
            <a:noFill/>
          </a:ln>
        </p:spPr>
      </p:pic>
      <p:sp>
        <p:nvSpPr>
          <p:cNvPr id="73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74" name=""/>
          <p:cNvGraphicFramePr/>
          <p:nvPr/>
        </p:nvGraphicFramePr>
        <p:xfrm>
          <a:off x="1119240" y="1382760"/>
          <a:ext cx="10085400" cy="1403280"/>
        </p:xfrm>
        <a:graphic>
          <a:graphicData uri="http://schemas.openxmlformats.org/drawingml/2006/table">
            <a:tbl>
              <a:tblPr/>
              <a:tblGrid>
                <a:gridCol w="2355840"/>
                <a:gridCol w="2830320"/>
                <a:gridCol w="3297240"/>
                <a:gridCol w="1602000"/>
              </a:tblGrid>
              <a:tr h="7016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Шырындар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Йод</a:t>
                      </a:r>
                      <a:r>
                        <a:rPr b="0" lang="en-US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 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ерітіндісінің бастапқы мөлшері,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Йод ерітіндісінің соңғы мөлшері,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Айырмасы,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510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Алма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506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Лимон 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5" name=""/>
          <p:cNvGraphicFramePr/>
          <p:nvPr/>
        </p:nvGraphicFramePr>
        <p:xfrm>
          <a:off x="2128680" y="3057480"/>
          <a:ext cx="8680680" cy="2638440"/>
        </p:xfrm>
        <a:graphic>
          <a:graphicData uri="http://schemas.openxmlformats.org/drawingml/2006/table">
            <a:tbl>
              <a:tblPr/>
              <a:tblGrid>
                <a:gridCol w="3219480"/>
                <a:gridCol w="2668680"/>
                <a:gridCol w="2792520"/>
              </a:tblGrid>
              <a:tr h="113616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Шырындар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Йод ерітіндісінің мөлшері,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5мл ерітіндідегі С дәруменінің мөлшері, г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0488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Бақылаудағы аскорбин қышқылының ерітіндісі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m</a:t>
                      </a:r>
                      <a:r>
                        <a:rPr b="0" lang="kk-KZ" sz="2000" strike="noStrike" u="none" baseline="-25000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0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=0,15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9888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Алма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m</a:t>
                      </a:r>
                      <a:r>
                        <a:rPr b="0" lang="kk-KZ" sz="2000" strike="noStrike" u="none" baseline="-25000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1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=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9888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Лимон 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m</a:t>
                      </a:r>
                      <a:r>
                        <a:rPr b="0" lang="kk-KZ" sz="2000" strike="noStrike" u="none" baseline="-25000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2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=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6" name="TextBox 4"/>
          <p:cNvSpPr/>
          <p:nvPr/>
        </p:nvSpPr>
        <p:spPr>
          <a:xfrm>
            <a:off x="938160" y="5800680"/>
            <a:ext cx="104331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алма және лимон шырыны  құрамындағы  С дәруменін  анықтайды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9"/>
          <p:cNvSpPr/>
          <p:nvPr/>
        </p:nvSpPr>
        <p:spPr>
          <a:xfrm>
            <a:off x="14400" y="150840"/>
            <a:ext cx="12177720" cy="841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r>
              <a:rPr b="0" lang="ru-RU" sz="2800" strike="noStrike" u="none">
                <a:solidFill>
                  <a:srgbClr val="ffffff"/>
                </a:solidFill>
                <a:uFillTx/>
                <a:latin typeface="Times New Roman"/>
              </a:rPr>
              <a:t>Ж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</a:rPr>
              <a:t>ұмыстың  мақсаты: алма және лимон шырыны құрамында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</a:rPr>
              <a:t>С дәруменін  анықтаңыз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8" name="Picture 6" descr=""/>
          <p:cNvPicPr/>
          <p:nvPr/>
        </p:nvPicPr>
        <p:blipFill>
          <a:blip r:embed="rId1"/>
          <a:stretch/>
        </p:blipFill>
        <p:spPr>
          <a:xfrm>
            <a:off x="1500120" y="6408720"/>
            <a:ext cx="9309240" cy="10944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7" descr=""/>
          <p:cNvPicPr/>
          <p:nvPr/>
        </p:nvPicPr>
        <p:blipFill>
          <a:blip r:embed="rId2"/>
          <a:stretch/>
        </p:blipFill>
        <p:spPr>
          <a:xfrm>
            <a:off x="1500120" y="6318360"/>
            <a:ext cx="9223560" cy="36360"/>
          </a:xfrm>
          <a:prstGeom prst="rect">
            <a:avLst/>
          </a:prstGeom>
          <a:ln w="0">
            <a:noFill/>
          </a:ln>
        </p:spPr>
      </p:pic>
      <p:sp>
        <p:nvSpPr>
          <p:cNvPr id="80" name="Прямоугольник 2"/>
          <p:cNvSpPr/>
          <p:nvPr/>
        </p:nvSpPr>
        <p:spPr>
          <a:xfrm>
            <a:off x="7962840" y="4505400"/>
            <a:ext cx="35625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Times New Roman"/>
                <a:ea typeface="Calibri"/>
              </a:rPr>
              <a:t> 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graphicFrame>
        <p:nvGraphicFramePr>
          <p:cNvPr id="81" name=""/>
          <p:cNvGraphicFramePr/>
          <p:nvPr/>
        </p:nvGraphicFramePr>
        <p:xfrm>
          <a:off x="1119240" y="1382760"/>
          <a:ext cx="10085400" cy="1403280"/>
        </p:xfrm>
        <a:graphic>
          <a:graphicData uri="http://schemas.openxmlformats.org/drawingml/2006/table">
            <a:tbl>
              <a:tblPr/>
              <a:tblGrid>
                <a:gridCol w="2355840"/>
                <a:gridCol w="2830320"/>
                <a:gridCol w="3297240"/>
                <a:gridCol w="1602000"/>
              </a:tblGrid>
              <a:tr h="7016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Шырындар 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Йод</a:t>
                      </a:r>
                      <a:r>
                        <a:rPr b="0" lang="en-US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 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ерітіндісінің бастапқы мөлшері,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Йод ерітіндісінің соңғы мөлшері,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Айырмасы,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5100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Алма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50640"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Лимон 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400" marR="6840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2" name=""/>
          <p:cNvGraphicFramePr/>
          <p:nvPr/>
        </p:nvGraphicFramePr>
        <p:xfrm>
          <a:off x="2128680" y="3057480"/>
          <a:ext cx="8680680" cy="2638440"/>
        </p:xfrm>
        <a:graphic>
          <a:graphicData uri="http://schemas.openxmlformats.org/drawingml/2006/table">
            <a:tbl>
              <a:tblPr/>
              <a:tblGrid>
                <a:gridCol w="3219480"/>
                <a:gridCol w="2668680"/>
                <a:gridCol w="2792520"/>
              </a:tblGrid>
              <a:tr h="113616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Шырындар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Йод ерітіндісінің мөлшері, мл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5мл ерітіндідегі С дәруменінің мөлшері, г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0488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Бақылаудағы аскорбин қышқылының ерітіндісі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m</a:t>
                      </a:r>
                      <a:r>
                        <a:rPr b="0" lang="kk-KZ" sz="2000" strike="noStrike" u="none" baseline="-25000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0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=0,15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9888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Алма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m</a:t>
                      </a:r>
                      <a:r>
                        <a:rPr b="0" lang="kk-KZ" sz="2000" strike="noStrike" u="none" baseline="-25000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1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=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98880"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Лимон  шырыны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 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8760" rIns="6876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  <a:tabLst>
                          <a:tab algn="l" pos="0"/>
                          <a:tab algn="l" pos="914400"/>
                          <a:tab algn="l" pos="1828800"/>
                          <a:tab algn="l" pos="2743200"/>
                          <a:tab algn="l" pos="3657600"/>
                          <a:tab algn="l" pos="4572000"/>
                          <a:tab algn="l" pos="5486400"/>
                          <a:tab algn="l" pos="6400800"/>
                          <a:tab algn="l" pos="7315200"/>
                          <a:tab algn="l" pos="8229600"/>
                          <a:tab algn="l" pos="9144000"/>
                          <a:tab algn="l" pos="10058400"/>
                        </a:tabLst>
                      </a:pP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m</a:t>
                      </a:r>
                      <a:r>
                        <a:rPr b="0" lang="kk-KZ" sz="2000" strike="noStrike" u="none" baseline="-25000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2</a:t>
                      </a:r>
                      <a:r>
                        <a:rPr b="0" lang="kk-KZ" sz="2000" strike="noStrike" u="none">
                          <a:solidFill>
                            <a:srgbClr val="4f81bd"/>
                          </a:solidFill>
                          <a:uFillTx/>
                          <a:latin typeface="Times New Roman"/>
                          <a:ea typeface="Calibri"/>
                        </a:rPr>
                        <a:t>=</a:t>
                      </a:r>
                      <a:endParaRPr b="0" lang="ru-RU" sz="2000" strike="noStrike" u="none">
                        <a:solidFill>
                          <a:srgbClr val="000000"/>
                        </a:solidFill>
                        <a:uFillTx/>
                        <a:latin typeface="Calibri"/>
                      </a:endParaRPr>
                    </a:p>
                  </a:txBody>
                  <a:tcPr anchor="t" marL="68760" marR="68760">
                    <a:lnL w="5760">
                      <a:solidFill>
                        <a:srgbClr val="000000"/>
                      </a:solidFill>
                      <a:prstDash val="solid"/>
                    </a:lnL>
                    <a:lnR w="5760">
                      <a:solidFill>
                        <a:srgbClr val="000000"/>
                      </a:solidFill>
                      <a:prstDash val="solid"/>
                    </a:lnR>
                    <a:lnT w="5760">
                      <a:solidFill>
                        <a:srgbClr val="000000"/>
                      </a:solidFill>
                      <a:prstDash val="solid"/>
                    </a:lnT>
                    <a:lnB w="57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3" name="TextBox 16"/>
          <p:cNvSpPr/>
          <p:nvPr/>
        </p:nvSpPr>
        <p:spPr>
          <a:xfrm>
            <a:off x="938160" y="5800680"/>
            <a:ext cx="1043316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Дескрипторлар: </a:t>
            </a: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алма және лимон шырыны  құрамындағы  С дәруменін  анықтайды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 4"/>
          <p:cNvSpPr/>
          <p:nvPr/>
        </p:nvSpPr>
        <p:spPr>
          <a:xfrm>
            <a:off x="0" y="334800"/>
            <a:ext cx="12192120" cy="9702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ffffff"/>
                </a:solidFill>
                <a:uFillTx/>
                <a:latin typeface="Calibri"/>
              </a:rPr>
              <a:t>                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5" name="Picture 4" descr=""/>
          <p:cNvPicPr/>
          <p:nvPr/>
        </p:nvPicPr>
        <p:blipFill>
          <a:blip r:embed="rId1"/>
          <a:stretch/>
        </p:blipFill>
        <p:spPr>
          <a:xfrm>
            <a:off x="1231920" y="1528920"/>
            <a:ext cx="2090880" cy="156024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5" descr=""/>
          <p:cNvPicPr/>
          <p:nvPr/>
        </p:nvPicPr>
        <p:blipFill>
          <a:blip r:embed="rId2"/>
          <a:srcRect l="27527" t="5731" r="25816" b="3366"/>
          <a:stretch/>
        </p:blipFill>
        <p:spPr>
          <a:xfrm>
            <a:off x="3828960" y="1577880"/>
            <a:ext cx="1781280" cy="346716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6" descr=""/>
          <p:cNvPicPr/>
          <p:nvPr/>
        </p:nvPicPr>
        <p:blipFill>
          <a:blip r:embed="rId3"/>
          <a:stretch/>
        </p:blipFill>
        <p:spPr>
          <a:xfrm>
            <a:off x="8874000" y="1417680"/>
            <a:ext cx="2016360" cy="151128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7" descr=""/>
          <p:cNvPicPr/>
          <p:nvPr/>
        </p:nvPicPr>
        <p:blipFill>
          <a:blip r:embed="rId4"/>
          <a:srcRect l="18374" t="0" r="24308" b="16253"/>
          <a:stretch/>
        </p:blipFill>
        <p:spPr>
          <a:xfrm>
            <a:off x="8874000" y="3505320"/>
            <a:ext cx="2016360" cy="160632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8" descr=""/>
          <p:cNvPicPr/>
          <p:nvPr/>
        </p:nvPicPr>
        <p:blipFill>
          <a:blip r:embed="rId5"/>
          <a:stretch/>
        </p:blipFill>
        <p:spPr>
          <a:xfrm>
            <a:off x="5896080" y="2565360"/>
            <a:ext cx="2619360" cy="1743120"/>
          </a:xfrm>
          <a:prstGeom prst="rect">
            <a:avLst/>
          </a:prstGeom>
          <a:ln w="0">
            <a:noFill/>
          </a:ln>
        </p:spPr>
      </p:pic>
      <p:sp>
        <p:nvSpPr>
          <p:cNvPr id="90" name="TextBox 5"/>
          <p:cNvSpPr/>
          <p:nvPr/>
        </p:nvSpPr>
        <p:spPr>
          <a:xfrm>
            <a:off x="228600" y="398520"/>
            <a:ext cx="1073484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Бекіту тапсырмалары: Суреттен құрамында  «С» дәрумендері жоқ тағамды табыңыз.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1" name="TextBox 6"/>
          <p:cNvSpPr/>
          <p:nvPr/>
        </p:nvSpPr>
        <p:spPr>
          <a:xfrm>
            <a:off x="1160640" y="5605560"/>
            <a:ext cx="6108480" cy="67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Дескриптор: </a:t>
            </a:r>
            <a:endParaRPr b="0" lang="ru-RU" sz="20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құрамында «С» дәрумені жоқ тағамды  жазады. 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2" name="Rectangle 12"/>
          <p:cNvSpPr/>
          <p:nvPr/>
        </p:nvSpPr>
        <p:spPr>
          <a:xfrm>
            <a:off x="0" y="0"/>
            <a:ext cx="1219212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46440" bIns="-4644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3" name="Picture 11" descr=""/>
          <p:cNvPicPr/>
          <p:nvPr/>
        </p:nvPicPr>
        <p:blipFill>
          <a:blip r:embed="rId6"/>
          <a:stretch/>
        </p:blipFill>
        <p:spPr>
          <a:xfrm>
            <a:off x="1324080" y="3505320"/>
            <a:ext cx="1838160" cy="1539720"/>
          </a:xfrm>
          <a:prstGeom prst="rect">
            <a:avLst/>
          </a:prstGeom>
          <a:ln w="0">
            <a:noFill/>
          </a:ln>
        </p:spPr>
      </p:pic>
      <p:pic>
        <p:nvPicPr>
          <p:cNvPr id="94" name="Рисунок 1" descr=""/>
          <p:cNvPicPr/>
          <p:nvPr/>
        </p:nvPicPr>
        <p:blipFill>
          <a:blip r:embed="rId7"/>
          <a:stretch/>
        </p:blipFill>
        <p:spPr>
          <a:xfrm>
            <a:off x="1441440" y="6519960"/>
            <a:ext cx="9309240" cy="20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4"/>
          <p:cNvSpPr/>
          <p:nvPr/>
        </p:nvSpPr>
        <p:spPr>
          <a:xfrm>
            <a:off x="0" y="252360"/>
            <a:ext cx="12192120" cy="7495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ffffff"/>
                </a:solidFill>
                <a:uFillTx/>
                <a:latin typeface="Calibri"/>
              </a:rPr>
              <a:t>       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Бекіту тапсырмалары: Суреттен құрамында  «С» дәрумендері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жоқ тағамды табыңыз.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96" name="Picture 4" descr=""/>
          <p:cNvPicPr/>
          <p:nvPr/>
        </p:nvPicPr>
        <p:blipFill>
          <a:blip r:embed="rId1"/>
          <a:stretch/>
        </p:blipFill>
        <p:spPr>
          <a:xfrm>
            <a:off x="1195560" y="1174680"/>
            <a:ext cx="2090520" cy="156060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5" descr=""/>
          <p:cNvPicPr/>
          <p:nvPr/>
        </p:nvPicPr>
        <p:blipFill>
          <a:blip r:embed="rId2"/>
          <a:srcRect l="27527" t="5731" r="25816" b="3366"/>
          <a:stretch/>
        </p:blipFill>
        <p:spPr>
          <a:xfrm>
            <a:off x="3772080" y="1258920"/>
            <a:ext cx="1780920" cy="346716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6" descr=""/>
          <p:cNvPicPr/>
          <p:nvPr/>
        </p:nvPicPr>
        <p:blipFill>
          <a:blip r:embed="rId3"/>
          <a:stretch/>
        </p:blipFill>
        <p:spPr>
          <a:xfrm>
            <a:off x="8653320" y="1162080"/>
            <a:ext cx="2043360" cy="151128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7" descr=""/>
          <p:cNvPicPr/>
          <p:nvPr/>
        </p:nvPicPr>
        <p:blipFill>
          <a:blip r:embed="rId4"/>
          <a:srcRect l="18374" t="0" r="24308" b="16253"/>
          <a:stretch/>
        </p:blipFill>
        <p:spPr>
          <a:xfrm>
            <a:off x="8653320" y="2849400"/>
            <a:ext cx="2016360" cy="160668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8" descr=""/>
          <p:cNvPicPr/>
          <p:nvPr/>
        </p:nvPicPr>
        <p:blipFill>
          <a:blip r:embed="rId5"/>
          <a:stretch/>
        </p:blipFill>
        <p:spPr>
          <a:xfrm>
            <a:off x="5675400" y="1378080"/>
            <a:ext cx="2932200" cy="3475080"/>
          </a:xfrm>
          <a:prstGeom prst="rect">
            <a:avLst/>
          </a:prstGeom>
          <a:ln w="0">
            <a:noFill/>
          </a:ln>
        </p:spPr>
      </p:pic>
      <p:sp>
        <p:nvSpPr>
          <p:cNvPr id="101" name="TextBox 12"/>
          <p:cNvSpPr/>
          <p:nvPr/>
        </p:nvSpPr>
        <p:spPr>
          <a:xfrm>
            <a:off x="1231920" y="5195880"/>
            <a:ext cx="853452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Дескриптор: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құрамында «С» дәрумені жоқ тағамды  жазады.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2" name="Picture 11" descr=""/>
          <p:cNvPicPr/>
          <p:nvPr/>
        </p:nvPicPr>
        <p:blipFill>
          <a:blip r:embed="rId6"/>
          <a:stretch/>
        </p:blipFill>
        <p:spPr>
          <a:xfrm>
            <a:off x="1368360" y="3011400"/>
            <a:ext cx="2024280" cy="154008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2" descr=""/>
          <p:cNvPicPr/>
          <p:nvPr/>
        </p:nvPicPr>
        <p:blipFill>
          <a:blip r:embed="rId7"/>
          <a:stretch/>
        </p:blipFill>
        <p:spPr>
          <a:xfrm>
            <a:off x="955800" y="6527880"/>
            <a:ext cx="9308880" cy="19980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6"/>
          <p:cNvSpPr/>
          <p:nvPr/>
        </p:nvSpPr>
        <p:spPr>
          <a:xfrm>
            <a:off x="5834520" y="3965400"/>
            <a:ext cx="281484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0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Дұрыс жауап</a:t>
            </a:r>
            <a:r>
              <a:rPr b="1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: </a:t>
            </a: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нан өнімі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5" name="mcc_bl_ls_05_08_05a жемістер.mp4" descr=""/>
          <p:cNvPicPr/>
          <p:nvPr/>
        </p:nvPicPr>
        <p:blipFill>
          <a:blip r:embed="rId8"/>
          <a:stretch/>
        </p:blipFill>
        <p:spPr>
          <a:xfrm>
            <a:off x="8639280" y="4551480"/>
            <a:ext cx="2044440" cy="188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restart="whenNotActive" nodeType="interactiveSeq" fill="hold">
                <p:stCondLst>
                  <p:cond evt="onClick">
                    <p:tgtEl>
                      <p:spTgt spid="105"/>
                    </p:tgtEl>
                  </p:cond>
                </p:stCondLst>
                <p:childTnLst>
                  <p:par>
                    <p:cTn id="15" nodeType="clickEffect" fill="hold">
                      <p:stCondLst>
                        <p:cond evt="onClick">
                          <p:tgtEl>
                            <p:spTgt spid="105"/>
                          </p:tgtEl>
                        </p:cond>
                      </p:stCondLst>
                      <p:childTnLst>
                        <p:par>
                          <p:cTn id="1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 txBox="1"/>
          <p:nvPr/>
        </p:nvSpPr>
        <p:spPr>
          <a:xfrm>
            <a:off x="955440" y="2071800"/>
            <a:ext cx="10397880" cy="29448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15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8.1.2.7 азық-түлік құрамындағы С дәруменін анықтау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Бағалау критерийлері: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азық – түлік құрамындағы С дәруменін анықтайды;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buClr>
                <a:srgbClr val="4472c4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шырын үлгілеріндегі С дәруменінің мөлшері туралы болжамын жасайды.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Прямоугольник 3"/>
          <p:cNvSpPr/>
          <p:nvPr/>
        </p:nvSpPr>
        <p:spPr>
          <a:xfrm>
            <a:off x="0" y="152280"/>
            <a:ext cx="12192120" cy="76860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Оқу мақсаты: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8" name="Рисунок 2" descr=""/>
          <p:cNvPicPr/>
          <p:nvPr/>
        </p:nvPicPr>
        <p:blipFill>
          <a:blip r:embed="rId1"/>
          <a:stretch/>
        </p:blipFill>
        <p:spPr>
          <a:xfrm>
            <a:off x="1227240" y="6067440"/>
            <a:ext cx="9308880" cy="20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4" descr=""/>
          <p:cNvPicPr/>
          <p:nvPr/>
        </p:nvPicPr>
        <p:blipFill>
          <a:blip r:embed="rId1"/>
          <a:srcRect l="3429" t="39623" r="4555" b="17828"/>
          <a:stretch/>
        </p:blipFill>
        <p:spPr>
          <a:xfrm>
            <a:off x="522360" y="3441600"/>
            <a:ext cx="5757840" cy="2632320"/>
          </a:xfrm>
          <a:prstGeom prst="rect">
            <a:avLst/>
          </a:prstGeom>
          <a:ln w="0">
            <a:noFill/>
          </a:ln>
        </p:spPr>
      </p:pic>
      <p:sp>
        <p:nvSpPr>
          <p:cNvPr id="20" name="Прямоугольник 7"/>
          <p:cNvSpPr/>
          <p:nvPr/>
        </p:nvSpPr>
        <p:spPr>
          <a:xfrm>
            <a:off x="0" y="138240"/>
            <a:ext cx="12192120" cy="90468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1" name="Рисунок 9" descr=""/>
          <p:cNvPicPr/>
          <p:nvPr/>
        </p:nvPicPr>
        <p:blipFill>
          <a:blip r:embed="rId2"/>
          <a:stretch/>
        </p:blipFill>
        <p:spPr>
          <a:xfrm>
            <a:off x="3195720" y="1182600"/>
            <a:ext cx="1869840" cy="1905120"/>
          </a:xfrm>
          <a:prstGeom prst="rect">
            <a:avLst/>
          </a:prstGeom>
          <a:ln w="0">
            <a:noFill/>
          </a:ln>
        </p:spPr>
      </p:pic>
      <p:sp>
        <p:nvSpPr>
          <p:cNvPr id="22" name="TextBox 10"/>
          <p:cNvSpPr/>
          <p:nvPr/>
        </p:nvSpPr>
        <p:spPr>
          <a:xfrm>
            <a:off x="6488280" y="1182600"/>
            <a:ext cx="5233680" cy="48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дәрумені (аскорбин қышқылы) ағзаның қорғанысын арттырады.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-тыныс алу мүшелері ауруларын азайтады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-қан тамырлардың серпімділігін жақсартады,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-орталық жүйке жүйе жұмысын жақсартады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-эндокриндік бездердің белсенділігін арттырады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-рак ауруларының пайда болуына жол бермейді,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3" name="Рисунок 11" descr=""/>
          <p:cNvPicPr/>
          <p:nvPr/>
        </p:nvPicPr>
        <p:blipFill>
          <a:blip r:embed="rId3"/>
          <a:srcRect l="5947" t="25083" r="66257" b="49732"/>
          <a:stretch/>
        </p:blipFill>
        <p:spPr>
          <a:xfrm>
            <a:off x="522360" y="1152360"/>
            <a:ext cx="2528640" cy="2345040"/>
          </a:xfrm>
          <a:prstGeom prst="rect">
            <a:avLst/>
          </a:prstGeom>
          <a:ln w="0">
            <a:noFill/>
          </a:ln>
        </p:spPr>
      </p:pic>
      <p:sp>
        <p:nvSpPr>
          <p:cNvPr id="24" name="Прямоугольник 12"/>
          <p:cNvSpPr/>
          <p:nvPr/>
        </p:nvSpPr>
        <p:spPr>
          <a:xfrm>
            <a:off x="4786200" y="414360"/>
            <a:ext cx="210996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С дәрумені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5" name="Рисунок 15" descr=""/>
          <p:cNvPicPr/>
          <p:nvPr/>
        </p:nvPicPr>
        <p:blipFill>
          <a:blip r:embed="rId4"/>
          <a:stretch/>
        </p:blipFill>
        <p:spPr>
          <a:xfrm>
            <a:off x="1405080" y="6566040"/>
            <a:ext cx="9308880" cy="20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7"/>
          <p:cNvSpPr/>
          <p:nvPr/>
        </p:nvSpPr>
        <p:spPr>
          <a:xfrm>
            <a:off x="0" y="135000"/>
            <a:ext cx="12119040" cy="8427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Азық-түлік құрамындағы «С» дәрумені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7" name="Рисунок 9" descr="витамин с для чего полезен: 4 тыс изображений найдено в Яндекс.Картинках — Яндекс.Браузер"/>
          <p:cNvPicPr/>
          <p:nvPr/>
        </p:nvPicPr>
        <p:blipFill>
          <a:blip r:embed="rId1"/>
          <a:srcRect l="19050" t="28642" r="55901" b="25316"/>
          <a:stretch/>
        </p:blipFill>
        <p:spPr>
          <a:xfrm>
            <a:off x="711360" y="1074600"/>
            <a:ext cx="4502160" cy="4189680"/>
          </a:xfrm>
          <a:prstGeom prst="rect">
            <a:avLst/>
          </a:prstGeom>
          <a:ln w="0">
            <a:noFill/>
          </a:ln>
        </p:spPr>
      </p:pic>
      <p:pic>
        <p:nvPicPr>
          <p:cNvPr id="28" name="Рисунок 11" descr="1 шт апельсина: 6 тыс изображений найдено в Яндекс.Картинках — Яндекс.Браузер"/>
          <p:cNvPicPr/>
          <p:nvPr/>
        </p:nvPicPr>
        <p:blipFill>
          <a:blip r:embed="rId2"/>
          <a:srcRect l="22932" t="13127" r="40541" b="24126"/>
          <a:stretch/>
        </p:blipFill>
        <p:spPr>
          <a:xfrm>
            <a:off x="10113840" y="939960"/>
            <a:ext cx="1517760" cy="1517400"/>
          </a:xfrm>
          <a:prstGeom prst="rect">
            <a:avLst/>
          </a:prstGeom>
          <a:ln w="0">
            <a:noFill/>
          </a:ln>
        </p:spPr>
      </p:pic>
      <p:pic>
        <p:nvPicPr>
          <p:cNvPr id="29" name="Рисунок 12" descr="знак равенства: 5 тыс изображений найдено в Яндекс.Картинках — Яндекс.Браузер"/>
          <p:cNvPicPr/>
          <p:nvPr/>
        </p:nvPicPr>
        <p:blipFill>
          <a:blip r:embed="rId3"/>
          <a:srcRect l="28724" t="34329" r="50505" b="41410"/>
          <a:stretch/>
        </p:blipFill>
        <p:spPr>
          <a:xfrm>
            <a:off x="8147160" y="1579680"/>
            <a:ext cx="1306440" cy="550800"/>
          </a:xfrm>
          <a:prstGeom prst="rect">
            <a:avLst/>
          </a:prstGeom>
          <a:ln w="0">
            <a:noFill/>
          </a:ln>
        </p:spPr>
      </p:pic>
      <p:pic>
        <p:nvPicPr>
          <p:cNvPr id="30" name="Рисунок 13" descr="1 шт апельсина: 6 тыс изображений найдено в Яндекс.Картинках — Яндекс.Браузер"/>
          <p:cNvPicPr/>
          <p:nvPr/>
        </p:nvPicPr>
        <p:blipFill>
          <a:blip r:embed="rId4"/>
          <a:srcRect l="4648" t="17410" r="24935" b="19070"/>
          <a:stretch/>
        </p:blipFill>
        <p:spPr>
          <a:xfrm>
            <a:off x="9891720" y="2506680"/>
            <a:ext cx="1960560" cy="1325520"/>
          </a:xfrm>
          <a:prstGeom prst="rect">
            <a:avLst/>
          </a:prstGeom>
          <a:ln w="0">
            <a:noFill/>
          </a:ln>
        </p:spPr>
      </p:pic>
      <p:pic>
        <p:nvPicPr>
          <p:cNvPr id="31" name="Рисунок 14" descr="знак равенства: 5 тыс изображений найдено в Яндекс.Картинках — Яндекс.Браузер"/>
          <p:cNvPicPr/>
          <p:nvPr/>
        </p:nvPicPr>
        <p:blipFill>
          <a:blip r:embed="rId5"/>
          <a:srcRect l="28724" t="34332" r="50505" b="41403"/>
          <a:stretch/>
        </p:blipFill>
        <p:spPr>
          <a:xfrm>
            <a:off x="8161200" y="2806560"/>
            <a:ext cx="1306800" cy="614520"/>
          </a:xfrm>
          <a:prstGeom prst="rect">
            <a:avLst/>
          </a:prstGeom>
          <a:ln w="0">
            <a:noFill/>
          </a:ln>
        </p:spPr>
      </p:pic>
      <p:pic>
        <p:nvPicPr>
          <p:cNvPr id="32" name="Рисунок 15" descr="красный перец 1 штук: 6 тыс изображений найдено в Яндекс.Картинках — Яндекс.Браузер"/>
          <p:cNvPicPr/>
          <p:nvPr/>
        </p:nvPicPr>
        <p:blipFill>
          <a:blip r:embed="rId6"/>
          <a:srcRect l="22651" t="11174" r="43229" b="18939"/>
          <a:stretch/>
        </p:blipFill>
        <p:spPr>
          <a:xfrm>
            <a:off x="5624640" y="2319480"/>
            <a:ext cx="1915920" cy="1431720"/>
          </a:xfrm>
          <a:prstGeom prst="rect">
            <a:avLst/>
          </a:prstGeom>
          <a:ln w="0">
            <a:noFill/>
          </a:ln>
        </p:spPr>
      </p:pic>
      <p:sp>
        <p:nvSpPr>
          <p:cNvPr id="33" name="TextBox 16"/>
          <p:cNvSpPr/>
          <p:nvPr/>
        </p:nvSpPr>
        <p:spPr>
          <a:xfrm>
            <a:off x="1566720" y="5369040"/>
            <a:ext cx="10031400" cy="94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«</a:t>
            </a:r>
            <a:r>
              <a:rPr b="0" lang="ru-RU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С» д</a:t>
            </a: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әруменінің бір тәуліктік қажет мөлшері  60-100мг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Бұл дәрумен жетіспеуінен құрқұлақ (цинга) ауруы дамиды.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4" name="Рисунок 17" descr="1 шт апельсина: 6 тыс изображений найдено в Яндекс.Картинках — Яндекс.Браузер"/>
          <p:cNvPicPr/>
          <p:nvPr/>
        </p:nvPicPr>
        <p:blipFill>
          <a:blip r:embed="rId7"/>
          <a:srcRect l="22926" t="13127" r="40536" b="24126"/>
          <a:stretch/>
        </p:blipFill>
        <p:spPr>
          <a:xfrm>
            <a:off x="10049040" y="3832200"/>
            <a:ext cx="1645920" cy="1515960"/>
          </a:xfrm>
          <a:prstGeom prst="rect">
            <a:avLst/>
          </a:prstGeom>
          <a:ln w="0">
            <a:noFill/>
          </a:ln>
        </p:spPr>
      </p:pic>
      <p:pic>
        <p:nvPicPr>
          <p:cNvPr id="35" name="Рисунок 19" descr=""/>
          <p:cNvPicPr/>
          <p:nvPr/>
        </p:nvPicPr>
        <p:blipFill>
          <a:blip r:embed="rId8"/>
          <a:stretch/>
        </p:blipFill>
        <p:spPr>
          <a:xfrm>
            <a:off x="8209080" y="4402080"/>
            <a:ext cx="1303200" cy="619200"/>
          </a:xfrm>
          <a:prstGeom prst="rect">
            <a:avLst/>
          </a:prstGeom>
          <a:ln w="0">
            <a:noFill/>
          </a:ln>
        </p:spPr>
      </p:pic>
      <p:pic>
        <p:nvPicPr>
          <p:cNvPr id="36" name="Рисунок 20" descr="100 гр брокколи это сколько штук: 7 тыс изображений найдено в Яндекс.Картинках — Яндекс.Браузер"/>
          <p:cNvPicPr/>
          <p:nvPr/>
        </p:nvPicPr>
        <p:blipFill>
          <a:blip r:embed="rId9"/>
          <a:srcRect l="20852" t="12477" r="41427" b="22622"/>
          <a:stretch/>
        </p:blipFill>
        <p:spPr>
          <a:xfrm>
            <a:off x="5691240" y="3938760"/>
            <a:ext cx="1915920" cy="1403280"/>
          </a:xfrm>
          <a:prstGeom prst="rect">
            <a:avLst/>
          </a:prstGeom>
          <a:ln w="0">
            <a:noFill/>
          </a:ln>
        </p:spPr>
      </p:pic>
      <p:pic>
        <p:nvPicPr>
          <p:cNvPr id="37" name="Рисунок 21" descr=""/>
          <p:cNvPicPr/>
          <p:nvPr/>
        </p:nvPicPr>
        <p:blipFill>
          <a:blip r:embed="rId10"/>
          <a:stretch/>
        </p:blipFill>
        <p:spPr>
          <a:xfrm>
            <a:off x="1176480" y="6558120"/>
            <a:ext cx="9308880" cy="201600"/>
          </a:xfrm>
          <a:prstGeom prst="rect">
            <a:avLst/>
          </a:prstGeom>
          <a:ln w="0">
            <a:noFill/>
          </a:ln>
        </p:spPr>
      </p:pic>
      <p:pic>
        <p:nvPicPr>
          <p:cNvPr id="38" name="Рисунок 1" descr=""/>
          <p:cNvPicPr/>
          <p:nvPr/>
        </p:nvPicPr>
        <p:blipFill>
          <a:blip r:embed="rId11"/>
          <a:stretch/>
        </p:blipFill>
        <p:spPr>
          <a:xfrm>
            <a:off x="5535720" y="939960"/>
            <a:ext cx="2127240" cy="137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"/>
          <p:cNvSpPr/>
          <p:nvPr/>
        </p:nvSpPr>
        <p:spPr>
          <a:xfrm>
            <a:off x="20520" y="274680"/>
            <a:ext cx="12192120" cy="8697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ffffff"/>
                </a:solidFill>
                <a:uFillTx/>
                <a:latin typeface="Times New Roman"/>
              </a:rPr>
              <a:t>    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</a:rPr>
              <a:t>Ерітіндідегі С дәруменінің мөлшерін есептеу жолы: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0" name="Picture 6" descr=""/>
          <p:cNvPicPr/>
          <p:nvPr/>
        </p:nvPicPr>
        <p:blipFill>
          <a:blip r:embed="rId1"/>
          <a:stretch/>
        </p:blipFill>
        <p:spPr>
          <a:xfrm>
            <a:off x="1679400" y="6332400"/>
            <a:ext cx="9309240" cy="115920"/>
          </a:xfrm>
          <a:prstGeom prst="rect">
            <a:avLst/>
          </a:prstGeom>
          <a:ln w="0">
            <a:noFill/>
          </a:ln>
        </p:spPr>
      </p:pic>
      <p:pic>
        <p:nvPicPr>
          <p:cNvPr id="41" name="Picture 7" descr=""/>
          <p:cNvPicPr/>
          <p:nvPr/>
        </p:nvPicPr>
        <p:blipFill>
          <a:blip r:embed="rId2"/>
          <a:stretch/>
        </p:blipFill>
        <p:spPr>
          <a:xfrm>
            <a:off x="1679400" y="6448320"/>
            <a:ext cx="9309240" cy="109800"/>
          </a:xfrm>
          <a:prstGeom prst="rect">
            <a:avLst/>
          </a:prstGeom>
          <a:ln w="0">
            <a:noFill/>
          </a:ln>
        </p:spPr>
      </p:pic>
      <p:sp>
        <p:nvSpPr>
          <p:cNvPr id="42" name="Rectangle 15"/>
          <p:cNvSpPr/>
          <p:nvPr/>
        </p:nvSpPr>
        <p:spPr>
          <a:xfrm>
            <a:off x="555480" y="1502280"/>
            <a:ext cx="11330280" cy="302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000" strike="noStrike" u="none">
                <a:solidFill>
                  <a:srgbClr val="4472c4"/>
                </a:solidFill>
                <a:uFillTx/>
                <a:latin typeface="Times New Roman"/>
                <a:ea typeface="Arial"/>
              </a:rPr>
              <a:t> </a:t>
            </a: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Егерде 0,250г  С дәрумені бар ерітіндінің көк түске айналуына 10 мл йод ерітіндісі жұмсалған болса, 6мл ерітіндідегі С дәруменінің мөлшерін анықтау үшін: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10 мл йод ерітіндісі                6,00 мл йод  ерітіндісі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                                      </a:t>
            </a:r>
            <a:r>
              <a:rPr b="1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=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0,250 г С  дәрумені                 Х мл С дәрумені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40,00 Х </a:t>
            </a:r>
            <a:r>
              <a:rPr b="1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=6,00                       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1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Х</a:t>
            </a:r>
            <a:r>
              <a:rPr b="1" lang="en-US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=0,15 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г  С дәрумені  бар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3" name="Rectangle 17"/>
          <p:cNvSpPr/>
          <p:nvPr/>
        </p:nvSpPr>
        <p:spPr>
          <a:xfrm>
            <a:off x="47520" y="1093680"/>
            <a:ext cx="12096720" cy="368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4" name="Прямая соединительная линия 11"/>
          <p:cNvSpPr/>
          <p:nvPr/>
        </p:nvSpPr>
        <p:spPr>
          <a:xfrm>
            <a:off x="555480" y="3247920"/>
            <a:ext cx="2248200" cy="0"/>
          </a:xfrm>
          <a:prstGeom prst="line">
            <a:avLst/>
          </a:prstGeom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-46800" bIns="-4680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5" name="Прямая соединительная линия 13"/>
          <p:cNvSpPr/>
          <p:nvPr/>
        </p:nvSpPr>
        <p:spPr>
          <a:xfrm>
            <a:off x="4498920" y="3244680"/>
            <a:ext cx="2443320" cy="3240"/>
          </a:xfrm>
          <a:prstGeom prst="line">
            <a:avLst/>
          </a:prstGeom>
          <a:ln w="6480">
            <a:solidFill>
              <a:srgbClr val="5b9bd5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-43560" bIns="-43560" anchor="t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3" descr=""/>
          <p:cNvPicPr/>
          <p:nvPr/>
        </p:nvPicPr>
        <p:blipFill>
          <a:blip r:embed="rId1"/>
          <a:stretch/>
        </p:blipFill>
        <p:spPr>
          <a:xfrm>
            <a:off x="1011240" y="1195560"/>
            <a:ext cx="10007640" cy="4922640"/>
          </a:xfrm>
          <a:prstGeom prst="rect">
            <a:avLst/>
          </a:prstGeom>
          <a:ln w="0">
            <a:noFill/>
          </a:ln>
        </p:spPr>
      </p:pic>
      <p:sp>
        <p:nvSpPr>
          <p:cNvPr id="47" name="Прямоугольник 4"/>
          <p:cNvSpPr/>
          <p:nvPr/>
        </p:nvSpPr>
        <p:spPr>
          <a:xfrm>
            <a:off x="0" y="284040"/>
            <a:ext cx="12192120" cy="86832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Пайдалы және зиянды тағамдар 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8" name="Рисунок 5" descr=""/>
          <p:cNvPicPr/>
          <p:nvPr/>
        </p:nvPicPr>
        <p:blipFill>
          <a:blip r:embed="rId2"/>
          <a:stretch/>
        </p:blipFill>
        <p:spPr>
          <a:xfrm>
            <a:off x="1441440" y="6456240"/>
            <a:ext cx="9309240" cy="20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1"/>
          <p:cNvSpPr/>
          <p:nvPr/>
        </p:nvSpPr>
        <p:spPr>
          <a:xfrm>
            <a:off x="19080" y="212760"/>
            <a:ext cx="12192120" cy="62856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  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Calibri"/>
              </a:rPr>
              <a:t>Қажетті құрал-жабдықтар: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0" name="Прямоугольник 3"/>
          <p:cNvSpPr/>
          <p:nvPr/>
        </p:nvSpPr>
        <p:spPr>
          <a:xfrm>
            <a:off x="1442880" y="1003320"/>
            <a:ext cx="9661680" cy="100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1" name="Picture 5" descr=""/>
          <p:cNvPicPr/>
          <p:nvPr/>
        </p:nvPicPr>
        <p:blipFill>
          <a:blip r:embed="rId1"/>
          <a:stretch/>
        </p:blipFill>
        <p:spPr>
          <a:xfrm>
            <a:off x="1098720" y="6283440"/>
            <a:ext cx="9308880" cy="1094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7" descr=""/>
          <p:cNvPicPr/>
          <p:nvPr/>
        </p:nvPicPr>
        <p:blipFill>
          <a:blip r:embed="rId2"/>
          <a:stretch/>
        </p:blipFill>
        <p:spPr>
          <a:xfrm>
            <a:off x="1098720" y="6432480"/>
            <a:ext cx="9308880" cy="115920"/>
          </a:xfrm>
          <a:prstGeom prst="rect">
            <a:avLst/>
          </a:prstGeom>
          <a:ln w="0">
            <a:noFill/>
          </a:ln>
        </p:spPr>
      </p:pic>
      <p:sp>
        <p:nvSpPr>
          <p:cNvPr id="53" name="Прямоугольник 4"/>
          <p:cNvSpPr/>
          <p:nvPr/>
        </p:nvSpPr>
        <p:spPr>
          <a:xfrm>
            <a:off x="1719360" y="1073160"/>
            <a:ext cx="8715240" cy="338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1% крахмал сілемесі – 5мл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1% йод ерітіндісі – 300мл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Алма, лимон – 100г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Құйғы-1дана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Бюретка -1дана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Тамызғы -1дана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10мл шприц – 4дана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Дистиллденген су – 100мл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f81bd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f81bd"/>
                </a:solidFill>
                <a:uFillTx/>
                <a:latin typeface="Times New Roman"/>
                <a:ea typeface="Calibri"/>
              </a:rPr>
              <a:t>Шыны таяқша – 1дана.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4" name="mcc_bl_ls_10_06_01s.mp4" descr=""/>
          <p:cNvPicPr/>
          <p:nvPr/>
        </p:nvPicPr>
        <p:blipFill>
          <a:blip r:embed="rId3"/>
          <a:stretch/>
        </p:blipFill>
        <p:spPr>
          <a:xfrm>
            <a:off x="5753160" y="1165320"/>
            <a:ext cx="5762520" cy="4632120"/>
          </a:xfrm>
          <a:prstGeom prst="rect">
            <a:avLst/>
          </a:prstGeom>
          <a:ln w="0">
            <a:noFill/>
          </a:ln>
        </p:spPr>
      </p:pic>
      <p:sp>
        <p:nvSpPr>
          <p:cNvPr id="55" name="Прямоугольник 5"/>
          <p:cNvSpPr/>
          <p:nvPr/>
        </p:nvSpPr>
        <p:spPr>
          <a:xfrm>
            <a:off x="7332840" y="4622760"/>
            <a:ext cx="222480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mcc_bl_ls_10_06_01s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evt="onClick">
                    <p:tgtEl>
                      <p:spTgt spid="54"/>
                    </p:tgtEl>
                  </p:cond>
                </p:stCondLst>
                <p:childTnLst>
                  <p:par>
                    <p:cTn id="3" nodeType="clickEffect" fill="hold">
                      <p:stCondLst>
                        <p:cond evt="onClick">
                          <p:tgtEl>
                            <p:spTgt spid="54"/>
                          </p:tgtEl>
                        </p:cond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3"/>
          <p:cNvSpPr/>
          <p:nvPr/>
        </p:nvSpPr>
        <p:spPr>
          <a:xfrm>
            <a:off x="6253200" y="739800"/>
            <a:ext cx="525924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1800" strike="noStrike" u="none">
                <a:solidFill>
                  <a:srgbClr val="000000"/>
                </a:solidFill>
                <a:uFillTx/>
                <a:latin typeface="Calibri"/>
                <a:ea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7" name="Прямоугольник 4"/>
          <p:cNvSpPr/>
          <p:nvPr/>
        </p:nvSpPr>
        <p:spPr>
          <a:xfrm>
            <a:off x="0" y="169920"/>
            <a:ext cx="12192120" cy="8096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8" name="Picture 2" descr=""/>
          <p:cNvPicPr/>
          <p:nvPr/>
        </p:nvPicPr>
        <p:blipFill>
          <a:blip r:embed="rId1"/>
          <a:stretch/>
        </p:blipFill>
        <p:spPr>
          <a:xfrm>
            <a:off x="460440" y="6621480"/>
            <a:ext cx="11557080" cy="4608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3" descr=""/>
          <p:cNvPicPr/>
          <p:nvPr/>
        </p:nvPicPr>
        <p:blipFill>
          <a:blip r:embed="rId2"/>
          <a:stretch/>
        </p:blipFill>
        <p:spPr>
          <a:xfrm>
            <a:off x="595440" y="6407280"/>
            <a:ext cx="11287080" cy="131760"/>
          </a:xfrm>
          <a:prstGeom prst="rect">
            <a:avLst/>
          </a:prstGeom>
          <a:ln w="0">
            <a:noFill/>
          </a:ln>
        </p:spPr>
      </p:pic>
      <p:sp>
        <p:nvSpPr>
          <p:cNvPr id="60" name="AutoShape 9"/>
          <p:cNvSpPr/>
          <p:nvPr/>
        </p:nvSpPr>
        <p:spPr>
          <a:xfrm>
            <a:off x="15552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rmAutofit fontScale="70000" lnSpcReduction="19999"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1" name="Прямоугольник 1"/>
          <p:cNvSpPr/>
          <p:nvPr/>
        </p:nvSpPr>
        <p:spPr>
          <a:xfrm>
            <a:off x="595440" y="423720"/>
            <a:ext cx="105616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Arial"/>
              </a:rPr>
              <a:t>Алынған нәтиже мен қорытынды жасаңыз.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2" name="TextBox 2"/>
          <p:cNvSpPr/>
          <p:nvPr/>
        </p:nvSpPr>
        <p:spPr>
          <a:xfrm>
            <a:off x="1736640" y="5019840"/>
            <a:ext cx="9269640" cy="17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Бейне жазба көріп аласыздар.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Нәтиженің  болжамы:</a:t>
            </a: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Тұрақты көк түстің пайда болуы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15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аскорбин қышылының болуын білдіреді.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3" name="Биология 8кл.С дәруменінң анықтау.mp4" descr=""/>
          <p:cNvPicPr/>
          <p:nvPr/>
        </p:nvPicPr>
        <p:blipFill>
          <a:blip r:embed="rId3"/>
          <a:stretch/>
        </p:blipFill>
        <p:spPr>
          <a:xfrm>
            <a:off x="1879560" y="979560"/>
            <a:ext cx="8110440" cy="3989160"/>
          </a:xfrm>
          <a:prstGeom prst="rect">
            <a:avLst/>
          </a:prstGeom>
          <a:ln w="0">
            <a:noFill/>
          </a:ln>
        </p:spPr>
      </p:pic>
      <p:pic>
        <p:nvPicPr>
          <p:cNvPr id="64" name="Рисунок 7" descr=""/>
          <p:cNvPicPr/>
          <p:nvPr/>
        </p:nvPicPr>
        <p:blipFill>
          <a:blip r:embed="rId4"/>
          <a:stretch/>
        </p:blipFill>
        <p:spPr>
          <a:xfrm>
            <a:off x="3220920" y="3651120"/>
            <a:ext cx="6691320" cy="1368720"/>
          </a:xfrm>
          <a:prstGeom prst="rect">
            <a:avLst/>
          </a:prstGeom>
          <a:ln w="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restart="whenNotActive" nodeType="interactiveSeq" fill="hold">
                <p:stCondLst>
                  <p:cond evt="onClick">
                    <p:tgtEl>
                      <p:spTgt spid="63"/>
                    </p:tgtEl>
                  </p:cond>
                </p:stCondLst>
                <p:childTnLst>
                  <p:par>
                    <p:cTn id="9" nodeType="clickEffect" fill="hold">
                      <p:stCondLst>
                        <p:cond evt="onClick">
                          <p:tgtEl>
                            <p:spTgt spid="63"/>
                          </p:tgtEl>
                        </p:cond>
                      </p:stCondLst>
                      <p:childTnLst>
                        <p:par>
                          <p:cTn id="1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mediacall" presetID="2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4680"/>
            <a:ext cx="10515600" cy="662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r>
              <a:rPr b="0" i="1" lang="kk-KZ" sz="2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                   </a:t>
            </a:r>
            <a:br>
              <a:rPr sz="2000"/>
            </a:br>
            <a:br>
              <a:rPr sz="2000"/>
            </a:br>
            <a:endParaRPr b="0" lang="ru-RU" sz="2000" strike="noStrike" u="none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66" name="Прямоугольник 8"/>
          <p:cNvSpPr/>
          <p:nvPr/>
        </p:nvSpPr>
        <p:spPr>
          <a:xfrm>
            <a:off x="6572160" y="1720800"/>
            <a:ext cx="5162760" cy="3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spcAft>
                <a:spcPts val="524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1800" strike="noStrike" u="none">
                <a:solidFill>
                  <a:srgbClr val="4472c4"/>
                </a:solidFill>
                <a:uFillTx/>
                <a:latin typeface="Times New Roman"/>
                <a:ea typeface="Times New Roman"/>
              </a:rPr>
              <a:t>. </a:t>
            </a:r>
            <a:endParaRPr b="0" lang="ru-RU" sz="1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7" name="Прямоугольник 14"/>
          <p:cNvSpPr/>
          <p:nvPr/>
        </p:nvSpPr>
        <p:spPr>
          <a:xfrm>
            <a:off x="0" y="219240"/>
            <a:ext cx="12192120" cy="847440"/>
          </a:xfrm>
          <a:prstGeom prst="rect">
            <a:avLst/>
          </a:prstGeom>
          <a:solidFill>
            <a:srgbClr val="5b9bd5"/>
          </a:solidFill>
          <a:ln w="12600">
            <a:solidFill>
              <a:srgbClr val="41719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4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           </a:t>
            </a:r>
            <a:r>
              <a:rPr b="0" lang="kk-KZ" sz="2800" strike="noStrike" u="none">
                <a:solidFill>
                  <a:srgbClr val="ffffff"/>
                </a:solidFill>
                <a:uFillTx/>
                <a:latin typeface="Times New Roman"/>
                <a:ea typeface="Times New Roman"/>
              </a:rPr>
              <a:t>Жұмыс барысы:</a:t>
            </a:r>
            <a:endParaRPr b="0" lang="ru-RU" sz="28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8" name="Прямоугольник 2"/>
          <p:cNvSpPr/>
          <p:nvPr/>
        </p:nvSpPr>
        <p:spPr>
          <a:xfrm>
            <a:off x="695160" y="1027080"/>
            <a:ext cx="11165040" cy="375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marL="343080" indent="-343080"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Алма шырынынан 6мл алып бір стақанға немесе колбаға құйыңыз.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Шырынға1мл крахмал сілемесін қосыңыз.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Стақандағы 6мл алма шырынына йод ерітіндісін шырын 20 секундтай жоғалмайтын көкшіл түске боялғанша тамшылата отырып құйыңыз.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Қалған йод ерітіндісінің көлемін өлшеңіз. Оны бастапқы көлемнен алып тастау арқылы көлемнің айырмасын табыңыз. Осы айырманы пайдаланып, 6мл алма шырынындағы С дәруменінің мөлшерін жоғарыдағы формуламен есептеңіз. 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Екінші стақанға лимон шырынынан 6мл  құйыңыз. 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  <a:p>
            <a:pPr marL="343080" indent="-343080">
              <a:lnSpc>
                <a:spcPct val="100000"/>
              </a:lnSpc>
              <a:buClr>
                <a:srgbClr val="4472c4"/>
              </a:buClr>
              <a:buFont typeface="Times New Roman"/>
              <a:buAutoNum type="arabicPeriod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kk-KZ" sz="2400" strike="noStrike" u="none">
                <a:solidFill>
                  <a:srgbClr val="4472c4"/>
                </a:solidFill>
                <a:uFillTx/>
                <a:latin typeface="Times New Roman"/>
                <a:ea typeface="Calibri"/>
              </a:rPr>
              <a:t>Жоғарыдағы 2-4 қадамдарды осы шырымен қайталап, 1-, 2- кестелерге нәтижені толтырыңыз.</a:t>
            </a:r>
            <a:endParaRPr b="0" lang="ru-RU" sz="2400" strike="noStrike" u="non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69" name="Рисунок 3" descr=""/>
          <p:cNvPicPr/>
          <p:nvPr/>
        </p:nvPicPr>
        <p:blipFill>
          <a:blip r:embed="rId1"/>
          <a:stretch/>
        </p:blipFill>
        <p:spPr>
          <a:xfrm>
            <a:off x="1441440" y="6556320"/>
            <a:ext cx="9309240" cy="17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7596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2020-03-31T19:00:45Z</dcterms:created>
  <dc:creator>Admin</dc:creator>
  <dc:description/>
  <dc:language>ru-RU</dc:language>
  <cp:lastModifiedBy>Huawei</cp:lastModifiedBy>
  <dcterms:modified xsi:type="dcterms:W3CDTF">2024-10-31T19:49:25Z</dcterms:modified>
  <cp:revision>439</cp:revision>
  <dc:subject/>
  <dc:title>Презентация PowerPoint</dc:title>
</cp:coreProperties>
</file>