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3.png" ContentType="image/png"/>
  <Override PartName="/ppt/media/image4.png" ContentType="image/png"/>
  <Override PartName="/ppt/media/image36.png" ContentType="image/png"/>
  <Override PartName="/ppt/media/image12.png" ContentType="image/png"/>
  <Override PartName="/ppt/media/image5.png" ContentType="image/png"/>
  <Override PartName="/ppt/media/image27.jpeg" ContentType="image/jpeg"/>
  <Override PartName="/ppt/media/image37.png" ContentType="image/png"/>
  <Override PartName="/ppt/media/image13.png" ContentType="image/png"/>
  <Override PartName="/ppt/media/image6.png" ContentType="image/png"/>
  <Override PartName="/ppt/media/image38.png" ContentType="image/png"/>
  <Override PartName="/ppt/media/image14.png" ContentType="image/png"/>
  <Override PartName="/ppt/media/image20.jpeg" ContentType="image/jpeg"/>
  <Override PartName="/ppt/media/image22.png" ContentType="image/png"/>
  <Override PartName="/ppt/media/image8.png" ContentType="image/png"/>
  <Override PartName="/ppt/media/image16.png" ContentType="image/png"/>
  <Override PartName="/ppt/media/image31.jpeg" ContentType="image/jpeg"/>
  <Override PartName="/ppt/media/image10.png" ContentType="image/png"/>
  <Override PartName="/ppt/media/image2.png" ContentType="image/png"/>
  <Override PartName="/ppt/media/image34.png" ContentType="image/png"/>
  <Override PartName="/ppt/media/image11.png" ContentType="image/png"/>
  <Override PartName="/ppt/media/image3.png" ContentType="image/png"/>
  <Override PartName="/ppt/media/image9.jpeg" ContentType="image/jpeg"/>
  <Override PartName="/ppt/media/image35.png" ContentType="image/png"/>
  <Override PartName="/ppt/media/image15.png" ContentType="image/png"/>
  <Override PartName="/ppt/media/image7.jpeg" ContentType="image/jpeg"/>
  <Override PartName="/ppt/media/image18.png" ContentType="image/png"/>
  <Override PartName="/ppt/media/image19.jpeg" ContentType="image/jpeg"/>
  <Override PartName="/ppt/media/image21.png" ContentType="image/png"/>
  <Override PartName="/ppt/media/image24.png" ContentType="image/png"/>
  <Override PartName="/ppt/media/image28.jpeg" ContentType="image/jpeg"/>
  <Override PartName="/ppt/media/image40.png" ContentType="image/png"/>
  <Override PartName="/ppt/media/image25.png" ContentType="image/png"/>
  <Override PartName="/ppt/media/image30.jpeg" ContentType="image/jpeg"/>
  <Override PartName="/ppt/media/image23.png" ContentType="image/png"/>
  <Override PartName="/ppt/media/image29.jpeg" ContentType="image/jpeg"/>
  <Override PartName="/ppt/media/image39.png" ContentType="image/png"/>
  <Override PartName="/ppt/media/image26.png" ContentType="image/png"/>
  <Override PartName="/ppt/media/image17.png" ContentType="image/png"/>
  <Override PartName="/ppt/media/image32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84F658-83CD-4F91-84EE-7AFBC7398B9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4FE28F-75B8-460F-BC76-BE2167DB450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1D0F0E-852E-4F39-8AC0-FF445CF1F46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A4E72E-2A9E-4221-BDAD-0C60F135E5E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7DD19F-93D8-4C15-9DF7-0B5A5D7A46DC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0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BCB883-7913-41EA-92DB-1F69E3AE129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D5D7DF0-BA9B-449F-BE1C-805D8C1F970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DBD7D1-3B71-4CDE-9DCE-E407F21FBF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E05B26-9D05-45A9-AF9E-5FF839E2D2AC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hyperlink" Target="https://bilimland.kz/upload/content/lesson/12751/media/9e6cf0c9a14a00c1e3d6e13a691e1dad/content/script_00005/media/uc_b4_l025_04_02ss.mp4" TargetMode="Externa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6.png"/><Relationship Id="rId5" Type="http://schemas.openxmlformats.org/officeDocument/2006/relationships/image" Target="../media/image26.png"/><Relationship Id="rId6" Type="http://schemas.openxmlformats.org/officeDocument/2006/relationships/image" Target="../media/image26.png"/><Relationship Id="rId7" Type="http://schemas.openxmlformats.org/officeDocument/2006/relationships/image" Target="../media/image26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3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1006560" y="2521080"/>
            <a:ext cx="10704600" cy="32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</a:t>
            </a: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ірі ағзалардың көп түрлілігі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«Дәрумендер және олардың маңызы.Суда еритін және олардың маңызы.Дәрумендердің тәуліктік мөлшері.Авитаминоз гиповитаминоз және гипервитаминоз»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4" name="Google Shape;77;p1"/>
          <p:cNvCxnSpPr/>
          <p:nvPr/>
        </p:nvCxnSpPr>
        <p:spPr>
          <a:xfrm flipV="1">
            <a:off x="1432080" y="659232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15" name="Рисунок 1" descr=""/>
          <p:cNvPicPr/>
          <p:nvPr/>
        </p:nvPicPr>
        <p:blipFill>
          <a:blip r:embed="rId1"/>
          <a:stretch/>
        </p:blipFill>
        <p:spPr>
          <a:xfrm>
            <a:off x="1432080" y="6669000"/>
            <a:ext cx="9348480" cy="12852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3"/>
          <p:cNvSpPr/>
          <p:nvPr/>
        </p:nvSpPr>
        <p:spPr>
          <a:xfrm>
            <a:off x="0" y="201600"/>
            <a:ext cx="12192120" cy="947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а.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Жеміс-жидектер құрамында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кездесетін иммунитетті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көтеруге маңызды дәруменді сипаттаңыз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дәруменді сипаттаңыз.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дәруменді сипаттаңыз.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4" name="Picture 17" descr=""/>
          <p:cNvPicPr/>
          <p:nvPr/>
        </p:nvPicPr>
        <p:blipFill>
          <a:blip r:embed="rId1"/>
          <a:srcRect l="2622" t="24562" r="1937" b="2929"/>
          <a:stretch/>
        </p:blipFill>
        <p:spPr>
          <a:xfrm>
            <a:off x="2481120" y="1398600"/>
            <a:ext cx="7229520" cy="330048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2"/>
          <p:cNvSpPr/>
          <p:nvPr/>
        </p:nvSpPr>
        <p:spPr>
          <a:xfrm>
            <a:off x="1670040" y="5307120"/>
            <a:ext cx="5511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Прямоугольник 5"/>
          <p:cNvSpPr/>
          <p:nvPr/>
        </p:nvSpPr>
        <p:spPr>
          <a:xfrm>
            <a:off x="1670040" y="5583240"/>
            <a:ext cx="95900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Жеміс-жидектер құрамында кездесетін дәрумендерді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Иммунитетті көтеруге қажет дәруменді сипаттайды.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7" name="Рисунок 5" descr=""/>
          <p:cNvPicPr/>
          <p:nvPr/>
        </p:nvPicPr>
        <p:blipFill>
          <a:blip r:embed="rId2"/>
          <a:stretch/>
        </p:blipFill>
        <p:spPr>
          <a:xfrm>
            <a:off x="1932120" y="662940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6" descr=""/>
          <p:cNvPicPr/>
          <p:nvPr/>
        </p:nvPicPr>
        <p:blipFill>
          <a:blip r:embed="rId3"/>
          <a:stretch/>
        </p:blipFill>
        <p:spPr>
          <a:xfrm>
            <a:off x="316080" y="6759720"/>
            <a:ext cx="11559960" cy="489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6" descr=""/>
          <p:cNvPicPr/>
          <p:nvPr/>
        </p:nvPicPr>
        <p:blipFill>
          <a:blip r:embed="rId4"/>
          <a:stretch/>
        </p:blipFill>
        <p:spPr>
          <a:xfrm>
            <a:off x="2293920" y="4660920"/>
            <a:ext cx="7953480" cy="82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81200" y="438120"/>
            <a:ext cx="10131120" cy="69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Кілт сөздер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: Балық майы, сары май, уылдырық, сәбіз, қызанақ, салат, шпинат, өрік, асқабақ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ашытқы, күріш, бидай, картоп, бауыр, қарақұмық, сүт, жұмыртқа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көкөністер мен жемістер, сүт, бүйрек, тұздалған қырыққабат, итмұрын, қарақат.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А,В, С дәрумендеріне сәйкес азық –түлік құрамын сипаттайды;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бір  тәуліктегі адам ағзасына қажет мөлшерін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Прямоугольник 3"/>
          <p:cNvSpPr/>
          <p:nvPr/>
        </p:nvSpPr>
        <p:spPr>
          <a:xfrm>
            <a:off x="0" y="155520"/>
            <a:ext cx="12192120" cy="8413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Calibri"/>
              </a:rPr>
              <a:t>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 тапсырма.Кестеде берілген А.В1.С дәрумендеріне сәйкес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азық -түлік тізімін жасап,бір тәуліктегі қажет  мөлшерін  жазыңыз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1058760" y="1906560"/>
          <a:ext cx="9853560" cy="1924200"/>
        </p:xfrm>
        <a:graphic>
          <a:graphicData uri="http://schemas.openxmlformats.org/drawingml/2006/table">
            <a:tbl>
              <a:tblPr/>
              <a:tblGrid>
                <a:gridCol w="1895400"/>
                <a:gridCol w="3043440"/>
                <a:gridCol w="4914720"/>
              </a:tblGrid>
              <a:tr h="701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Дәрумендер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Азық-түлік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Бір тәуліктегі адам ағзасына қажет мөлшері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064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Calibri"/>
                        </a:rPr>
                        <a:t>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0788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Calibri"/>
                        </a:rPr>
                        <a:t>В1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0824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Calibri"/>
                        </a:rPr>
                        <a:t>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124" name="Прямоугольник 7"/>
          <p:cNvSpPr/>
          <p:nvPr/>
        </p:nvSpPr>
        <p:spPr>
          <a:xfrm>
            <a:off x="409680" y="1203480"/>
            <a:ext cx="1046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Төмендегі кілт сөздерді пайдаланыңыз.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5" name="Рисунок 1" descr=""/>
          <p:cNvPicPr/>
          <p:nvPr/>
        </p:nvPicPr>
        <p:blipFill>
          <a:blip r:embed="rId1"/>
          <a:stretch/>
        </p:blipFill>
        <p:spPr>
          <a:xfrm>
            <a:off x="1322280" y="6665760"/>
            <a:ext cx="9326520" cy="11124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2" descr=""/>
          <p:cNvPicPr/>
          <p:nvPr/>
        </p:nvPicPr>
        <p:blipFill>
          <a:blip r:embed="rId2"/>
          <a:stretch/>
        </p:blipFill>
        <p:spPr>
          <a:xfrm>
            <a:off x="633240" y="6783480"/>
            <a:ext cx="11558880" cy="4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1"/>
          <p:cNvSpPr/>
          <p:nvPr/>
        </p:nvSpPr>
        <p:spPr>
          <a:xfrm>
            <a:off x="0" y="189000"/>
            <a:ext cx="12192120" cy="874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 тапсырма. Кестеде берілген А,В1,С дәрумендеріне сәйкес азық –түлік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тізімін жасап және  бір тәуліктегі қажет  мөлшерін  жазыңыз.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Calibri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TextBox 9"/>
          <p:cNvSpPr/>
          <p:nvPr/>
        </p:nvSpPr>
        <p:spPr>
          <a:xfrm>
            <a:off x="712800" y="846000"/>
            <a:ext cx="10363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TextBox 16"/>
          <p:cNvSpPr/>
          <p:nvPr/>
        </p:nvSpPr>
        <p:spPr>
          <a:xfrm>
            <a:off x="1212840" y="4057560"/>
            <a:ext cx="967104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А,В, С дәрумендеріне сәйкес азық – түлік құрамындағы,бір  тәуліктегі адам ағзасына қажет мөлшерін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1212840" y="1420920"/>
          <a:ext cx="9671040" cy="3200400"/>
        </p:xfrm>
        <a:graphic>
          <a:graphicData uri="http://schemas.openxmlformats.org/drawingml/2006/table">
            <a:tbl>
              <a:tblPr/>
              <a:tblGrid>
                <a:gridCol w="1225440"/>
                <a:gridCol w="6229440"/>
                <a:gridCol w="2216160"/>
              </a:tblGrid>
              <a:tr h="70164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Азық –түлік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Бір тәуліктегі қажет мөлшері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793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Балық майы, сары май, уылдырық, сәбіз, қызанақ, салат, шпинат, өрік, асқабақ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1-2 мг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004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В1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Ашытқы, күріштің ұрық бөлігі, қабығы, бидай, картоп, бауыр, қарақұмық, сүт, жұмыртқа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1,5-2,5 мг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701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Көкөністер мен жемістер, сүт, бүйрек, тұздалған қырыққабат, итмұрын, қарақат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60-100мг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132" name="Рисунок 3" descr=""/>
          <p:cNvPicPr/>
          <p:nvPr/>
        </p:nvPicPr>
        <p:blipFill>
          <a:blip r:embed="rId2"/>
          <a:stretch/>
        </p:blipFill>
        <p:spPr>
          <a:xfrm>
            <a:off x="1230480" y="6675480"/>
            <a:ext cx="9327960" cy="12384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4" descr=""/>
          <p:cNvPicPr/>
          <p:nvPr/>
        </p:nvPicPr>
        <p:blipFill>
          <a:blip r:embed="rId3"/>
          <a:stretch/>
        </p:blipFill>
        <p:spPr>
          <a:xfrm>
            <a:off x="420840" y="6589800"/>
            <a:ext cx="11559960" cy="4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 txBox="1"/>
          <p:nvPr/>
        </p:nvSpPr>
        <p:spPr>
          <a:xfrm>
            <a:off x="1037880" y="1009800"/>
            <a:ext cx="10629720" cy="557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5" name="Прямоугольник 3"/>
          <p:cNvSpPr/>
          <p:nvPr/>
        </p:nvSpPr>
        <p:spPr>
          <a:xfrm>
            <a:off x="0" y="176040"/>
            <a:ext cx="12192120" cy="781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 –тапсырма.Денсаулық үшін маңызды дәрумендер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түрі және дәрумен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жетіспеушілігінен туындайтын ауруларды  сипаттаңыз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6" name="TextBox 5"/>
          <p:cNvSpPr/>
          <p:nvPr/>
        </p:nvSpPr>
        <p:spPr>
          <a:xfrm>
            <a:off x="1784520" y="4406760"/>
            <a:ext cx="861192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маңызды дәрумендер түрін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дәруменнің қызметін сипаттап жазады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дәрумен жетіспеушілігінен туындайтын ауруларды сипаттайды.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7" name="Picture 5" descr=""/>
          <p:cNvPicPr/>
          <p:nvPr/>
        </p:nvPicPr>
        <p:blipFill>
          <a:blip r:embed="rId1"/>
          <a:stretch/>
        </p:blipFill>
        <p:spPr>
          <a:xfrm>
            <a:off x="1833480" y="1389240"/>
            <a:ext cx="8918640" cy="2749320"/>
          </a:xfrm>
          <a:prstGeom prst="rect">
            <a:avLst/>
          </a:prstGeom>
          <a:ln w="0">
            <a:noFill/>
          </a:ln>
        </p:spPr>
      </p:pic>
      <p:sp>
        <p:nvSpPr>
          <p:cNvPr id="138" name="TextBox 6"/>
          <p:cNvSpPr/>
          <p:nvPr/>
        </p:nvSpPr>
        <p:spPr>
          <a:xfrm>
            <a:off x="1784520" y="2022480"/>
            <a:ext cx="59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Calibri"/>
              </a:rPr>
              <a:t>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9" name="TextBox 9"/>
          <p:cNvSpPr/>
          <p:nvPr/>
        </p:nvSpPr>
        <p:spPr>
          <a:xfrm>
            <a:off x="1833480" y="3571920"/>
            <a:ext cx="1003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C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0" name="Рисунок 1" descr=""/>
          <p:cNvPicPr/>
          <p:nvPr/>
        </p:nvPicPr>
        <p:blipFill>
          <a:blip r:embed="rId2"/>
          <a:stretch/>
        </p:blipFill>
        <p:spPr>
          <a:xfrm>
            <a:off x="1432080" y="658332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4" descr=""/>
          <p:cNvPicPr/>
          <p:nvPr/>
        </p:nvPicPr>
        <p:blipFill>
          <a:blip r:embed="rId3"/>
          <a:stretch/>
        </p:blipFill>
        <p:spPr>
          <a:xfrm>
            <a:off x="316080" y="6470640"/>
            <a:ext cx="11559960" cy="4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6"/>
          <p:cNvSpPr/>
          <p:nvPr/>
        </p:nvSpPr>
        <p:spPr>
          <a:xfrm>
            <a:off x="-1440" y="1751040"/>
            <a:ext cx="121917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Прямоугольник 9"/>
          <p:cNvSpPr/>
          <p:nvPr/>
        </p:nvSpPr>
        <p:spPr>
          <a:xfrm>
            <a:off x="0" y="95400"/>
            <a:ext cx="12192120" cy="8553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 тапсырма. Денсаулық үшін маңызды дәрумендерді және дәрумен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жетіспеушілігінен туындайтын ауру түрлерін  анықтайды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4" name="Picture 18" descr=""/>
          <p:cNvPicPr/>
          <p:nvPr/>
        </p:nvPicPr>
        <p:blipFill>
          <a:blip r:embed="rId1"/>
          <a:stretch/>
        </p:blipFill>
        <p:spPr>
          <a:xfrm>
            <a:off x="231840" y="6292800"/>
            <a:ext cx="11558520" cy="1335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9" descr=""/>
          <p:cNvPicPr/>
          <p:nvPr/>
        </p:nvPicPr>
        <p:blipFill>
          <a:blip r:embed="rId2"/>
          <a:stretch/>
        </p:blipFill>
        <p:spPr>
          <a:xfrm>
            <a:off x="557280" y="6424560"/>
            <a:ext cx="11558520" cy="4932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14" descr=""/>
          <p:cNvPicPr/>
          <p:nvPr/>
        </p:nvPicPr>
        <p:blipFill>
          <a:blip r:embed="rId3"/>
          <a:stretch/>
        </p:blipFill>
        <p:spPr>
          <a:xfrm>
            <a:off x="5580000" y="2579760"/>
            <a:ext cx="1030320" cy="487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7" name=""/>
          <p:cNvGraphicFramePr/>
          <p:nvPr/>
        </p:nvGraphicFramePr>
        <p:xfrm>
          <a:off x="1436760" y="1185840"/>
          <a:ext cx="9874080" cy="4300560"/>
        </p:xfrm>
        <a:graphic>
          <a:graphicData uri="http://schemas.openxmlformats.org/drawingml/2006/table">
            <a:tbl>
              <a:tblPr/>
              <a:tblGrid>
                <a:gridCol w="695160"/>
                <a:gridCol w="4299120"/>
                <a:gridCol w="4879800"/>
              </a:tblGrid>
              <a:tr h="17535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Ағзаның өсу, даму, көру рецепторындағы пигмент родопсиннің түзілуіне қатысу, ауруларға қарсы тұру, тері, шаш, тырнақтың саулығын сақтайды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Ақшам соқыр – көз ауруы, кешке нашар көреді. Жас ағзаның өсуі баяулайды, терісінің зақымданады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0522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D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Қальций және фосфор алмасу, сүйек пен тістің қалыптасуына қатысады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Мешел (рахит) – фосфор-кальций алмасудың бұзылуы, сүйектердің беріктігі төмендеп, аяқ сүйегінің  қисаюы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7535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Ағзаның жұқпалы ауруларға қарсы тұру қабілетін арттыру, сүйекке беріктік және мықтылық қасиет беру, зат алмасуға қатысады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Құрқұлақ (цинга) – ауруына қарсы тұруы төмендеу, тез шаршау, буын ауруы, бұлшық еттің ауруы, қылтамырдың  жарылуы, қызылиектің қанауы, қан кету байқалады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4"/>
          <p:cNvSpPr/>
          <p:nvPr/>
        </p:nvSpPr>
        <p:spPr>
          <a:xfrm>
            <a:off x="0" y="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Бинго ойыны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9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0" name="Прямоугольник 2"/>
          <p:cNvSpPr/>
          <p:nvPr/>
        </p:nvSpPr>
        <p:spPr>
          <a:xfrm>
            <a:off x="1627200" y="3360600"/>
            <a:ext cx="10285560" cy="28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1.Суда еритін дәрумендер: СРРВ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2.Ағзаның өсуі, дамуы, тері, шаш, көздің қалыпты көруіне қажет дәрумен.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3.Майда еритін дәрумендер: К.Е.Д.А.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4. А дәруменінің авитаминозы кезінде туындайтын ауру.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5. Бұл дәрумен жеткіліксіз болғанда, тері ауруы, пеллагра дамиды. 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6. Дәрумендерді щамадан тыс қолдану кезінде дамитын ауру. </a:t>
            </a:r>
            <a:r>
              <a:rPr b="0" lang="ru-RU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7. Тағам құрамында бұл дәруменнің ұзақ уақыт болмауы. </a:t>
            </a: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8.</a:t>
            </a:r>
            <a:r>
              <a:rPr b="0" lang="en-US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D</a:t>
            </a: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ru-RU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дәрумені  жетіспеуінен туындайтын ауру. </a:t>
            </a:r>
            <a:r>
              <a:rPr b="0" lang="kk-KZ" sz="16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9. С дәрумені жетіспеуінен туындайтын ауру.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457200" y="6532560"/>
            <a:ext cx="11558520" cy="493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3" descr=""/>
          <p:cNvPicPr/>
          <p:nvPr/>
        </p:nvPicPr>
        <p:blipFill>
          <a:blip r:embed="rId2"/>
          <a:stretch/>
        </p:blipFill>
        <p:spPr>
          <a:xfrm>
            <a:off x="690480" y="6311880"/>
            <a:ext cx="10711080" cy="128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3" name=""/>
          <p:cNvGraphicFramePr/>
          <p:nvPr/>
        </p:nvGraphicFramePr>
        <p:xfrm>
          <a:off x="2541600" y="914400"/>
          <a:ext cx="7583400" cy="2446200"/>
        </p:xfrm>
        <a:graphic>
          <a:graphicData uri="http://schemas.openxmlformats.org/drawingml/2006/table">
            <a:tbl>
              <a:tblPr/>
              <a:tblGrid>
                <a:gridCol w="1962000"/>
                <a:gridCol w="3343320"/>
                <a:gridCol w="2278080"/>
              </a:tblGrid>
              <a:tr h="915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CPPB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4. ақшам соқыр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7</a:t>
                      </a: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.авитаминоз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65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 A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5.PP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8.рахит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65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r>
                        <a:rPr b="0" lang="kk-KZ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.</a:t>
                      </a: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KEDA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6.</a:t>
                      </a: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гипервитаминоз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ru-RU" sz="28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Calibri"/>
                        </a:rPr>
                        <a:t>9.цинга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2"/>
          <p:cNvSpPr/>
          <p:nvPr/>
        </p:nvSpPr>
        <p:spPr>
          <a:xfrm>
            <a:off x="0" y="257040"/>
            <a:ext cx="12106440" cy="8287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5" name="Рисунок 1" descr=""/>
          <p:cNvPicPr/>
          <p:nvPr/>
        </p:nvPicPr>
        <p:blipFill>
          <a:blip r:embed="rId1"/>
          <a:stretch/>
        </p:blipFill>
        <p:spPr>
          <a:xfrm>
            <a:off x="1474920" y="674856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3" descr=""/>
          <p:cNvPicPr/>
          <p:nvPr/>
        </p:nvPicPr>
        <p:blipFill>
          <a:blip r:embed="rId2"/>
          <a:stretch/>
        </p:blipFill>
        <p:spPr>
          <a:xfrm>
            <a:off x="358920" y="6699240"/>
            <a:ext cx="11559960" cy="4932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4"/>
          <p:cNvSpPr/>
          <p:nvPr/>
        </p:nvSpPr>
        <p:spPr>
          <a:xfrm>
            <a:off x="704880" y="272880"/>
            <a:ext cx="9829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Берілген  тұжырмдамаға  «+» немесе «-» деп  белгілеңіз.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8" name="Прямоугольник 5"/>
          <p:cNvSpPr/>
          <p:nvPr/>
        </p:nvSpPr>
        <p:spPr>
          <a:xfrm>
            <a:off x="2994120" y="1935000"/>
            <a:ext cx="6095880" cy="23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1.Суда еритін дәрумендер: К.Е.Д.А.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«жоқ»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2.Майда еритін дәрумендер: К.Е.Д.А. «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иә»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3.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D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дәрумені  жетіспесе  рахит ауруы дамиды. </a:t>
            </a: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«иә»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4.А дәрумені көзге  пайдалы емес.</a:t>
            </a: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«жоқ»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647280" y="2515680"/>
            <a:ext cx="10853640" cy="308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адам ағзасындағы дәрумендердің маңыздылығын сипаттайды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дәрумендердің құрамында маңызды мөлшері бар азық-түлік тізімін жасайды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денсаулық үшін маңызды дәрумендерді және дәрумен жетіспеушілігінен туындайтын ауру түрлерін біледі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8.1.2.5 Адам ағзасындағы дәрумендердің маңыздылығын сиппаттау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8.1.2.6 Дәрумендердің құрамында маңызды мөлшері бар азық-түлік тізімін жасау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1481040" y="6678720"/>
            <a:ext cx="9328320" cy="11088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2" descr=""/>
          <p:cNvPicPr/>
          <p:nvPr/>
        </p:nvPicPr>
        <p:blipFill>
          <a:blip r:embed="rId2"/>
          <a:stretch/>
        </p:blipFill>
        <p:spPr>
          <a:xfrm>
            <a:off x="366840" y="6608880"/>
            <a:ext cx="11556720" cy="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19200" y="756720"/>
            <a:ext cx="1063944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Дәрумендер (витамин; лат. Вита- тіршілік «өмір»)- тіршілік етуге қажет ерекше органикалық заттар.Ең бірінші ашылған дәрумен В</a:t>
            </a:r>
            <a:r>
              <a:rPr b="0" lang="kk-KZ" sz="16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 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дәрумені болды. Оны поляк биохимигі Казимир Функ күріш кебегінен бөліп алып, «дәрумен» деп атады. </a:t>
            </a: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1" name="Прямоугольник 8"/>
          <p:cNvSpPr/>
          <p:nvPr/>
        </p:nvSpPr>
        <p:spPr>
          <a:xfrm>
            <a:off x="6570720" y="1511280"/>
            <a:ext cx="5162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-38160" y="15084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Схема 16" descr=""/>
          <p:cNvPicPr/>
          <p:nvPr/>
        </p:nvPicPr>
        <p:blipFill>
          <a:blip r:embed="rId1"/>
          <a:stretch/>
        </p:blipFill>
        <p:spPr>
          <a:xfrm>
            <a:off x="1712880" y="1889280"/>
            <a:ext cx="8723520" cy="310968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17" descr=""/>
          <p:cNvPicPr/>
          <p:nvPr/>
        </p:nvPicPr>
        <p:blipFill>
          <a:blip r:embed="rId2"/>
          <a:stretch/>
        </p:blipFill>
        <p:spPr>
          <a:xfrm>
            <a:off x="6407280" y="4913280"/>
            <a:ext cx="1657080" cy="2749680"/>
          </a:xfrm>
          <a:prstGeom prst="rect">
            <a:avLst/>
          </a:prstGeom>
          <a:ln w="0">
            <a:noFill/>
          </a:ln>
        </p:spPr>
      </p:pic>
      <p:pic>
        <p:nvPicPr>
          <p:cNvPr id="25" name="Рисунок 18" descr=""/>
          <p:cNvPicPr/>
          <p:nvPr/>
        </p:nvPicPr>
        <p:blipFill>
          <a:blip r:embed="rId3"/>
          <a:stretch/>
        </p:blipFill>
        <p:spPr>
          <a:xfrm>
            <a:off x="8180280" y="4863960"/>
            <a:ext cx="1938600" cy="274968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19" descr=""/>
          <p:cNvPicPr/>
          <p:nvPr/>
        </p:nvPicPr>
        <p:blipFill>
          <a:blip r:embed="rId4"/>
          <a:srcRect l="3870" t="45973" r="6055" b="2395"/>
          <a:stretch/>
        </p:blipFill>
        <p:spPr>
          <a:xfrm>
            <a:off x="1857240" y="4834080"/>
            <a:ext cx="3138480" cy="1792080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1" descr=""/>
          <p:cNvPicPr/>
          <p:nvPr/>
        </p:nvPicPr>
        <p:blipFill>
          <a:blip r:embed="rId5"/>
          <a:stretch/>
        </p:blipFill>
        <p:spPr>
          <a:xfrm>
            <a:off x="993600" y="6661080"/>
            <a:ext cx="9328320" cy="109440"/>
          </a:xfrm>
          <a:prstGeom prst="rect">
            <a:avLst/>
          </a:prstGeom>
          <a:ln w="0">
            <a:noFill/>
          </a:ln>
        </p:spPr>
      </p:pic>
      <p:pic>
        <p:nvPicPr>
          <p:cNvPr id="28" name="Рисунок 2" descr=""/>
          <p:cNvPicPr/>
          <p:nvPr/>
        </p:nvPicPr>
        <p:blipFill>
          <a:blip r:embed="rId6"/>
          <a:stretch/>
        </p:blipFill>
        <p:spPr>
          <a:xfrm>
            <a:off x="316080" y="6613560"/>
            <a:ext cx="11559960" cy="49320"/>
          </a:xfrm>
          <a:prstGeom prst="rect">
            <a:avLst/>
          </a:prstGeom>
          <a:ln w="0">
            <a:noFill/>
          </a:ln>
        </p:spPr>
      </p:pic>
      <p:sp>
        <p:nvSpPr>
          <p:cNvPr id="29" name="Rectangle 12"/>
          <p:cNvSpPr/>
          <p:nvPr/>
        </p:nvSpPr>
        <p:spPr>
          <a:xfrm>
            <a:off x="8280" y="-161280"/>
            <a:ext cx="2214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34495e"/>
                </a:solidFill>
                <a:uFillTx/>
                <a:latin typeface="Pt Sans"/>
                <a:ea typeface="Arial"/>
              </a:rPr>
              <a:t>.</a:t>
            </a:r>
            <a:endParaRPr b="0" lang="ru-RU" sz="1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"/>
          <p:cNvPicPr/>
          <p:nvPr/>
        </p:nvPicPr>
        <p:blipFill>
          <a:blip r:embed="rId1"/>
          <a:stretch/>
        </p:blipFill>
        <p:spPr>
          <a:xfrm>
            <a:off x="0" y="50760"/>
            <a:ext cx="12204720" cy="801720"/>
          </a:xfrm>
          <a:prstGeom prst="rect">
            <a:avLst/>
          </a:prstGeom>
          <a:ln w="0">
            <a:noFill/>
          </a:ln>
        </p:spPr>
      </p:pic>
      <p:sp>
        <p:nvSpPr>
          <p:cNvPr id="31" name="Прямоугольник 1"/>
          <p:cNvSpPr/>
          <p:nvPr/>
        </p:nvSpPr>
        <p:spPr>
          <a:xfrm>
            <a:off x="1111320" y="1200240"/>
            <a:ext cx="1082016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2"/>
          <p:cNvSpPr/>
          <p:nvPr/>
        </p:nvSpPr>
        <p:spPr>
          <a:xfrm>
            <a:off x="695160" y="2712960"/>
            <a:ext cx="6181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93800" y="163440"/>
            <a:ext cx="10515600" cy="65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Суда еритін дәрумендер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34" name="Прямоугольник 14"/>
          <p:cNvSpPr/>
          <p:nvPr/>
        </p:nvSpPr>
        <p:spPr>
          <a:xfrm>
            <a:off x="3740040" y="839880"/>
            <a:ext cx="63183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С дәрумені көк-өністермен жеміс-жидек құрамында болады. Ол итмұрын, қара қарақат, лимон және басқа цитрус дақылдарында, қырыққабатта (әсіресе ашыған қырыққабатта) көп мөлшерде бар. Жетіспеген /цинга/құрқұлақ  дамиды.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Рисунок 23" descr=""/>
          <p:cNvPicPr/>
          <p:nvPr/>
        </p:nvPicPr>
        <p:blipFill>
          <a:blip r:embed="rId2"/>
          <a:stretch/>
        </p:blipFill>
        <p:spPr>
          <a:xfrm>
            <a:off x="3989520" y="2541600"/>
            <a:ext cx="2468520" cy="2230560"/>
          </a:xfrm>
          <a:prstGeom prst="rect">
            <a:avLst/>
          </a:prstGeom>
          <a:ln w="0">
            <a:noFill/>
          </a:ln>
        </p:spPr>
      </p:pic>
      <p:sp>
        <p:nvSpPr>
          <p:cNvPr id="36" name="Овал 25"/>
          <p:cNvSpPr/>
          <p:nvPr/>
        </p:nvSpPr>
        <p:spPr>
          <a:xfrm>
            <a:off x="536400" y="892080"/>
            <a:ext cx="2973600" cy="2452680"/>
          </a:xfrm>
          <a:prstGeom prst="ellipse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9" descr=""/>
          <p:cNvPicPr/>
          <p:nvPr/>
        </p:nvPicPr>
        <p:blipFill>
          <a:blip r:embed="rId3"/>
          <a:stretch/>
        </p:blipFill>
        <p:spPr>
          <a:xfrm>
            <a:off x="2463840" y="1793880"/>
            <a:ext cx="984240" cy="63324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10" descr=""/>
          <p:cNvPicPr/>
          <p:nvPr/>
        </p:nvPicPr>
        <p:blipFill>
          <a:blip r:embed="rId4"/>
          <a:stretch/>
        </p:blipFill>
        <p:spPr>
          <a:xfrm>
            <a:off x="1589040" y="979560"/>
            <a:ext cx="841320" cy="67788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12" descr=""/>
          <p:cNvPicPr/>
          <p:nvPr/>
        </p:nvPicPr>
        <p:blipFill>
          <a:blip r:embed="rId5"/>
          <a:stretch/>
        </p:blipFill>
        <p:spPr>
          <a:xfrm>
            <a:off x="627120" y="1714680"/>
            <a:ext cx="927000" cy="70632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13" descr=""/>
          <p:cNvPicPr/>
          <p:nvPr/>
        </p:nvPicPr>
        <p:blipFill>
          <a:blip r:embed="rId6"/>
          <a:stretch/>
        </p:blipFill>
        <p:spPr>
          <a:xfrm>
            <a:off x="1514520" y="2505240"/>
            <a:ext cx="920880" cy="73944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15" descr=""/>
          <p:cNvPicPr/>
          <p:nvPr/>
        </p:nvPicPr>
        <p:blipFill>
          <a:blip r:embed="rId7"/>
          <a:stretch/>
        </p:blipFill>
        <p:spPr>
          <a:xfrm>
            <a:off x="1174680" y="1246320"/>
            <a:ext cx="1633680" cy="198756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26"/>
          <p:cNvSpPr/>
          <p:nvPr/>
        </p:nvSpPr>
        <p:spPr>
          <a:xfrm>
            <a:off x="7067520" y="2398680"/>
            <a:ext cx="4273560" cy="192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В1  дәрумені (тиамин), В тобына жататын басқа дәрумендер сияқты жүйке жүйесінің қызметінде маңызды рөл атқарады. В1 дәруменінің авитаминозы кезінде адам бери-бери ауруымен ауырады</a:t>
            </a: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3" name="Picture 16" descr=""/>
          <p:cNvPicPr/>
          <p:nvPr/>
        </p:nvPicPr>
        <p:blipFill>
          <a:blip r:embed="rId8"/>
          <a:stretch/>
        </p:blipFill>
        <p:spPr>
          <a:xfrm>
            <a:off x="880920" y="3692520"/>
            <a:ext cx="2325960" cy="2532240"/>
          </a:xfrm>
          <a:prstGeom prst="rect">
            <a:avLst/>
          </a:prstGeom>
          <a:ln w="0">
            <a:noFill/>
          </a:ln>
        </p:spPr>
      </p:pic>
      <p:sp>
        <p:nvSpPr>
          <p:cNvPr id="44" name="Прямоугольник 1"/>
          <p:cNvSpPr/>
          <p:nvPr/>
        </p:nvSpPr>
        <p:spPr>
          <a:xfrm>
            <a:off x="6259680" y="5769000"/>
            <a:ext cx="5499000" cy="16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9"/>
              </a:rPr>
              <a:t>https://bilimland.kz/upload/content/lesson/12751/media/9e6cf0c9a14a00c1e3d6e13a691e1dad/content/script_00005/media/uc_b4_l025_04_02ss.mp4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Прямоугольник 1"/>
          <p:cNvSpPr/>
          <p:nvPr/>
        </p:nvSpPr>
        <p:spPr>
          <a:xfrm>
            <a:off x="3301920" y="4753080"/>
            <a:ext cx="306072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В2 дәрумені көп мөлшерде ашытқы, бидай кебегі, бұршақ, ет, сүт және жұмыртқа сарыуызында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6" name="Рисунок 1" descr=""/>
          <p:cNvPicPr/>
          <p:nvPr/>
        </p:nvPicPr>
        <p:blipFill>
          <a:blip r:embed="rId10"/>
          <a:stretch/>
        </p:blipFill>
        <p:spPr>
          <a:xfrm>
            <a:off x="1258920" y="666108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2" descr=""/>
          <p:cNvPicPr/>
          <p:nvPr/>
        </p:nvPicPr>
        <p:blipFill>
          <a:blip r:embed="rId11"/>
          <a:stretch/>
        </p:blipFill>
        <p:spPr>
          <a:xfrm>
            <a:off x="536400" y="6613560"/>
            <a:ext cx="11558880" cy="4752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2"/>
          <p:cNvSpPr/>
          <p:nvPr/>
        </p:nvSpPr>
        <p:spPr>
          <a:xfrm>
            <a:off x="92160" y="179280"/>
            <a:ext cx="1219176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  тобы дәрумендері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3"/>
          <p:cNvSpPr/>
          <p:nvPr/>
        </p:nvSpPr>
        <p:spPr>
          <a:xfrm>
            <a:off x="4876920" y="2276640"/>
            <a:ext cx="6286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Бауыр, бүйрек, балық, жұмыртқа В12 дәруменіне бай.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0" name="Picture 3" descr=""/>
          <p:cNvPicPr/>
          <p:nvPr/>
        </p:nvPicPr>
        <p:blipFill>
          <a:blip r:embed="rId1"/>
          <a:stretch/>
        </p:blipFill>
        <p:spPr>
          <a:xfrm>
            <a:off x="676440" y="1077840"/>
            <a:ext cx="4200480" cy="527220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5"/>
          <p:cNvSpPr/>
          <p:nvPr/>
        </p:nvSpPr>
        <p:spPr>
          <a:xfrm>
            <a:off x="4876920" y="1303200"/>
            <a:ext cx="662436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В6 дәруменінің жетіспеуі анемия, дерматит.аруын тудырады.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6"/>
          <p:cNvSpPr/>
          <p:nvPr/>
        </p:nvSpPr>
        <p:spPr>
          <a:xfrm>
            <a:off x="4876920" y="3062160"/>
            <a:ext cx="6770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Дәрумендердің ағзадағы жетіспеушілігі гиповитаминоз деп аталады.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0"/>
          <p:cNvSpPr/>
          <p:nvPr/>
        </p:nvSpPr>
        <p:spPr>
          <a:xfrm>
            <a:off x="4876920" y="4005360"/>
            <a:ext cx="64008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Күнделікті пайдаланатын тағамдардың құрамында қандай да бір дәруменнің ұзақ уақыт болмауынан авитаминоз орын алады. Бұл кезде адамда  зат алмасудың барлық түрі бұзылады.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1"/>
          <p:cNvSpPr/>
          <p:nvPr/>
        </p:nvSpPr>
        <p:spPr>
          <a:xfrm>
            <a:off x="4876920" y="5529240"/>
            <a:ext cx="61941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Дәрумендерді  шамадан көп пайдалану да ағза үшін зиян. Бұл кезде гипервитаминоз орын алады.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5" name="Рисунок 1" descr=""/>
          <p:cNvPicPr/>
          <p:nvPr/>
        </p:nvPicPr>
        <p:blipFill>
          <a:blip r:embed="rId2"/>
          <a:stretch/>
        </p:blipFill>
        <p:spPr>
          <a:xfrm>
            <a:off x="1212840" y="6615000"/>
            <a:ext cx="9328320" cy="11124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4" descr=""/>
          <p:cNvPicPr/>
          <p:nvPr/>
        </p:nvPicPr>
        <p:blipFill>
          <a:blip r:embed="rId3"/>
          <a:stretch/>
        </p:blipFill>
        <p:spPr>
          <a:xfrm>
            <a:off x="307800" y="6581880"/>
            <a:ext cx="11558880" cy="4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1"/>
          <p:cNvSpPr/>
          <p:nvPr/>
        </p:nvSpPr>
        <p:spPr>
          <a:xfrm>
            <a:off x="0" y="146160"/>
            <a:ext cx="12192120" cy="628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Майда еритін дәрумендер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8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7"/>
          <p:cNvSpPr/>
          <p:nvPr/>
        </p:nvSpPr>
        <p:spPr>
          <a:xfrm>
            <a:off x="1727280" y="4024440"/>
            <a:ext cx="8858160" cy="163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tabLst>
                <a:tab algn="l" pos="0"/>
                <a:tab algn="l" pos="685800"/>
                <a:tab algn="l" pos="1371600"/>
                <a:tab algn="l" pos="2057400"/>
                <a:tab algn="l" pos="2743200"/>
                <a:tab algn="l" pos="3429000"/>
                <a:tab algn="l" pos="4114800"/>
                <a:tab algn="l" pos="4800600"/>
                <a:tab algn="l" pos="5486400"/>
                <a:tab algn="l" pos="6172200"/>
                <a:tab algn="l" pos="6858000"/>
                <a:tab algn="l" pos="7543800"/>
                <a:tab algn="l" pos="8229600"/>
                <a:tab algn="l" pos="8915400"/>
                <a:tab algn="l" pos="9601200"/>
                <a:tab algn="l" pos="10287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8"/>
          <p:cNvSpPr/>
          <p:nvPr/>
        </p:nvSpPr>
        <p:spPr>
          <a:xfrm>
            <a:off x="8191440" y="3346560"/>
            <a:ext cx="1843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9"/>
          <p:cNvSpPr/>
          <p:nvPr/>
        </p:nvSpPr>
        <p:spPr>
          <a:xfrm>
            <a:off x="5324400" y="316692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9"/>
          <p:cNvSpPr/>
          <p:nvPr/>
        </p:nvSpPr>
        <p:spPr>
          <a:xfrm>
            <a:off x="3068640" y="1003320"/>
            <a:ext cx="5122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 дәруменінің авитаминозы кезінде  ақшам соқыр ауруы дамиды.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4" name="Рисунок 14" descr=""/>
          <p:cNvPicPr/>
          <p:nvPr/>
        </p:nvPicPr>
        <p:blipFill>
          <a:blip r:embed="rId3"/>
          <a:srcRect l="0" t="15608" r="37715" b="0"/>
          <a:stretch/>
        </p:blipFill>
        <p:spPr>
          <a:xfrm>
            <a:off x="625320" y="822240"/>
            <a:ext cx="2159280" cy="158616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16" descr=""/>
          <p:cNvPicPr/>
          <p:nvPr/>
        </p:nvPicPr>
        <p:blipFill>
          <a:blip r:embed="rId4"/>
          <a:srcRect l="62785" t="2138" r="3149" b="58085"/>
          <a:stretch/>
        </p:blipFill>
        <p:spPr>
          <a:xfrm>
            <a:off x="673200" y="2644920"/>
            <a:ext cx="1982520" cy="156528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 17"/>
          <p:cNvSpPr/>
          <p:nvPr/>
        </p:nvSpPr>
        <p:spPr>
          <a:xfrm>
            <a:off x="3068640" y="3954600"/>
            <a:ext cx="591984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D </a:t>
            </a: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дәрумені  көп мөлшерде балық майында, бауырында, атлант майшабағында, жұмыртқада, сүтте, майда болады.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Прямоугольник 20"/>
          <p:cNvSpPr/>
          <p:nvPr/>
        </p:nvSpPr>
        <p:spPr>
          <a:xfrm>
            <a:off x="3068640" y="1843200"/>
            <a:ext cx="55418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Е дәрумені (токоферол) жетіспеуі бұлшық ет дистрофиясына, анемияға,семіздікке себеп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8" name="Picture 12" descr=""/>
          <p:cNvPicPr/>
          <p:nvPr/>
        </p:nvPicPr>
        <p:blipFill>
          <a:blip r:embed="rId5"/>
          <a:srcRect l="0" t="0" r="1424" b="48034"/>
          <a:stretch/>
        </p:blipFill>
        <p:spPr>
          <a:xfrm>
            <a:off x="9258480" y="914400"/>
            <a:ext cx="2050920" cy="214308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13" descr=""/>
          <p:cNvPicPr/>
          <p:nvPr/>
        </p:nvPicPr>
        <p:blipFill>
          <a:blip r:embed="rId6"/>
          <a:stretch/>
        </p:blipFill>
        <p:spPr>
          <a:xfrm>
            <a:off x="625320" y="4451400"/>
            <a:ext cx="2030400" cy="2039760"/>
          </a:xfrm>
          <a:prstGeom prst="rect">
            <a:avLst/>
          </a:prstGeom>
          <a:ln w="0">
            <a:noFill/>
          </a:ln>
        </p:spPr>
      </p:pic>
      <p:sp>
        <p:nvSpPr>
          <p:cNvPr id="70" name="TextBox 23"/>
          <p:cNvSpPr/>
          <p:nvPr/>
        </p:nvSpPr>
        <p:spPr>
          <a:xfrm>
            <a:off x="3122640" y="5113440"/>
            <a:ext cx="597708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РР дәрусмені (никотин)асқазан ішек жұмысына әсер етеді.Бұл дәруменнің жетіспеуі теріде көпіршіктер мен дақтар пайда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 24"/>
          <p:cNvSpPr/>
          <p:nvPr/>
        </p:nvSpPr>
        <p:spPr>
          <a:xfrm>
            <a:off x="3068640" y="2955960"/>
            <a:ext cx="603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 дәрумені саумалдық (шпинат), қалақай, түсті қырыққабат, асқабақ,сәбізде кездеседі.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7"/>
          <a:srcRect l="50717" t="10157" r="0" b="10955"/>
          <a:stretch/>
        </p:blipFill>
        <p:spPr>
          <a:xfrm>
            <a:off x="9310680" y="3408480"/>
            <a:ext cx="2185920" cy="2563560"/>
          </a:xfrm>
          <a:prstGeom prst="rect">
            <a:avLst/>
          </a:prstGeom>
          <a:ln w="0">
            <a:noFill/>
          </a:ln>
        </p:spPr>
      </p:pic>
      <p:sp>
        <p:nvSpPr>
          <p:cNvPr id="73" name="TextBox 3"/>
          <p:cNvSpPr/>
          <p:nvPr/>
        </p:nvSpPr>
        <p:spPr>
          <a:xfrm flipV="1" rot="10800000">
            <a:off x="10585080" y="4774680"/>
            <a:ext cx="723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РР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Объект 6" descr=""/>
          <p:cNvPicPr/>
          <p:nvPr/>
        </p:nvPicPr>
        <p:blipFill>
          <a:blip r:embed="rId1"/>
          <a:stretch/>
        </p:blipFill>
        <p:spPr>
          <a:xfrm>
            <a:off x="262080" y="689040"/>
            <a:ext cx="11405880" cy="55166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3" descr=""/>
          <p:cNvPicPr/>
          <p:nvPr/>
        </p:nvPicPr>
        <p:blipFill>
          <a:blip r:embed="rId2"/>
          <a:stretch/>
        </p:blipFill>
        <p:spPr>
          <a:xfrm>
            <a:off x="8604360" y="2593800"/>
            <a:ext cx="2906640" cy="123516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7"/>
          <p:cNvSpPr/>
          <p:nvPr/>
        </p:nvSpPr>
        <p:spPr>
          <a:xfrm>
            <a:off x="8921880" y="2624040"/>
            <a:ext cx="25588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D </a:t>
            </a: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дәрумені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Ересек адам үшін-2,5 мг  </a:t>
            </a:r>
            <a:r>
              <a:rPr b="0" lang="ru-RU" sz="20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Балаларда-12,5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7" name="Picture 4" descr=""/>
          <p:cNvPicPr/>
          <p:nvPr/>
        </p:nvPicPr>
        <p:blipFill>
          <a:blip r:embed="rId3"/>
          <a:stretch/>
        </p:blipFill>
        <p:spPr>
          <a:xfrm>
            <a:off x="5964120" y="5091120"/>
            <a:ext cx="2378160" cy="105408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5" descr=""/>
          <p:cNvPicPr/>
          <p:nvPr/>
        </p:nvPicPr>
        <p:blipFill>
          <a:blip r:embed="rId4"/>
          <a:stretch/>
        </p:blipFill>
        <p:spPr>
          <a:xfrm>
            <a:off x="1905120" y="3930480"/>
            <a:ext cx="2155680" cy="88128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6" descr=""/>
          <p:cNvPicPr/>
          <p:nvPr/>
        </p:nvPicPr>
        <p:blipFill>
          <a:blip r:embed="rId5"/>
          <a:stretch/>
        </p:blipFill>
        <p:spPr>
          <a:xfrm>
            <a:off x="1130400" y="2624040"/>
            <a:ext cx="2377800" cy="105408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7" descr=""/>
          <p:cNvPicPr/>
          <p:nvPr/>
        </p:nvPicPr>
        <p:blipFill>
          <a:blip r:embed="rId6"/>
          <a:stretch/>
        </p:blipFill>
        <p:spPr>
          <a:xfrm>
            <a:off x="5859360" y="720720"/>
            <a:ext cx="1905120" cy="64296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8" descr=""/>
          <p:cNvPicPr/>
          <p:nvPr/>
        </p:nvPicPr>
        <p:blipFill>
          <a:blip r:embed="rId7"/>
          <a:stretch/>
        </p:blipFill>
        <p:spPr>
          <a:xfrm>
            <a:off x="7912080" y="1544760"/>
            <a:ext cx="2041560" cy="836640"/>
          </a:xfrm>
          <a:prstGeom prst="rect">
            <a:avLst/>
          </a:prstGeom>
          <a:ln w="0">
            <a:noFill/>
          </a:ln>
        </p:spPr>
      </p:pic>
      <p:sp>
        <p:nvSpPr>
          <p:cNvPr id="82" name="Прямоугольник 8"/>
          <p:cNvSpPr/>
          <p:nvPr/>
        </p:nvSpPr>
        <p:spPr>
          <a:xfrm>
            <a:off x="5726160" y="5321160"/>
            <a:ext cx="2878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В6 дәрумені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1,5-2 мг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Прямоугольник 9"/>
          <p:cNvSpPr/>
          <p:nvPr/>
        </p:nvSpPr>
        <p:spPr>
          <a:xfrm flipV="1" rot="10800000">
            <a:off x="1409400" y="2709000"/>
            <a:ext cx="15462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В12 дәрумені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2-3 мг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Прямоугольник 10"/>
          <p:cNvSpPr/>
          <p:nvPr/>
        </p:nvSpPr>
        <p:spPr>
          <a:xfrm>
            <a:off x="2014560" y="4103640"/>
            <a:ext cx="1882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РР дәрумені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15-20мг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Прямоугольник 11"/>
          <p:cNvSpPr/>
          <p:nvPr/>
        </p:nvSpPr>
        <p:spPr>
          <a:xfrm>
            <a:off x="8061480" y="1643040"/>
            <a:ext cx="18921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 дәрумені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10-20 мг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Прямоугольник 12"/>
          <p:cNvSpPr/>
          <p:nvPr/>
        </p:nvSpPr>
        <p:spPr>
          <a:xfrm>
            <a:off x="5965920" y="641520"/>
            <a:ext cx="1693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 дәрумені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0,2-0,3 мг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7" name="Рисунок 1" descr=""/>
          <p:cNvPicPr/>
          <p:nvPr/>
        </p:nvPicPr>
        <p:blipFill>
          <a:blip r:embed="rId8"/>
          <a:stretch/>
        </p:blipFill>
        <p:spPr>
          <a:xfrm>
            <a:off x="1305000" y="668808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2" descr=""/>
          <p:cNvPicPr/>
          <p:nvPr/>
        </p:nvPicPr>
        <p:blipFill>
          <a:blip r:embed="rId9"/>
          <a:stretch/>
        </p:blipFill>
        <p:spPr>
          <a:xfrm>
            <a:off x="341280" y="6629400"/>
            <a:ext cx="11560320" cy="4932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1"/>
          <p:cNvSpPr/>
          <p:nvPr/>
        </p:nvSpPr>
        <p:spPr>
          <a:xfrm>
            <a:off x="0" y="182520"/>
            <a:ext cx="12192120" cy="459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Дәрумендердің бір тәуліктегі қажет мөлшері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3"/>
          <p:cNvSpPr/>
          <p:nvPr/>
        </p:nvSpPr>
        <p:spPr>
          <a:xfrm>
            <a:off x="-20520" y="187200"/>
            <a:ext cx="12191760" cy="8416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Дәрумендер жетіспеуінен дамитын аурулар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6"/>
          <p:cNvSpPr/>
          <p:nvPr/>
        </p:nvSpPr>
        <p:spPr>
          <a:xfrm>
            <a:off x="569880" y="3162240"/>
            <a:ext cx="2885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 дәрумені жетіспеуінен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Ақшам соқыр ауруы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3" name="Picture 9" descr="C:\Users\Admin\Desktop\le-squelette-des-membres-inférieurs-dans-rachitisme-102227164.jpg"/>
          <p:cNvPicPr/>
          <p:nvPr/>
        </p:nvPicPr>
        <p:blipFill>
          <a:blip r:embed="rId1"/>
          <a:srcRect l="0" t="13624" r="0" b="11025"/>
          <a:stretch/>
        </p:blipFill>
        <p:spPr>
          <a:xfrm>
            <a:off x="4197240" y="1184400"/>
            <a:ext cx="3962520" cy="177804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7"/>
          <p:cNvSpPr/>
          <p:nvPr/>
        </p:nvSpPr>
        <p:spPr>
          <a:xfrm>
            <a:off x="3710160" y="2962440"/>
            <a:ext cx="497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D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дәрумені жетіспеуінен рахит ауруы</a:t>
            </a:r>
            <a:r>
              <a:rPr b="0" lang="en-US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5" name="Рисунок 8" descr=""/>
          <p:cNvPicPr/>
          <p:nvPr/>
        </p:nvPicPr>
        <p:blipFill>
          <a:blip r:embed="rId2"/>
          <a:stretch/>
        </p:blipFill>
        <p:spPr>
          <a:xfrm>
            <a:off x="8686800" y="1184400"/>
            <a:ext cx="2760840" cy="180000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9"/>
          <p:cNvSpPr/>
          <p:nvPr/>
        </p:nvSpPr>
        <p:spPr>
          <a:xfrm>
            <a:off x="8772120" y="3143160"/>
            <a:ext cx="29991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В6 дәрумені жетіспеуінен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Дерматит ауруы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7" name="Рисунок 10" descr=""/>
          <p:cNvPicPr/>
          <p:nvPr/>
        </p:nvPicPr>
        <p:blipFill>
          <a:blip r:embed="rId3"/>
          <a:srcRect l="2874" t="20393" r="2320" b="1829"/>
          <a:stretch/>
        </p:blipFill>
        <p:spPr>
          <a:xfrm>
            <a:off x="630360" y="1335240"/>
            <a:ext cx="2536560" cy="162720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12" descr=""/>
          <p:cNvPicPr/>
          <p:nvPr/>
        </p:nvPicPr>
        <p:blipFill>
          <a:blip r:embed="rId4"/>
          <a:stretch/>
        </p:blipFill>
        <p:spPr>
          <a:xfrm>
            <a:off x="630360" y="3946680"/>
            <a:ext cx="2536560" cy="137628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11"/>
          <p:cNvSpPr/>
          <p:nvPr/>
        </p:nvSpPr>
        <p:spPr>
          <a:xfrm>
            <a:off x="517680" y="5464080"/>
            <a:ext cx="3192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РР дәрумені жетіспеуінен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Пеллагра ауруы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Прямоугольник 12"/>
          <p:cNvSpPr/>
          <p:nvPr/>
        </p:nvSpPr>
        <p:spPr>
          <a:xfrm>
            <a:off x="3371760" y="5529240"/>
            <a:ext cx="5396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Е дәрумені жетіспеуінен семіздік ауруы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Рисунок 13" descr=""/>
          <p:cNvPicPr/>
          <p:nvPr/>
        </p:nvPicPr>
        <p:blipFill>
          <a:blip r:embed="rId5"/>
          <a:srcRect l="3509" t="5229" r="1664" b="9247"/>
          <a:stretch/>
        </p:blipFill>
        <p:spPr>
          <a:xfrm>
            <a:off x="8529480" y="3870360"/>
            <a:ext cx="2995920" cy="1550880"/>
          </a:xfrm>
          <a:prstGeom prst="rect">
            <a:avLst/>
          </a:prstGeom>
          <a:ln w="0">
            <a:noFill/>
          </a:ln>
        </p:spPr>
      </p:pic>
      <p:sp>
        <p:nvSpPr>
          <p:cNvPr id="102" name="Прямоугольник 14"/>
          <p:cNvSpPr/>
          <p:nvPr/>
        </p:nvSpPr>
        <p:spPr>
          <a:xfrm>
            <a:off x="8424720" y="5510160"/>
            <a:ext cx="3432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К дәрумені жетіспеуінен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Қан ұю ауруы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3" name="Рисунок 1" descr=""/>
          <p:cNvPicPr/>
          <p:nvPr/>
        </p:nvPicPr>
        <p:blipFill>
          <a:blip r:embed="rId6"/>
          <a:stretch/>
        </p:blipFill>
        <p:spPr>
          <a:xfrm>
            <a:off x="1711440" y="668808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2" descr=""/>
          <p:cNvPicPr/>
          <p:nvPr/>
        </p:nvPicPr>
        <p:blipFill>
          <a:blip r:embed="rId7"/>
          <a:stretch/>
        </p:blipFill>
        <p:spPr>
          <a:xfrm>
            <a:off x="163440" y="6595920"/>
            <a:ext cx="11560320" cy="76320"/>
          </a:xfrm>
          <a:prstGeom prst="rect">
            <a:avLst/>
          </a:prstGeom>
          <a:ln w="0">
            <a:noFill/>
          </a:ln>
        </p:spPr>
      </p:pic>
      <p:pic>
        <p:nvPicPr>
          <p:cNvPr id="105" name="Биология 8кл.Авитаминоз.mp4" descr=""/>
          <p:cNvPicPr/>
          <p:nvPr/>
        </p:nvPicPr>
        <p:blipFill>
          <a:blip r:embed="rId8"/>
          <a:stretch/>
        </p:blipFill>
        <p:spPr>
          <a:xfrm>
            <a:off x="3541680" y="3444840"/>
            <a:ext cx="4915080" cy="225252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105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105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3"/>
          <p:cNvSpPr/>
          <p:nvPr/>
        </p:nvSpPr>
        <p:spPr>
          <a:xfrm>
            <a:off x="0" y="201600"/>
            <a:ext cx="12192120" cy="947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а.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Жеміс-жидектер құрамында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кездесетін иммунитетті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көтеруге маңызды дәруменді сипаттаңыз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дәруменді сипаттаңыз.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7" name="Picture 17" descr=""/>
          <p:cNvPicPr/>
          <p:nvPr/>
        </p:nvPicPr>
        <p:blipFill>
          <a:blip r:embed="rId1"/>
          <a:srcRect l="2622" t="24562" r="1937" b="2929"/>
          <a:stretch/>
        </p:blipFill>
        <p:spPr>
          <a:xfrm>
            <a:off x="2481120" y="1398600"/>
            <a:ext cx="7229520" cy="3300480"/>
          </a:xfrm>
          <a:prstGeom prst="rect">
            <a:avLst/>
          </a:prstGeom>
          <a:ln w="0">
            <a:noFill/>
          </a:ln>
        </p:spPr>
      </p:pic>
      <p:sp>
        <p:nvSpPr>
          <p:cNvPr id="108" name="Прямоугольник 2"/>
          <p:cNvSpPr/>
          <p:nvPr/>
        </p:nvSpPr>
        <p:spPr>
          <a:xfrm>
            <a:off x="2227320" y="5143680"/>
            <a:ext cx="4887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Дескрипторлар: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Прямоугольник 5"/>
          <p:cNvSpPr/>
          <p:nvPr/>
        </p:nvSpPr>
        <p:spPr>
          <a:xfrm>
            <a:off x="2227320" y="5459400"/>
            <a:ext cx="9032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Жеміс-жидектер құрамында кездесетін дәрумендерді жазады.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Иммунитетті көтеруге қажет дәруменді сипаттайды.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0" name="Рисунок 5" descr=""/>
          <p:cNvPicPr/>
          <p:nvPr/>
        </p:nvPicPr>
        <p:blipFill>
          <a:blip r:embed="rId2"/>
          <a:stretch/>
        </p:blipFill>
        <p:spPr>
          <a:xfrm>
            <a:off x="1932120" y="6629400"/>
            <a:ext cx="9327960" cy="1094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6" descr=""/>
          <p:cNvPicPr/>
          <p:nvPr/>
        </p:nvPicPr>
        <p:blipFill>
          <a:blip r:embed="rId3"/>
          <a:stretch/>
        </p:blipFill>
        <p:spPr>
          <a:xfrm>
            <a:off x="316080" y="6759720"/>
            <a:ext cx="11559960" cy="48960"/>
          </a:xfrm>
          <a:prstGeom prst="rect">
            <a:avLst/>
          </a:prstGeom>
          <a:ln w="0">
            <a:noFill/>
          </a:ln>
        </p:spPr>
      </p:pic>
      <p:sp>
        <p:nvSpPr>
          <p:cNvPr id="112" name="TextBox 4"/>
          <p:cNvSpPr/>
          <p:nvPr/>
        </p:nvSpPr>
        <p:spPr>
          <a:xfrm>
            <a:off x="2283840" y="4740120"/>
            <a:ext cx="8492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4472c4"/>
                </a:solidFill>
                <a:uFillTx/>
                <a:latin typeface="Calibri"/>
              </a:rPr>
              <a:t>_________________________________________________________________________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2024-10-31T19:48:44Z</dcterms:modified>
  <cp:revision>687</cp:revision>
  <dc:subject/>
  <dc:title>Презентация PowerPoint</dc:title>
</cp:coreProperties>
</file>