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6.png" ContentType="image/png"/>
  <Override PartName="/ppt/media/image7.png" ContentType="image/png"/>
  <Override PartName="/ppt/media/image15.jpeg" ContentType="image/jpeg"/>
  <Override PartName="/ppt/media/image8.png" ContentType="image/png"/>
  <Override PartName="/ppt/media/image10.png" ContentType="image/png"/>
  <Override PartName="/ppt/media/image2.png" ContentType="image/png"/>
  <Override PartName="/ppt/media/image9.png" ContentType="image/png"/>
  <Override PartName="/ppt/media/image17.png" ContentType="image/png"/>
  <Override PartName="/ppt/media/image11.png" ContentType="image/png"/>
  <Override PartName="/ppt/media/image3.png" ContentType="image/png"/>
  <Override PartName="/ppt/media/image14.jpeg" ContentType="image/jpeg"/>
  <Override PartName="/ppt/media/image20.png" ContentType="image/png"/>
  <Override PartName="/ppt/media/image16.jpeg" ContentType="image/jpeg"/>
  <Override PartName="/ppt/media/image18.png" ContentType="image/png"/>
  <Override PartName="/ppt/media/image19.png" ContentType="image/png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4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Img"/>
          </p:nvPr>
        </p:nvSpPr>
        <p:spPr>
          <a:xfrm>
            <a:off x="380880" y="685440"/>
            <a:ext cx="609624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move the slide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5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 idx="6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B37532D-7780-45A5-8029-8BCB84198F18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3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0CB2160-68C9-4ED9-88BE-D2E7F1854B1F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6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E296EA6-1542-4149-B79E-77C90B0BC9ED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9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7E6848C-7F1E-48DF-942F-A9B3499906F4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2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A5A245D-D691-4387-831E-4A0128734639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5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BED5FC2-405E-4C73-8CEC-81F09A281E21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48FF08A-52B1-4DC9-96A5-923944BAE43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6B01B81-B1B4-4633-A325-5F1BF0B3D747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8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6.png"/><Relationship Id="rId3" Type="http://schemas.openxmlformats.org/officeDocument/2006/relationships/hyperlink" Target="https://bilimland.kz/upload/content/lesson/12753/media/b38e4613974bc768cf30130c6f56a689/content/script_00007/media/uc_b4_l027_03_01a.mp4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hyperlink" Target="https://bilimland.kz/upload/content/lesson/12748/media/73e45a381e963d40f56e96f9f1aa41d8/content/script_00002/media/mcc_bl_ls_10_02_01a.mp4" TargetMode="External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2"/>
          <p:cNvSpPr/>
          <p:nvPr/>
        </p:nvSpPr>
        <p:spPr>
          <a:xfrm>
            <a:off x="3193920" y="3218040"/>
            <a:ext cx="609624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3" name="Google Shape;78;p1"/>
          <p:cNvCxnSpPr/>
          <p:nvPr/>
        </p:nvCxnSpPr>
        <p:spPr>
          <a:xfrm flipV="1">
            <a:off x="1785960" y="6075000"/>
            <a:ext cx="9300240" cy="6912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cxnSp>
        <p:nvCxnSpPr>
          <p:cNvPr id="14" name="Google Shape;77;p1"/>
          <p:cNvCxnSpPr/>
          <p:nvPr/>
        </p:nvCxnSpPr>
        <p:spPr>
          <a:xfrm flipV="1">
            <a:off x="1785960" y="5935680"/>
            <a:ext cx="9300240" cy="766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sp>
        <p:nvSpPr>
          <p:cNvPr id="15" name="Прямоугольник 1"/>
          <p:cNvSpPr/>
          <p:nvPr/>
        </p:nvSpPr>
        <p:spPr>
          <a:xfrm>
            <a:off x="380880" y="2521080"/>
            <a:ext cx="11330280" cy="237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Қоректену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r>
              <a:rPr b="1" lang="ru-RU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   </a:t>
            </a:r>
            <a:r>
              <a:rPr b="1" lang="ru-RU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Та</a:t>
            </a:r>
            <a:r>
              <a:rPr b="1" lang="kk-KZ" sz="24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қырып: Адамның ас қорыту жолдарының құрлысы. Асқорыту бездері. Асқорыту  мүшелерінің қызметі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8</a:t>
            </a:r>
            <a:r>
              <a:rPr b="1" lang="kk-KZ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сынып биология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3"/>
          <p:cNvSpPr/>
          <p:nvPr/>
        </p:nvSpPr>
        <p:spPr>
          <a:xfrm>
            <a:off x="6253200" y="739800"/>
            <a:ext cx="5259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9" name="Прямоугольник 4"/>
          <p:cNvSpPr/>
          <p:nvPr/>
        </p:nvSpPr>
        <p:spPr>
          <a:xfrm>
            <a:off x="0" y="171360"/>
            <a:ext cx="12192120" cy="80964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0" name="Picture 2" descr=""/>
          <p:cNvPicPr/>
          <p:nvPr/>
        </p:nvPicPr>
        <p:blipFill>
          <a:blip r:embed="rId1"/>
          <a:stretch/>
        </p:blipFill>
        <p:spPr>
          <a:xfrm>
            <a:off x="460440" y="6621480"/>
            <a:ext cx="11557080" cy="46080"/>
          </a:xfrm>
          <a:prstGeom prst="rect">
            <a:avLst/>
          </a:prstGeom>
          <a:ln w="0">
            <a:noFill/>
          </a:ln>
        </p:spPr>
      </p:pic>
      <p:pic>
        <p:nvPicPr>
          <p:cNvPr id="71" name="Picture 3" descr=""/>
          <p:cNvPicPr/>
          <p:nvPr/>
        </p:nvPicPr>
        <p:blipFill>
          <a:blip r:embed="rId2"/>
          <a:stretch/>
        </p:blipFill>
        <p:spPr>
          <a:xfrm>
            <a:off x="595440" y="6407280"/>
            <a:ext cx="11287080" cy="131760"/>
          </a:xfrm>
          <a:prstGeom prst="rect">
            <a:avLst/>
          </a:prstGeom>
          <a:ln w="0">
            <a:noFill/>
          </a:ln>
        </p:spPr>
      </p:pic>
      <p:sp>
        <p:nvSpPr>
          <p:cNvPr id="72" name="AutoShap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3" name="Прямоугольник 2"/>
          <p:cNvSpPr/>
          <p:nvPr/>
        </p:nvSpPr>
        <p:spPr>
          <a:xfrm>
            <a:off x="5361120" y="1884240"/>
            <a:ext cx="5367240" cy="205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7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А.Механикалық өңдеу жүретін мүше -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В.Нәруыздың қорытылуы жүретін мүше -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С.Майлардың ыдырауы жүреді -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D.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Қоректік заттар қаңға өтеді-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E.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Ас асқазанға өтеді-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spcAft>
                <a:spcPts val="7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 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4" name="Прямоугольник 3"/>
          <p:cNvSpPr/>
          <p:nvPr/>
        </p:nvSpPr>
        <p:spPr>
          <a:xfrm>
            <a:off x="2049480" y="150840"/>
            <a:ext cx="809136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Arial"/>
              </a:rPr>
              <a:t>Бекіту тапсырмасы Адамның асқорыту мүшелерінің қызметтерінің тұсына суреттегі мүшенің рет санын жазу арқылы жауап беріңіз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5" name="Picture 9" descr=""/>
          <p:cNvPicPr/>
          <p:nvPr/>
        </p:nvPicPr>
        <p:blipFill>
          <a:blip r:embed="rId3"/>
          <a:stretch/>
        </p:blipFill>
        <p:spPr>
          <a:xfrm>
            <a:off x="838080" y="1201680"/>
            <a:ext cx="4077000" cy="4983120"/>
          </a:xfrm>
          <a:prstGeom prst="rect">
            <a:avLst/>
          </a:prstGeom>
          <a:ln w="0">
            <a:noFill/>
          </a:ln>
        </p:spPr>
      </p:pic>
      <p:sp>
        <p:nvSpPr>
          <p:cNvPr id="76" name="Прямоугольник 1"/>
          <p:cNvSpPr/>
          <p:nvPr/>
        </p:nvSpPr>
        <p:spPr>
          <a:xfrm>
            <a:off x="5361120" y="4464000"/>
            <a:ext cx="615132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Дескриптор:</a:t>
            </a:r>
            <a:r>
              <a:rPr b="0" lang="ru-RU" sz="18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Адамның асқорыту мүшелерінің мүшелердің қызметтерінің тұсына сызбадағы мүшенің рет санын жазу арқылы жауап береді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Объект 6" descr=""/>
          <p:cNvPicPr/>
          <p:nvPr/>
        </p:nvPicPr>
        <p:blipFill>
          <a:blip r:embed="rId1"/>
          <a:stretch/>
        </p:blipFill>
        <p:spPr>
          <a:xfrm>
            <a:off x="1104840" y="1076400"/>
            <a:ext cx="4334040" cy="5581440"/>
          </a:xfrm>
          <a:prstGeom prst="rect">
            <a:avLst/>
          </a:prstGeom>
          <a:ln w="0">
            <a:noFill/>
          </a:ln>
        </p:spPr>
      </p:pic>
      <p:sp>
        <p:nvSpPr>
          <p:cNvPr id="78" name=""/>
          <p:cNvSpPr txBox="1"/>
          <p:nvPr/>
        </p:nvSpPr>
        <p:spPr>
          <a:xfrm>
            <a:off x="4743000" y="1825200"/>
            <a:ext cx="5953320" cy="435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А.Механикалық өңдеу жүретін мүше - 1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В.Нәруыздың қорытылуы жүретін мүше - 5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С.Майлардың ыдырауы жүреді - 6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D.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Қоректік заттар қаңға өтеді-7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E.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Ас асқазанға өтеді-3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5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9" name="Прямоугольник 4"/>
          <p:cNvSpPr/>
          <p:nvPr/>
        </p:nvSpPr>
        <p:spPr>
          <a:xfrm>
            <a:off x="0" y="66600"/>
            <a:ext cx="12192120" cy="9381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</a:rPr>
              <a:t>Бекіту тапсырмасы. Адамның асқорыту мүшелерінің қызметтерінің тұсына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</a:rPr>
              <a:t>суреттегі мүшенің рет санын жазу арқылы жауап беріңіз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0" name="Рисунок 1" descr=""/>
          <p:cNvPicPr/>
          <p:nvPr/>
        </p:nvPicPr>
        <p:blipFill>
          <a:blip r:embed="rId2"/>
          <a:stretch/>
        </p:blipFill>
        <p:spPr>
          <a:xfrm>
            <a:off x="455760" y="6546960"/>
            <a:ext cx="11564640" cy="182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 txBox="1"/>
          <p:nvPr/>
        </p:nvSpPr>
        <p:spPr>
          <a:xfrm>
            <a:off x="628560" y="2120400"/>
            <a:ext cx="11250720" cy="4210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1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Бағалау критерийлері: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адамның ас қорыту жүйесінің құрылысы мен қызметтері арасындағы өзара байланысты анықтайды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Прямоугольник 3"/>
          <p:cNvSpPr/>
          <p:nvPr/>
        </p:nvSpPr>
        <p:spPr>
          <a:xfrm>
            <a:off x="0" y="142920"/>
            <a:ext cx="12192120" cy="76824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мақсаты: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8.1.2.3 адамның ас қорыту жүйесінің құрылысы мен қызметтері арасындағы өзара байланысты анықтау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8" name="Рисунок 1" descr=""/>
          <p:cNvPicPr/>
          <p:nvPr/>
        </p:nvPicPr>
        <p:blipFill>
          <a:blip r:embed="rId1"/>
          <a:stretch/>
        </p:blipFill>
        <p:spPr>
          <a:xfrm>
            <a:off x="312840" y="6499080"/>
            <a:ext cx="11566440" cy="182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"/>
          <p:cNvSpPr/>
          <p:nvPr/>
        </p:nvSpPr>
        <p:spPr>
          <a:xfrm>
            <a:off x="19080" y="212760"/>
            <a:ext cx="12192120" cy="7509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Адамның асқорыту жүйесінің құрылысы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Прямоугольник 3"/>
          <p:cNvSpPr/>
          <p:nvPr/>
        </p:nvSpPr>
        <p:spPr>
          <a:xfrm>
            <a:off x="1442880" y="1003320"/>
            <a:ext cx="966168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1" name="Picture 5" descr=""/>
          <p:cNvPicPr/>
          <p:nvPr/>
        </p:nvPicPr>
        <p:blipFill>
          <a:blip r:embed="rId1"/>
          <a:stretch/>
        </p:blipFill>
        <p:spPr>
          <a:xfrm>
            <a:off x="1098720" y="6283440"/>
            <a:ext cx="9308880" cy="109440"/>
          </a:xfrm>
          <a:prstGeom prst="rect">
            <a:avLst/>
          </a:prstGeom>
          <a:ln w="0">
            <a:noFill/>
          </a:ln>
        </p:spPr>
      </p:pic>
      <p:pic>
        <p:nvPicPr>
          <p:cNvPr id="22" name="Picture 7" descr=""/>
          <p:cNvPicPr/>
          <p:nvPr/>
        </p:nvPicPr>
        <p:blipFill>
          <a:blip r:embed="rId2"/>
          <a:stretch/>
        </p:blipFill>
        <p:spPr>
          <a:xfrm>
            <a:off x="1098720" y="6432480"/>
            <a:ext cx="9308880" cy="115920"/>
          </a:xfrm>
          <a:prstGeom prst="rect">
            <a:avLst/>
          </a:prstGeom>
          <a:ln w="0">
            <a:noFill/>
          </a:ln>
        </p:spPr>
      </p:pic>
      <p:pic>
        <p:nvPicPr>
          <p:cNvPr id="23" name="uc_b4_l001_07_01a (1).mp4" descr=""/>
          <p:cNvPicPr/>
          <p:nvPr/>
        </p:nvPicPr>
        <p:blipFill>
          <a:blip r:embed="rId3"/>
          <a:stretch/>
        </p:blipFill>
        <p:spPr>
          <a:xfrm>
            <a:off x="6076800" y="3414600"/>
            <a:ext cx="38160" cy="28800"/>
          </a:xfrm>
          <a:prstGeom prst="rect">
            <a:avLst/>
          </a:prstGeom>
          <a:ln w="0">
            <a:noFill/>
          </a:ln>
        </p:spPr>
      </p:pic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838400" y="1449000"/>
            <a:ext cx="6762600" cy="4794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000"/>
            </a:br>
            <a:br>
              <a:rPr sz="2000"/>
            </a:b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Асқорыту жолының бірінші мүшесіне ауыз қуысы жатады.</a:t>
            </a:r>
            <a:br>
              <a:rPr sz="2000"/>
            </a:b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Онда тамақ тістер арқылы ұсақталып, сілекеймен шыланады және көмірсуларға ыдырайды.</a:t>
            </a:r>
            <a:br>
              <a:rPr sz="2000"/>
            </a:b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- Тіл- ауыз қуысында орналасқан бұлшық етті мүше. Ол жұтуға қатысады, тамақты сілекеймен араластырады және еріген заттардың дәмін анықтайды.</a:t>
            </a:r>
            <a:br>
              <a:rPr sz="2000"/>
            </a:b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- Жұтқыншақ- бұлшық етті түтік. Одан тамақ өңешке,  асқазанға түседі.</a:t>
            </a:r>
            <a:br>
              <a:rPr sz="2000"/>
            </a:b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- Адамның асқазаны бір бөлімді. Асқазанда асқазан сөлі түзіледі. Ол тамақ нәруыздарын аминқышқылдарына дейін ыдыратады. Тамақ асқазаннан ашішекке түседі.</a:t>
            </a:r>
            <a:br>
              <a:rPr sz="2000"/>
            </a:b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- Тоқішекте қанға су (95</a:t>
            </a:r>
            <a:r>
              <a:rPr b="0" lang="en-US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%</a:t>
            </a: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- ға дейін), дәрумендер мен минералды тұздар сіңіріледі.</a:t>
            </a:r>
            <a:br>
              <a:rPr sz="2000"/>
            </a:br>
            <a:br>
              <a:rPr sz="2000"/>
            </a:br>
            <a:br>
              <a:rPr sz="2400"/>
            </a:br>
            <a:endParaRPr b="0" lang="ru-RU" sz="20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25" name="Рисунок 4" descr=""/>
          <p:cNvPicPr/>
          <p:nvPr/>
        </p:nvPicPr>
        <p:blipFill>
          <a:blip r:embed="rId4"/>
          <a:stretch/>
        </p:blipFill>
        <p:spPr>
          <a:xfrm>
            <a:off x="561960" y="890640"/>
            <a:ext cx="4017960" cy="5392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71280" y="1730520"/>
            <a:ext cx="6429240" cy="2823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15000"/>
              </a:lnSpc>
              <a:spcAft>
                <a:spcPts val="10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br>
              <a:rPr sz="2400"/>
            </a:b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Ауыз қуысына үш жұп сілекей безінің өзектері ашылады. </a:t>
            </a:r>
            <a:r>
              <a:rPr b="1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Сілекей бездері, бауыр, ұйқы безі</a:t>
            </a: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.</a:t>
            </a:r>
            <a:br>
              <a:rPr sz="2000"/>
            </a:b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Ауызда көптеген ұсақ, біржасушалы сілекей бездері болады. Адамда тәулігіне 1,5-2л сілекей бөлінеді.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br>
              <a:rPr sz="2000"/>
            </a:br>
            <a:br>
              <a:rPr sz="2000"/>
            </a:b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Сілекей асты дымқылдап, оны ыдыратуға қатысады және астың жұтылуын жеңілдетеді. Тамақпен бірге ауызға түскен микроағзаларды залалсыздандырады.</a:t>
            </a:r>
            <a:br>
              <a:rPr sz="2000"/>
            </a:br>
            <a:br>
              <a:rPr sz="2400"/>
            </a:br>
            <a:endParaRPr b="0" lang="ru-RU" sz="20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27" name="Прямоугольник 4"/>
          <p:cNvSpPr/>
          <p:nvPr/>
        </p:nvSpPr>
        <p:spPr>
          <a:xfrm>
            <a:off x="0" y="324000"/>
            <a:ext cx="12173040" cy="7300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Асқорыту бездері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8" name="uc_b4_l001_07_01a (1).mp4" descr=""/>
          <p:cNvPicPr/>
          <p:nvPr/>
        </p:nvPicPr>
        <p:blipFill>
          <a:blip r:embed="rId1"/>
          <a:stretch/>
        </p:blipFill>
        <p:spPr>
          <a:xfrm>
            <a:off x="6076800" y="3414600"/>
            <a:ext cx="38160" cy="28800"/>
          </a:xfrm>
          <a:prstGeom prst="rect">
            <a:avLst/>
          </a:prstGeom>
          <a:ln w="0">
            <a:noFill/>
          </a:ln>
        </p:spPr>
      </p:pic>
      <p:pic>
        <p:nvPicPr>
          <p:cNvPr id="29" name="Picture 6" descr=""/>
          <p:cNvPicPr/>
          <p:nvPr/>
        </p:nvPicPr>
        <p:blipFill>
          <a:blip r:embed="rId2"/>
          <a:stretch/>
        </p:blipFill>
        <p:spPr>
          <a:xfrm>
            <a:off x="8143920" y="1238400"/>
            <a:ext cx="2982960" cy="2654280"/>
          </a:xfrm>
          <a:prstGeom prst="rect">
            <a:avLst/>
          </a:prstGeom>
          <a:ln w="0">
            <a:noFill/>
          </a:ln>
        </p:spPr>
      </p:pic>
      <p:sp>
        <p:nvSpPr>
          <p:cNvPr id="30" name="Прямоугольник 1"/>
          <p:cNvSpPr/>
          <p:nvPr/>
        </p:nvSpPr>
        <p:spPr>
          <a:xfrm>
            <a:off x="5511960" y="3166920"/>
            <a:ext cx="1412640" cy="82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Тапсырма 2</a:t>
            </a: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1" name="TextBox 5"/>
          <p:cNvSpPr/>
          <p:nvPr/>
        </p:nvSpPr>
        <p:spPr>
          <a:xfrm>
            <a:off x="8143920" y="3414600"/>
            <a:ext cx="36669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1-шықшыт безі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2-тіл асты безі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3-төменгі  жақ асты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(алқым безі)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2" name="Прямоугольник 2"/>
          <p:cNvSpPr/>
          <p:nvPr/>
        </p:nvSpPr>
        <p:spPr>
          <a:xfrm>
            <a:off x="3954600" y="5575320"/>
            <a:ext cx="717228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https://bilimland.kz/upload/content/lesson/12753/media/b38e4613974bc768cf30130c6f56a689/content/script_00007/media/uc_b4_l027_03_01a.mp4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3" name="uc_b4_l027_03_01a.mp4" descr=""/>
          <p:cNvPicPr/>
          <p:nvPr/>
        </p:nvPicPr>
        <p:blipFill>
          <a:blip r:embed="rId4"/>
          <a:stretch/>
        </p:blipFill>
        <p:spPr>
          <a:xfrm>
            <a:off x="1149480" y="4554360"/>
            <a:ext cx="2333520" cy="1773360"/>
          </a:xfrm>
          <a:prstGeom prst="rect">
            <a:avLst/>
          </a:prstGeom>
          <a:ln w="0">
            <a:noFill/>
          </a:ln>
        </p:spPr>
      </p:pic>
      <p:pic>
        <p:nvPicPr>
          <p:cNvPr id="34" name="Рисунок 2" descr=""/>
          <p:cNvPicPr/>
          <p:nvPr/>
        </p:nvPicPr>
        <p:blipFill>
          <a:blip r:embed="rId5"/>
          <a:stretch/>
        </p:blipFill>
        <p:spPr>
          <a:xfrm>
            <a:off x="331920" y="6548400"/>
            <a:ext cx="11566440" cy="182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nodeType="interactiveSeq" fill="hold">
                <p:stCondLst>
                  <p:cond evt="onClick">
                    <p:tgtEl>
                      <p:spTgt spid="33"/>
                    </p:tgtEl>
                  </p:cond>
                </p:stCondLst>
                <p:childTnLst>
                  <p:par>
                    <p:cTn id="3" nodeType="clickEffect" fill="hold">
                      <p:stCondLst>
                        <p:cond evt="onClick">
                          <p:tgtEl>
                            <p:spTgt spid="33"/>
                          </p:tgtEl>
                        </p:cond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mediacall" presetID="2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"/>
          <p:cNvSpPr/>
          <p:nvPr/>
        </p:nvSpPr>
        <p:spPr>
          <a:xfrm>
            <a:off x="0" y="150840"/>
            <a:ext cx="12192120" cy="8413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6" name="Picture 6" descr=""/>
          <p:cNvPicPr/>
          <p:nvPr/>
        </p:nvPicPr>
        <p:blipFill>
          <a:blip r:embed="rId1"/>
          <a:stretch/>
        </p:blipFill>
        <p:spPr>
          <a:xfrm>
            <a:off x="1500120" y="6408720"/>
            <a:ext cx="9309240" cy="109440"/>
          </a:xfrm>
          <a:prstGeom prst="rect">
            <a:avLst/>
          </a:prstGeom>
          <a:ln w="0">
            <a:noFill/>
          </a:ln>
        </p:spPr>
      </p:pic>
      <p:pic>
        <p:nvPicPr>
          <p:cNvPr id="37" name="Picture 7" descr=""/>
          <p:cNvPicPr/>
          <p:nvPr/>
        </p:nvPicPr>
        <p:blipFill>
          <a:blip r:embed="rId2"/>
          <a:stretch/>
        </p:blipFill>
        <p:spPr>
          <a:xfrm>
            <a:off x="1500120" y="6318360"/>
            <a:ext cx="9223560" cy="36360"/>
          </a:xfrm>
          <a:prstGeom prst="rect">
            <a:avLst/>
          </a:prstGeom>
          <a:ln w="0">
            <a:noFill/>
          </a:ln>
        </p:spPr>
      </p:pic>
      <p:sp>
        <p:nvSpPr>
          <p:cNvPr id="38" name="Прямоугольник 2"/>
          <p:cNvSpPr/>
          <p:nvPr/>
        </p:nvSpPr>
        <p:spPr>
          <a:xfrm>
            <a:off x="7962840" y="4505400"/>
            <a:ext cx="35625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 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9" name="Прямоугольник 1"/>
          <p:cNvSpPr/>
          <p:nvPr/>
        </p:nvSpPr>
        <p:spPr>
          <a:xfrm>
            <a:off x="4378320" y="1368360"/>
            <a:ext cx="6259680" cy="47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Aft>
                <a:spcPts val="11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Ол өт бөліп шығарады. Өт тамақ құрамындағы майды қорытуға қатысады, ішектің жиырылуын  күшейтеді, ұйқы безі заттарының белсенділігін арттырады.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Бауырдың қызметі:</a:t>
            </a:r>
            <a:br>
              <a:rPr sz="2400"/>
            </a:b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- улы заттарды залалсыздандырады (кедергі қызметі);</a:t>
            </a:r>
            <a:br>
              <a:rPr sz="2400"/>
            </a:b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- көмірсу, май және ақуыздың зат алмасуына қатысады; </a:t>
            </a:r>
            <a:br>
              <a:rPr sz="2400"/>
            </a:b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- өтті өндіреді (күніне 1,5 л).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0" name="Picture 7" descr=""/>
          <p:cNvPicPr/>
          <p:nvPr/>
        </p:nvPicPr>
        <p:blipFill>
          <a:blip r:embed="rId3"/>
          <a:stretch/>
        </p:blipFill>
        <p:spPr>
          <a:xfrm>
            <a:off x="585720" y="1419120"/>
            <a:ext cx="3211560" cy="1792440"/>
          </a:xfrm>
          <a:prstGeom prst="rect">
            <a:avLst/>
          </a:prstGeom>
          <a:ln w="0">
            <a:noFill/>
          </a:ln>
        </p:spPr>
      </p:pic>
      <p:sp>
        <p:nvSpPr>
          <p:cNvPr id="41" name="Прямоугольник 1"/>
          <p:cNvSpPr/>
          <p:nvPr/>
        </p:nvSpPr>
        <p:spPr>
          <a:xfrm>
            <a:off x="585720" y="5430960"/>
            <a:ext cx="4321080" cy="97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sng">
                <a:solidFill>
                  <a:srgbClr val="0563c1"/>
                </a:solidFill>
                <a:uFillTx/>
                <a:latin typeface="Calibri"/>
                <a:ea typeface="Arial"/>
                <a:hlinkClick r:id="rId4"/>
              </a:rPr>
              <a:t>https://bilimland.kz/upload/content/lesson/12748/media/73e45a381e963d40f56e96f9f1aa41d8/content/script_00002/media/mcc_bl_ls_10_02_01a.mp4</a:t>
            </a: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1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2" name="mcc_bl_ls_10_02_01a.mp4" descr=""/>
          <p:cNvPicPr/>
          <p:nvPr/>
        </p:nvPicPr>
        <p:blipFill>
          <a:blip r:embed="rId5"/>
          <a:stretch/>
        </p:blipFill>
        <p:spPr>
          <a:xfrm>
            <a:off x="858960" y="3530520"/>
            <a:ext cx="2263680" cy="1719360"/>
          </a:xfrm>
          <a:prstGeom prst="rect">
            <a:avLst/>
          </a:prstGeom>
          <a:ln w="0">
            <a:noFill/>
          </a:ln>
        </p:spPr>
      </p:pic>
      <p:sp>
        <p:nvSpPr>
          <p:cNvPr id="43" name="Прямоугольник 1"/>
          <p:cNvSpPr/>
          <p:nvPr/>
        </p:nvSpPr>
        <p:spPr>
          <a:xfrm>
            <a:off x="3629160" y="304920"/>
            <a:ext cx="4405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Бауыр – ағзадағы ең ірі без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restart="whenNotActive" nodeType="interactiveSeq" fill="hold">
                <p:stCondLst>
                  <p:cond evt="onClick">
                    <p:tgtEl>
                      <p:spTgt spid="42"/>
                    </p:tgtEl>
                  </p:cond>
                </p:stCondLst>
                <p:childTnLst>
                  <p:par>
                    <p:cTn id="9" nodeType="clickEffect" fill="hold">
                      <p:stCondLst>
                        <p:cond evt="onClick">
                          <p:tgtEl>
                            <p:spTgt spid="42"/>
                          </p:tgtEl>
                        </p:cond>
                      </p:stCondLst>
                      <p:childTnLst>
                        <p:par>
                          <p:cTn id="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mediacall" presetID="2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3"/>
          <p:cNvSpPr/>
          <p:nvPr/>
        </p:nvSpPr>
        <p:spPr>
          <a:xfrm>
            <a:off x="0" y="189000"/>
            <a:ext cx="12192120" cy="6490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                                                   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Ұйқы безі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5" name="Picture 6" descr=""/>
          <p:cNvPicPr/>
          <p:nvPr/>
        </p:nvPicPr>
        <p:blipFill>
          <a:blip r:embed="rId1"/>
          <a:stretch/>
        </p:blipFill>
        <p:spPr>
          <a:xfrm>
            <a:off x="1679400" y="6159600"/>
            <a:ext cx="9309240" cy="11592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7" descr=""/>
          <p:cNvPicPr/>
          <p:nvPr/>
        </p:nvPicPr>
        <p:blipFill>
          <a:blip r:embed="rId2"/>
          <a:stretch/>
        </p:blipFill>
        <p:spPr>
          <a:xfrm>
            <a:off x="1679400" y="6292800"/>
            <a:ext cx="9309240" cy="109440"/>
          </a:xfrm>
          <a:prstGeom prst="rect">
            <a:avLst/>
          </a:prstGeom>
          <a:ln w="0">
            <a:noFill/>
          </a:ln>
        </p:spPr>
      </p:pic>
      <p:pic>
        <p:nvPicPr>
          <p:cNvPr id="47" name="Рисунок 1" descr=""/>
          <p:cNvPicPr/>
          <p:nvPr/>
        </p:nvPicPr>
        <p:blipFill>
          <a:blip r:embed="rId3"/>
          <a:srcRect l="3448" t="0" r="2666" b="10336"/>
          <a:stretch/>
        </p:blipFill>
        <p:spPr>
          <a:xfrm>
            <a:off x="1219320" y="969840"/>
            <a:ext cx="4438440" cy="4710240"/>
          </a:xfrm>
          <a:prstGeom prst="rect">
            <a:avLst/>
          </a:prstGeom>
          <a:ln w="0">
            <a:noFill/>
          </a:ln>
        </p:spPr>
      </p:pic>
      <p:sp>
        <p:nvSpPr>
          <p:cNvPr id="48" name="Прямоугольник 6"/>
          <p:cNvSpPr/>
          <p:nvPr/>
        </p:nvSpPr>
        <p:spPr>
          <a:xfrm>
            <a:off x="6010200" y="1133640"/>
            <a:ext cx="4857840" cy="41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Ұйқы безі- аралас секреция бездері. Ол қанға инсулин және глюкагон гормондарын бөліп шығарады. Ұйқы безінің асқорыту  сөлін </a:t>
            </a:r>
            <a:r>
              <a:rPr b="1" lang="ru-RU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панкреатин</a:t>
            </a:r>
            <a:r>
              <a:rPr b="0" lang="ru-RU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 деп аталады.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Өттің қызметі:</a:t>
            </a:r>
            <a:br>
              <a:rPr sz="2400"/>
            </a:b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- майларды ұсақ тамшыларға бөлшектеу;</a:t>
            </a:r>
            <a:br>
              <a:rPr sz="2400"/>
            </a:b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- май қышқылдарының ерітілуін күшейту.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r>
              <a:rPr b="0" i="1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          </a:t>
            </a:r>
            <a:br>
              <a:rPr sz="2000"/>
            </a:br>
            <a:br>
              <a:rPr sz="2000"/>
            </a:br>
            <a:endParaRPr b="0" lang="ru-RU" sz="20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50" name="Прямоугольник 8"/>
          <p:cNvSpPr/>
          <p:nvPr/>
        </p:nvSpPr>
        <p:spPr>
          <a:xfrm>
            <a:off x="6572160" y="1720800"/>
            <a:ext cx="516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Aft>
                <a:spcPts val="52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1" name="Прямоугольник 14"/>
          <p:cNvSpPr/>
          <p:nvPr/>
        </p:nvSpPr>
        <p:spPr>
          <a:xfrm>
            <a:off x="0" y="179280"/>
            <a:ext cx="12192120" cy="8478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Асқазан мен ішектің біржасушалы бездері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2" name="Прямоугольник 2"/>
          <p:cNvSpPr/>
          <p:nvPr/>
        </p:nvSpPr>
        <p:spPr>
          <a:xfrm>
            <a:off x="5838840" y="2263680"/>
            <a:ext cx="541008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Асқазан мен ішек сөлін бөліп шығарады. Бұл бездер асқорыту жолы мүшелерінің қабырғасында орналасқан біржасушалы бездер.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3" name="Рисунок 4" descr=""/>
          <p:cNvPicPr/>
          <p:nvPr/>
        </p:nvPicPr>
        <p:blipFill>
          <a:blip r:embed="rId1"/>
          <a:stretch/>
        </p:blipFill>
        <p:spPr>
          <a:xfrm>
            <a:off x="714240" y="1133640"/>
            <a:ext cx="4934160" cy="5153040"/>
          </a:xfrm>
          <a:prstGeom prst="rect">
            <a:avLst/>
          </a:prstGeom>
          <a:ln w="0">
            <a:noFill/>
          </a:ln>
        </p:spPr>
      </p:pic>
      <p:pic>
        <p:nvPicPr>
          <p:cNvPr id="54" name="Рисунок 2" descr=""/>
          <p:cNvPicPr/>
          <p:nvPr/>
        </p:nvPicPr>
        <p:blipFill>
          <a:blip r:embed="rId2"/>
          <a:stretch/>
        </p:blipFill>
        <p:spPr>
          <a:xfrm>
            <a:off x="482760" y="6392880"/>
            <a:ext cx="11566440" cy="182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1"/>
          <p:cNvSpPr/>
          <p:nvPr/>
        </p:nvSpPr>
        <p:spPr>
          <a:xfrm>
            <a:off x="-74520" y="157320"/>
            <a:ext cx="12191760" cy="7617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6" name="Прямоугольник 3"/>
          <p:cNvSpPr/>
          <p:nvPr/>
        </p:nvSpPr>
        <p:spPr>
          <a:xfrm>
            <a:off x="76320" y="181080"/>
            <a:ext cx="120409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1-тапсырма.А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Calibri"/>
              </a:rPr>
              <a:t>дамның ас қорыту жүйесінің құрылысы мен қызметтері арасындағы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Calibri"/>
              </a:rPr>
              <a:t>өзара байланысты анықтаңыз.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7" name="Рисунок 2" descr=""/>
          <p:cNvPicPr/>
          <p:nvPr/>
        </p:nvPicPr>
        <p:blipFill>
          <a:blip r:embed="rId1"/>
          <a:stretch/>
        </p:blipFill>
        <p:spPr>
          <a:xfrm>
            <a:off x="312840" y="6400800"/>
            <a:ext cx="11566440" cy="184320"/>
          </a:xfrm>
          <a:prstGeom prst="rect">
            <a:avLst/>
          </a:prstGeom>
          <a:ln w="0">
            <a:noFill/>
          </a:ln>
        </p:spPr>
      </p:pic>
      <p:sp>
        <p:nvSpPr>
          <p:cNvPr id="58" name="TextBox 3"/>
          <p:cNvSpPr/>
          <p:nvPr/>
        </p:nvSpPr>
        <p:spPr>
          <a:xfrm>
            <a:off x="1527120" y="4168800"/>
            <a:ext cx="18432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9" name="Rectangle 26"/>
          <p:cNvSpPr/>
          <p:nvPr/>
        </p:nvSpPr>
        <p:spPr>
          <a:xfrm>
            <a:off x="3048120" y="1719360"/>
            <a:ext cx="8251560" cy="314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marL="3240">
              <a:lnSpc>
                <a:spcPct val="100000"/>
              </a:lnSpc>
              <a:tabLst>
                <a:tab algn="l" pos="0"/>
                <a:tab algn="l" pos="2192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Терминдерді пайдаланып, асқорыту жүйесі құрылысының диаграммасын жазыңыз</a:t>
            </a:r>
            <a:r>
              <a:rPr b="1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.</a:t>
            </a:r>
            <a:r>
              <a:rPr b="0" i="1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Терминдер: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240">
              <a:lnSpc>
                <a:spcPct val="100000"/>
              </a:lnSpc>
              <a:tabLst>
                <a:tab algn="l" pos="0"/>
                <a:tab algn="l" pos="2192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Бауыр, ауыз қуысы, ұйқы безі, асқазан, ашы ішек, тоқ ішек, сілекей бездері, өт , аппендикс және тік ішек.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240">
              <a:lnSpc>
                <a:spcPct val="100000"/>
              </a:lnSpc>
              <a:tabLst>
                <a:tab algn="l" pos="0"/>
                <a:tab algn="l" pos="2192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 </a:t>
            </a: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Адамның асқорыту жүйесінде асқазан,</a:t>
            </a:r>
            <a:r>
              <a:rPr b="1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тоқ ішек,</a:t>
            </a:r>
            <a:r>
              <a:rPr b="1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бауыр және ашы ішек маңызды қызмет атқарады, олардың қызметін сипаттаңыз.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240">
              <a:lnSpc>
                <a:spcPct val="100000"/>
              </a:lnSpc>
              <a:tabLst>
                <a:tab algn="l" pos="0"/>
                <a:tab algn="l" pos="2192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 </a:t>
            </a: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Асқазан __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240">
              <a:lnSpc>
                <a:spcPct val="100000"/>
              </a:lnSpc>
              <a:tabLst>
                <a:tab algn="l" pos="0"/>
                <a:tab algn="l" pos="2192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 </a:t>
            </a: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Тоқ ішек _____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240">
              <a:lnSpc>
                <a:spcPct val="100000"/>
              </a:lnSpc>
              <a:tabLst>
                <a:tab algn="l" pos="0"/>
                <a:tab algn="l" pos="2192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 </a:t>
            </a: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Ашы ішек</a:t>
            </a:r>
            <a:r>
              <a:rPr b="0" lang="en-US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__________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240">
              <a:lnSpc>
                <a:spcPct val="100000"/>
              </a:lnSpc>
              <a:tabLst>
                <a:tab algn="l" pos="0"/>
                <a:tab algn="l" pos="2192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0" name="Picture 92" descr=""/>
          <p:cNvPicPr/>
          <p:nvPr/>
        </p:nvPicPr>
        <p:blipFill>
          <a:blip r:embed="rId2"/>
          <a:stretch/>
        </p:blipFill>
        <p:spPr>
          <a:xfrm>
            <a:off x="808200" y="1174680"/>
            <a:ext cx="1893600" cy="3322800"/>
          </a:xfrm>
          <a:prstGeom prst="rect">
            <a:avLst/>
          </a:prstGeom>
          <a:ln w="0">
            <a:noFill/>
          </a:ln>
        </p:spPr>
      </p:pic>
      <p:sp>
        <p:nvSpPr>
          <p:cNvPr id="61" name="Прямоугольник 6"/>
          <p:cNvSpPr/>
          <p:nvPr/>
        </p:nvSpPr>
        <p:spPr>
          <a:xfrm>
            <a:off x="1208160" y="5021280"/>
            <a:ext cx="10983960" cy="39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"/>
          <p:cNvPicPr/>
          <p:nvPr/>
        </p:nvPicPr>
        <p:blipFill>
          <a:blip r:embed="rId1"/>
          <a:stretch/>
        </p:blipFill>
        <p:spPr>
          <a:xfrm>
            <a:off x="-12600" y="74520"/>
            <a:ext cx="12204720" cy="854280"/>
          </a:xfrm>
          <a:prstGeom prst="rect">
            <a:avLst/>
          </a:prstGeom>
          <a:ln w="0">
            <a:noFill/>
          </a:ln>
        </p:spPr>
      </p:pic>
      <p:sp>
        <p:nvSpPr>
          <p:cNvPr id="63" name="Прямоугольник 2"/>
          <p:cNvSpPr/>
          <p:nvPr/>
        </p:nvSpPr>
        <p:spPr>
          <a:xfrm>
            <a:off x="247680" y="74520"/>
            <a:ext cx="1056312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2-тапсырма.Адамның ас қорыту жүйесінің  құрылысын, суреттегі сандармен             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                                                                                        </a:t>
            </a: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байланыстырыңыз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64" name=""/>
          <p:cNvGraphicFramePr/>
          <p:nvPr/>
        </p:nvGraphicFramePr>
        <p:xfrm>
          <a:off x="1658880" y="1084320"/>
          <a:ext cx="7334280" cy="4479840"/>
        </p:xfrm>
        <a:graphic>
          <a:graphicData uri="http://schemas.openxmlformats.org/drawingml/2006/table">
            <a:tbl>
              <a:tblPr/>
              <a:tblGrid>
                <a:gridCol w="7334280"/>
              </a:tblGrid>
              <a:tr h="50295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Ауыз қуысы                                                                                    Сілекей           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                                                                                                            </a:t>
                      </a:r>
                      <a:r>
                        <a:rPr b="0" lang="kk-KZ" sz="18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безі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Өңеш                                                                                                                 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                                                                                                    </a:t>
                      </a:r>
                      <a:r>
                        <a:rPr b="0" lang="kk-KZ" sz="18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жұтқыншақ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Бауыр                                                                                                  Көкет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Өт қабы                                                                                               Асқазан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Ұлтабар                                                                                               Ұйқы безі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Тоқішек                                                                                                Ашішек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Аппендикс                                                                                          </a:t>
                      </a:r>
                      <a:r>
                        <a:rPr b="0" lang="kk-KZ" sz="18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Тікішек                                                                                             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</a:tr>
            </a:tbl>
          </a:graphicData>
        </a:graphic>
      </p:graphicFrame>
      <p:sp>
        <p:nvSpPr>
          <p:cNvPr id="65" name="Прямоугольник 6"/>
          <p:cNvSpPr/>
          <p:nvPr/>
        </p:nvSpPr>
        <p:spPr>
          <a:xfrm>
            <a:off x="1658880" y="5521320"/>
            <a:ext cx="94647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Дескриптор: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адамның ас қорыту жүйесінің құрылысын, суреттегі сандармен байланыстырады</a:t>
            </a:r>
            <a:r>
              <a:rPr b="0" lang="ru-RU" sz="18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6" name="Рисунок 1" descr=""/>
          <p:cNvPicPr/>
          <p:nvPr/>
        </p:nvPicPr>
        <p:blipFill>
          <a:blip r:embed="rId2"/>
          <a:stretch/>
        </p:blipFill>
        <p:spPr>
          <a:xfrm>
            <a:off x="3657600" y="1352520"/>
            <a:ext cx="3247920" cy="4152960"/>
          </a:xfrm>
          <a:prstGeom prst="rect">
            <a:avLst/>
          </a:prstGeom>
          <a:ln w="0">
            <a:noFill/>
          </a:ln>
        </p:spPr>
      </p:pic>
      <p:pic>
        <p:nvPicPr>
          <p:cNvPr id="67" name="Рисунок 1" descr=""/>
          <p:cNvPicPr/>
          <p:nvPr/>
        </p:nvPicPr>
        <p:blipFill>
          <a:blip r:embed="rId3"/>
          <a:stretch/>
        </p:blipFill>
        <p:spPr>
          <a:xfrm>
            <a:off x="404640" y="6499080"/>
            <a:ext cx="11565000" cy="182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8165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2020-03-31T19:00:45Z</dcterms:created>
  <dc:creator>Admin</dc:creator>
  <dc:description/>
  <dc:language>ru-RU</dc:language>
  <cp:lastModifiedBy>Huawei</cp:lastModifiedBy>
  <dcterms:modified xsi:type="dcterms:W3CDTF">2024-10-31T19:47:18Z</dcterms:modified>
  <cp:revision>472</cp:revision>
  <dc:subject/>
  <dc:title>Презентация PowerPoint</dc:title>
</cp:coreProperties>
</file>