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1.png" ContentType="image/png"/>
  <Override PartName="/ppt/media/image3.png" ContentType="image/png"/>
  <Override PartName="/ppt/media/image18.png" ContentType="image/png"/>
  <Override PartName="/ppt/media/image19.png" ContentType="image/png"/>
  <Override PartName="/ppt/media/image8.png" ContentType="image/png"/>
  <Override PartName="/ppt/media/image20.png" ContentType="image/png"/>
  <Override PartName="/ppt/media/image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16.png" ContentType="image/png"/>
  <Override PartName="/ppt/media/image27.png" ContentType="image/png"/>
  <Override PartName="/ppt/media/image17.png" ContentType="image/png"/>
  <Override PartName="/ppt/media/image28.png" ContentType="image/png"/>
  <Override PartName="/ppt/media/image10.png" ContentType="image/png"/>
  <Override PartName="/ppt/media/image2.png" ContentType="image/png"/>
  <Override PartName="/ppt/media/image2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3588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94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120" y="746280"/>
            <a:ext cx="6629400" cy="3730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B2803C-98DA-40EB-8D6F-C45514FB46E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5FFF8B-BC53-4F97-903C-3F1442FEEBF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6BCF57-F4D1-4EE2-9B42-0E0F8C832FF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4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05D8FC-71C4-416A-9220-C2F8A8AE69A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46577E-8DAC-4F86-A439-A34DA58A694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3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8A270D-B562-4AC7-845D-7698EB5E58A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E7BBCD9-0093-4E14-BCF3-298D0022DFC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7FD2FB-FCDF-445B-8158-764087F0D22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646827-BE3B-4684-ADCE-0BD5EAF55B7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Calibri"/>
              </a:rPr>
              <a:t>    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5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4B1E68-A475-49A0-AEEA-AD747D3FFDF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5B8621-DC8D-42CB-BD98-C6BA84354B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B3140C-3E29-4D53-9D4A-3AFFC82B1B43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https://bilimland.kz/kk/courses/biologiya-kk/zhasusha-ahzalardyng-tirshilik-birligi/zhasushanyng-ximiyalyq-quramy/lesson/czitologiya-pani-zhane-onyng-maqsaty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7" descr=""/>
          <p:cNvPicPr/>
          <p:nvPr/>
        </p:nvPicPr>
        <p:blipFill>
          <a:blip r:embed="rId1"/>
          <a:srcRect l="0" t="33362" r="0" b="34764"/>
          <a:stretch/>
        </p:blipFill>
        <p:spPr>
          <a:xfrm>
            <a:off x="1862280" y="5904000"/>
            <a:ext cx="9015120" cy="244440"/>
          </a:xfrm>
          <a:prstGeom prst="rect">
            <a:avLst/>
          </a:prstGeom>
          <a:ln w="0">
            <a:noFill/>
          </a:ln>
        </p:spPr>
      </p:pic>
      <p:sp>
        <p:nvSpPr>
          <p:cNvPr id="13" name="TextBox 2"/>
          <p:cNvSpPr/>
          <p:nvPr/>
        </p:nvSpPr>
        <p:spPr>
          <a:xfrm>
            <a:off x="1568520" y="3040200"/>
            <a:ext cx="87361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Жасушалық биология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Тақырып: Прокариот және эукариот жасушаларының құрылысы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 сынып биология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3" descr=""/>
          <p:cNvPicPr/>
          <p:nvPr/>
        </p:nvPicPr>
        <p:blipFill>
          <a:blip r:embed="rId1"/>
          <a:stretch/>
        </p:blipFill>
        <p:spPr>
          <a:xfrm>
            <a:off x="2789280" y="738360"/>
            <a:ext cx="6361200" cy="2590560"/>
          </a:xfrm>
          <a:prstGeom prst="rect">
            <a:avLst/>
          </a:prstGeom>
          <a:ln w="0">
            <a:noFill/>
          </a:ln>
        </p:spPr>
      </p:pic>
      <p:sp>
        <p:nvSpPr>
          <p:cNvPr id="88" name="Прямоугольник 4"/>
          <p:cNvSpPr/>
          <p:nvPr/>
        </p:nvSpPr>
        <p:spPr>
          <a:xfrm>
            <a:off x="128520" y="290520"/>
            <a:ext cx="46080" cy="108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Прямоугольник 5"/>
          <p:cNvSpPr/>
          <p:nvPr/>
        </p:nvSpPr>
        <p:spPr>
          <a:xfrm>
            <a:off x="0" y="204840"/>
            <a:ext cx="12192120" cy="763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TextBox 8"/>
          <p:cNvSpPr/>
          <p:nvPr/>
        </p:nvSpPr>
        <p:spPr>
          <a:xfrm>
            <a:off x="3029040" y="874800"/>
            <a:ext cx="2334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Calibri"/>
              </a:rPr>
              <a:t>    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Calibri"/>
              </a:rPr>
              <a:t>1         2          3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TextBox 9"/>
          <p:cNvSpPr/>
          <p:nvPr/>
        </p:nvSpPr>
        <p:spPr>
          <a:xfrm>
            <a:off x="6762600" y="1170000"/>
            <a:ext cx="1833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1               2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TextBox 10"/>
          <p:cNvSpPr/>
          <p:nvPr/>
        </p:nvSpPr>
        <p:spPr>
          <a:xfrm>
            <a:off x="5049720" y="2295360"/>
            <a:ext cx="3225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                                      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3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TextBox 13"/>
          <p:cNvSpPr/>
          <p:nvPr/>
        </p:nvSpPr>
        <p:spPr>
          <a:xfrm>
            <a:off x="4730760" y="2506680"/>
            <a:ext cx="3865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4                 4       5             6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TextBox 14"/>
          <p:cNvSpPr/>
          <p:nvPr/>
        </p:nvSpPr>
        <p:spPr>
          <a:xfrm>
            <a:off x="2270160" y="2179800"/>
            <a:ext cx="914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TextBox 15"/>
          <p:cNvSpPr/>
          <p:nvPr/>
        </p:nvSpPr>
        <p:spPr>
          <a:xfrm>
            <a:off x="8477280" y="2179800"/>
            <a:ext cx="438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В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3100320" y="2959200"/>
          <a:ext cx="5121360" cy="2985840"/>
        </p:xfrm>
        <a:graphic>
          <a:graphicData uri="http://schemas.openxmlformats.org/drawingml/2006/table">
            <a:tbl>
              <a:tblPr/>
              <a:tblGrid>
                <a:gridCol w="2225880"/>
                <a:gridCol w="2895480"/>
              </a:tblGrid>
              <a:tr h="793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А эукариотты  жасуша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В-прокариотты жасуша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2195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1-ядро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2-ядрошық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3-митохондрия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4-рибосома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1-нуклеоид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2-капсула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3-талшық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4-рибосома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5-жасуша мембранасы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6-жасуша қабырғасы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1" descr=""/>
          <p:cNvPicPr/>
          <p:nvPr/>
        </p:nvPicPr>
        <p:blipFill>
          <a:blip r:embed="rId1"/>
          <a:stretch/>
        </p:blipFill>
        <p:spPr>
          <a:xfrm>
            <a:off x="0" y="270000"/>
            <a:ext cx="12204720" cy="774720"/>
          </a:xfrm>
          <a:prstGeom prst="rect">
            <a:avLst/>
          </a:prstGeom>
          <a:ln w="0">
            <a:noFill/>
          </a:ln>
        </p:spPr>
      </p:pic>
      <p:sp>
        <p:nvSpPr>
          <p:cNvPr id="98" name="Овал 2"/>
          <p:cNvSpPr/>
          <p:nvPr/>
        </p:nvSpPr>
        <p:spPr>
          <a:xfrm>
            <a:off x="2981160" y="1657440"/>
            <a:ext cx="3419640" cy="296208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Айырмашылығы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9" name="Рисунок 3" descr=""/>
          <p:cNvPicPr/>
          <p:nvPr/>
        </p:nvPicPr>
        <p:blipFill>
          <a:blip r:embed="rId2"/>
          <a:stretch/>
        </p:blipFill>
        <p:spPr>
          <a:xfrm>
            <a:off x="5560920" y="1646280"/>
            <a:ext cx="3432240" cy="2973240"/>
          </a:xfrm>
          <a:prstGeom prst="rect">
            <a:avLst/>
          </a:prstGeom>
          <a:ln w="0">
            <a:noFill/>
          </a:ln>
        </p:spPr>
      </p:pic>
      <p:sp>
        <p:nvSpPr>
          <p:cNvPr id="100" name="TextBox 5"/>
          <p:cNvSpPr/>
          <p:nvPr/>
        </p:nvSpPr>
        <p:spPr>
          <a:xfrm flipH="1">
            <a:off x="5695200" y="2876400"/>
            <a:ext cx="3714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Ұқсастығы Айырмашылығы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TextBox 6"/>
          <p:cNvSpPr/>
          <p:nvPr/>
        </p:nvSpPr>
        <p:spPr>
          <a:xfrm>
            <a:off x="4028400" y="1893960"/>
            <a:ext cx="4236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Прокариот                             Эукариот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TextBox 8"/>
          <p:cNvSpPr/>
          <p:nvPr/>
        </p:nvSpPr>
        <p:spPr>
          <a:xfrm>
            <a:off x="2399040" y="4819680"/>
            <a:ext cx="8663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 прокариот және эукариот жасушаларын салыстырып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TextBox 9"/>
          <p:cNvSpPr/>
          <p:nvPr/>
        </p:nvSpPr>
        <p:spPr>
          <a:xfrm>
            <a:off x="2042640" y="412920"/>
            <a:ext cx="912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Прокариот және эукариот жасушаларын салыстырыңыз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" descr=""/>
          <p:cNvPicPr/>
          <p:nvPr/>
        </p:nvPicPr>
        <p:blipFill>
          <a:blip r:embed="rId1"/>
          <a:stretch/>
        </p:blipFill>
        <p:spPr>
          <a:xfrm>
            <a:off x="0" y="270000"/>
            <a:ext cx="12204720" cy="774720"/>
          </a:xfrm>
          <a:prstGeom prst="rect">
            <a:avLst/>
          </a:prstGeom>
          <a:ln w="0">
            <a:noFill/>
          </a:ln>
        </p:spPr>
      </p:pic>
      <p:sp>
        <p:nvSpPr>
          <p:cNvPr id="105" name="Овал 2"/>
          <p:cNvSpPr/>
          <p:nvPr/>
        </p:nvSpPr>
        <p:spPr>
          <a:xfrm>
            <a:off x="3146400" y="1152360"/>
            <a:ext cx="3029040" cy="18734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Айырмашылығы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6" name="Рисунок 3" descr=""/>
          <p:cNvPicPr/>
          <p:nvPr/>
        </p:nvPicPr>
        <p:blipFill>
          <a:blip r:embed="rId2"/>
          <a:stretch/>
        </p:blipFill>
        <p:spPr>
          <a:xfrm>
            <a:off x="6048360" y="1255680"/>
            <a:ext cx="3009960" cy="1770120"/>
          </a:xfrm>
          <a:prstGeom prst="rect">
            <a:avLst/>
          </a:prstGeom>
          <a:ln w="0">
            <a:noFill/>
          </a:ln>
        </p:spPr>
      </p:pic>
      <p:sp>
        <p:nvSpPr>
          <p:cNvPr id="107" name="TextBox 5"/>
          <p:cNvSpPr/>
          <p:nvPr/>
        </p:nvSpPr>
        <p:spPr>
          <a:xfrm flipH="1">
            <a:off x="5618880" y="2104920"/>
            <a:ext cx="3714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Ұқсастығы    Айырмашылығы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TextBox 6"/>
          <p:cNvSpPr/>
          <p:nvPr/>
        </p:nvSpPr>
        <p:spPr>
          <a:xfrm>
            <a:off x="3984120" y="1665360"/>
            <a:ext cx="4236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Прокариот                             Эукариот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TextBox 9"/>
          <p:cNvSpPr/>
          <p:nvPr/>
        </p:nvSpPr>
        <p:spPr>
          <a:xfrm>
            <a:off x="2110680" y="430200"/>
            <a:ext cx="912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Прокариот және эукариот жасушаларын салыстырыңыз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2773440" y="3236760"/>
          <a:ext cx="6161040" cy="2853000"/>
        </p:xfrm>
        <a:graphic>
          <a:graphicData uri="http://schemas.openxmlformats.org/drawingml/2006/table">
            <a:tbl>
              <a:tblPr/>
              <a:tblGrid>
                <a:gridCol w="6161040"/>
              </a:tblGrid>
              <a:tr h="82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Ұқсастығы : рибосома, жасушалық мембрана, хромосома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2450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Айырмашылығы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 : эукариоттарда -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талшық,                     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</a:rPr>
                        <a:t>капсула, шашыраңқы ДНҚ болмайды</a:t>
                      </a: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Прокариоттарда қалыптасқан ядро, ЭПТ, лизосома, митохондрия, пластид  болмайды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TextBox 1"/>
          <p:cNvSpPr/>
          <p:nvPr/>
        </p:nvSpPr>
        <p:spPr>
          <a:xfrm>
            <a:off x="2819520" y="196920"/>
            <a:ext cx="6810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 тапсырмасы. «Бинго ойыны»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2193840" y="1104840"/>
          <a:ext cx="7788240" cy="1897200"/>
        </p:xfrm>
        <a:graphic>
          <a:graphicData uri="http://schemas.openxmlformats.org/drawingml/2006/table">
            <a:tbl>
              <a:tblPr/>
              <a:tblGrid>
                <a:gridCol w="2756160"/>
                <a:gridCol w="2344680"/>
                <a:gridCol w="2687400"/>
              </a:tblGrid>
              <a:tr h="60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1.Прокариот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4.Жасуша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7.Митохондрия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674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2. Эукариот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5.Хитин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8.Талшық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15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3.  Пластид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6.Лизосома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9.Крахмал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15" name="TextBox 3"/>
          <p:cNvSpPr/>
          <p:nvPr/>
        </p:nvSpPr>
        <p:spPr>
          <a:xfrm>
            <a:off x="2247840" y="3009960"/>
            <a:ext cx="862812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1.Тіршіліктің негізгі  құрылымдық және қызметтік бірлігін атаңыз.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2.Құрамында ядросы бар ағзалар.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3. Өсімдіктерде  қорға жиналатын зат.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 Саңырауқұлақтардың жасуша қабырғасын атаңыз.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Зиянды немесе қоректік заттарды ыдыратады.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6. Жасушаның энергетикалық станциясы.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7. Тек өсімдік жасушасының органоидтері.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 Ядросы қалыптаспаған ағзаны атаңыз.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9. Бактерияның қозғалу мүшесі.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TextBox 1"/>
          <p:cNvSpPr/>
          <p:nvPr/>
        </p:nvSpPr>
        <p:spPr>
          <a:xfrm>
            <a:off x="3124080" y="272880"/>
            <a:ext cx="7534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 тапсырмасы. «Бинго ойыны»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2193840" y="1030320"/>
          <a:ext cx="7788240" cy="1971720"/>
        </p:xfrm>
        <a:graphic>
          <a:graphicData uri="http://schemas.openxmlformats.org/drawingml/2006/table">
            <a:tbl>
              <a:tblPr/>
              <a:tblGrid>
                <a:gridCol w="2756160"/>
                <a:gridCol w="2344680"/>
                <a:gridCol w="2687400"/>
              </a:tblGrid>
              <a:tr h="63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1.Прокариот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4.Жасуша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7.Митохондрия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701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2. Эукариот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5.Хитин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8.Талшық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39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3.  Пластид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6.Лизосома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9.Крахмал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20" name="TextBox 3"/>
          <p:cNvSpPr/>
          <p:nvPr/>
        </p:nvSpPr>
        <p:spPr>
          <a:xfrm>
            <a:off x="2193840" y="3002040"/>
            <a:ext cx="778824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1.Ядросы қалыптаспаған ағзаны атаңыз.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2.  Құрамында ядросы бар ағзалар.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3. Тек өсімдік жасушасының органоидтері.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 Тіршіліктің негізгі  құрылымдық және қызметтік бірлігі.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5. Саңырауқұлақтардың жасуша қабырғасын атаңыз.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6. Зиянды немесе қоректік заттарды ыдыратады.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7. Жасушаның энергетикалық станциясы.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 Бактерияның қозғалу мүшесі.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9. Өсімдктің қор затын атаңыз.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3" name="Рисунок 3" descr=""/>
          <p:cNvPicPr/>
          <p:nvPr/>
        </p:nvPicPr>
        <p:blipFill>
          <a:blip r:embed="rId1"/>
          <a:stretch/>
        </p:blipFill>
        <p:spPr>
          <a:xfrm>
            <a:off x="0" y="3191040"/>
            <a:ext cx="12204720" cy="718920"/>
          </a:xfrm>
          <a:prstGeom prst="rect">
            <a:avLst/>
          </a:prstGeom>
          <a:ln w="0">
            <a:noFill/>
          </a:ln>
        </p:spPr>
      </p:pic>
      <p:sp>
        <p:nvSpPr>
          <p:cNvPr id="124" name="TextBox 5"/>
          <p:cNvSpPr/>
          <p:nvPr/>
        </p:nvSpPr>
        <p:spPr>
          <a:xfrm>
            <a:off x="4448160" y="318960"/>
            <a:ext cx="306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тапсырмасы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TextBox 6"/>
          <p:cNvSpPr/>
          <p:nvPr/>
        </p:nvSpPr>
        <p:spPr>
          <a:xfrm>
            <a:off x="3933720" y="3191040"/>
            <a:ext cx="428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ресурстар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TextBox 7"/>
          <p:cNvSpPr/>
          <p:nvPr/>
        </p:nvSpPr>
        <p:spPr>
          <a:xfrm>
            <a:off x="1181160" y="1068480"/>
            <a:ext cx="10172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Прокариот және эукариот жасушасының құрылысы бойынша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«прокариот» және «эукариот» түсініктеріне анықтама беріңіз.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TextBox 9"/>
          <p:cNvSpPr/>
          <p:nvPr/>
        </p:nvSpPr>
        <p:spPr>
          <a:xfrm>
            <a:off x="2838600" y="4260960"/>
            <a:ext cx="724824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Оқулық 8 сынып биология.А.Соловьева, Б.Ибраимова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f81bd"/>
                </a:solidFill>
                <a:uFillTx/>
                <a:latin typeface="Times New Roman"/>
                <a:ea typeface="Calibri"/>
              </a:rPr>
              <a:t>ttps://bilimland.kz/kk/courses/biologiya 8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 txBox="1"/>
          <p:nvPr/>
        </p:nvSpPr>
        <p:spPr>
          <a:xfrm>
            <a:off x="1363320" y="3338640"/>
            <a:ext cx="9752040" cy="2241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прокариот және эукариот жасушалардың құрылысын ажырата алады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прокариот және эукариот жасушалары құрылысын салыстырады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Прямоугольник 3"/>
          <p:cNvSpPr/>
          <p:nvPr/>
        </p:nvSpPr>
        <p:spPr>
          <a:xfrm>
            <a:off x="0" y="152280"/>
            <a:ext cx="12192120" cy="560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8.4.2.2 прокариот және эукариот жасушалардың құрылысын салыстыру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6" name="Picture 5" descr=""/>
          <p:cNvPicPr/>
          <p:nvPr/>
        </p:nvPicPr>
        <p:blipFill>
          <a:blip r:embed="rId1"/>
          <a:stretch/>
        </p:blipFill>
        <p:spPr>
          <a:xfrm>
            <a:off x="1770120" y="6234120"/>
            <a:ext cx="9345600" cy="201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/>
          <p:nvPr/>
        </p:nvSpPr>
        <p:spPr>
          <a:xfrm>
            <a:off x="0" y="212760"/>
            <a:ext cx="12211200" cy="606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Жасуша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3"/>
          <p:cNvSpPr/>
          <p:nvPr/>
        </p:nvSpPr>
        <p:spPr>
          <a:xfrm>
            <a:off x="3916440" y="1149480"/>
            <a:ext cx="7348320" cy="48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Жасуша – тірш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ліктің негізгі құрылымдық және қызметтік бірлігі.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1839 жылы «жасуша теориясы» қалыптасты.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Зертте ғалымдар  Маттиас Шлейден мен неміс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физиологы Теодор Шванн.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Цитология – жасуша туралы ғылым.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" name="4869_01_01цитология.mp4" descr=""/>
          <p:cNvPicPr/>
          <p:nvPr/>
        </p:nvPicPr>
        <p:blipFill>
          <a:blip r:embed="rId1"/>
          <a:stretch/>
        </p:blipFill>
        <p:spPr>
          <a:xfrm>
            <a:off x="609480" y="3854520"/>
            <a:ext cx="3353040" cy="259236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2" descr=""/>
          <p:cNvPicPr/>
          <p:nvPr/>
        </p:nvPicPr>
        <p:blipFill>
          <a:blip r:embed="rId2"/>
          <a:stretch/>
        </p:blipFill>
        <p:spPr>
          <a:xfrm>
            <a:off x="609480" y="930240"/>
            <a:ext cx="3306960" cy="2705040"/>
          </a:xfrm>
          <a:prstGeom prst="rect">
            <a:avLst/>
          </a:prstGeom>
          <a:ln w="0">
            <a:noFill/>
          </a:ln>
        </p:spPr>
      </p:pic>
      <p:sp>
        <p:nvSpPr>
          <p:cNvPr id="21" name="Прямоугольник 2"/>
          <p:cNvSpPr/>
          <p:nvPr/>
        </p:nvSpPr>
        <p:spPr>
          <a:xfrm>
            <a:off x="3986280" y="6029280"/>
            <a:ext cx="75661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https://bilimland.kz/kk/courses/biologiya-kk/zhasusha-ahzalardyng-tirshilik-birligi/zhasushanyng-ximiyalyq-quramy/lesson/czitologiya-pani-zhane-onyng-maqsaty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19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19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3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6" descr=""/>
          <p:cNvPicPr/>
          <p:nvPr/>
        </p:nvPicPr>
        <p:blipFill>
          <a:blip r:embed="rId1"/>
          <a:stretch/>
        </p:blipFill>
        <p:spPr>
          <a:xfrm>
            <a:off x="1679400" y="615960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7" descr=""/>
          <p:cNvPicPr/>
          <p:nvPr/>
        </p:nvPicPr>
        <p:blipFill>
          <a:blip r:embed="rId2"/>
          <a:stretch/>
        </p:blipFill>
        <p:spPr>
          <a:xfrm>
            <a:off x="1679400" y="629280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12" descr=""/>
          <p:cNvPicPr/>
          <p:nvPr/>
        </p:nvPicPr>
        <p:blipFill>
          <a:blip r:embed="rId3"/>
          <a:srcRect l="0" t="41285" r="0" b="0"/>
          <a:stretch/>
        </p:blipFill>
        <p:spPr>
          <a:xfrm>
            <a:off x="4017960" y="1650960"/>
            <a:ext cx="7566120" cy="183528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13" descr=""/>
          <p:cNvPicPr/>
          <p:nvPr/>
        </p:nvPicPr>
        <p:blipFill>
          <a:blip r:embed="rId4"/>
          <a:stretch/>
        </p:blipFill>
        <p:spPr>
          <a:xfrm>
            <a:off x="2428920" y="3559320"/>
            <a:ext cx="3179880" cy="252540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4" descr=""/>
          <p:cNvPicPr/>
          <p:nvPr/>
        </p:nvPicPr>
        <p:blipFill>
          <a:blip r:embed="rId5"/>
          <a:stretch/>
        </p:blipFill>
        <p:spPr>
          <a:xfrm>
            <a:off x="5832360" y="3672000"/>
            <a:ext cx="2549520" cy="254628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15" descr=""/>
          <p:cNvPicPr/>
          <p:nvPr/>
        </p:nvPicPr>
        <p:blipFill>
          <a:blip r:embed="rId6"/>
          <a:stretch/>
        </p:blipFill>
        <p:spPr>
          <a:xfrm>
            <a:off x="8697960" y="3429000"/>
            <a:ext cx="3214800" cy="252720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2"/>
          <p:cNvSpPr/>
          <p:nvPr/>
        </p:nvSpPr>
        <p:spPr>
          <a:xfrm>
            <a:off x="1063800" y="1609560"/>
            <a:ext cx="1628640" cy="324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</a:rPr>
              <a:t>Вирустар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Прямоугольник 4"/>
          <p:cNvSpPr/>
          <p:nvPr/>
        </p:nvSpPr>
        <p:spPr>
          <a:xfrm>
            <a:off x="2433600" y="873000"/>
            <a:ext cx="1820880" cy="419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</a:rPr>
              <a:t>Жасушасыз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TextBox 5"/>
          <p:cNvSpPr/>
          <p:nvPr/>
        </p:nvSpPr>
        <p:spPr>
          <a:xfrm>
            <a:off x="6921360" y="873000"/>
            <a:ext cx="2063880" cy="459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</a:rPr>
              <a:t>Жасушалы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7"/>
          <p:cNvSpPr/>
          <p:nvPr/>
        </p:nvSpPr>
        <p:spPr>
          <a:xfrm>
            <a:off x="4254480" y="322200"/>
            <a:ext cx="2666880" cy="419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Calibri"/>
              </a:rPr>
              <a:t>Тірі ағзалар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3" name="Прямая со стрелкой 6"/>
          <p:cNvCxnSpPr/>
          <p:nvPr/>
        </p:nvCxnSpPr>
        <p:spPr>
          <a:xfrm flipH="1">
            <a:off x="2129760" y="1335240"/>
            <a:ext cx="562680" cy="2750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34" name="Прямая со стрелкой 9"/>
          <p:cNvCxnSpPr>
            <a:stCxn id="31" idx="1"/>
          </p:cNvCxnSpPr>
          <p:nvPr/>
        </p:nvCxnSpPr>
        <p:spPr>
          <a:xfrm flipH="1">
            <a:off x="5722200" y="1104480"/>
            <a:ext cx="1199160" cy="54648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cxnSp>
        <p:nvCxnSpPr>
          <p:cNvPr id="35" name="Прямая со стрелкой 11"/>
          <p:cNvCxnSpPr>
            <a:stCxn id="31" idx="3"/>
          </p:cNvCxnSpPr>
          <p:nvPr/>
        </p:nvCxnSpPr>
        <p:spPr>
          <a:xfrm>
            <a:off x="8984880" y="1104840"/>
            <a:ext cx="1321200" cy="50544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triangle" w="med"/>
          </a:ln>
        </p:spPr>
      </p:cxnSp>
      <p:pic>
        <p:nvPicPr>
          <p:cNvPr id="36" name="Рисунок 12" descr=""/>
          <p:cNvPicPr/>
          <p:nvPr/>
        </p:nvPicPr>
        <p:blipFill>
          <a:blip r:embed="rId7"/>
          <a:stretch/>
        </p:blipFill>
        <p:spPr>
          <a:xfrm>
            <a:off x="376200" y="2087640"/>
            <a:ext cx="2316240" cy="1458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8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Схема 13" descr=""/>
          <p:cNvPicPr/>
          <p:nvPr/>
        </p:nvPicPr>
        <p:blipFill>
          <a:blip r:embed="rId1"/>
          <a:stretch/>
        </p:blipFill>
        <p:spPr>
          <a:xfrm>
            <a:off x="5145120" y="1444680"/>
            <a:ext cx="5321160" cy="4102200"/>
          </a:xfrm>
          <a:prstGeom prst="rect">
            <a:avLst/>
          </a:prstGeom>
          <a:ln w="0">
            <a:noFill/>
          </a:ln>
        </p:spPr>
      </p:pic>
      <p:sp>
        <p:nvSpPr>
          <p:cNvPr id="40" name="Прямоугольник 14"/>
          <p:cNvSpPr/>
          <p:nvPr/>
        </p:nvSpPr>
        <p:spPr>
          <a:xfrm>
            <a:off x="4680" y="24120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Прокариоттар  және  эукриоттар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Прямоугольник 2"/>
          <p:cNvSpPr/>
          <p:nvPr/>
        </p:nvSpPr>
        <p:spPr>
          <a:xfrm>
            <a:off x="1030320" y="1357200"/>
            <a:ext cx="3946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Прокариоттар –ядросы қалыптаспаған ағзалар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2" name="Picture 10" descr=""/>
          <p:cNvPicPr/>
          <p:nvPr/>
        </p:nvPicPr>
        <p:blipFill>
          <a:blip r:embed="rId2"/>
          <a:stretch/>
        </p:blipFill>
        <p:spPr>
          <a:xfrm>
            <a:off x="1900080" y="6473880"/>
            <a:ext cx="9344160" cy="201600"/>
          </a:xfrm>
          <a:prstGeom prst="rect">
            <a:avLst/>
          </a:prstGeom>
          <a:ln w="0">
            <a:noFill/>
          </a:ln>
        </p:spPr>
      </p:pic>
      <p:pic>
        <p:nvPicPr>
          <p:cNvPr id="43" name="uc_b5_l014_03_01ss прокариот.mp4" descr=""/>
          <p:cNvPicPr/>
          <p:nvPr/>
        </p:nvPicPr>
        <p:blipFill>
          <a:blip r:embed="rId3"/>
          <a:stretch/>
        </p:blipFill>
        <p:spPr>
          <a:xfrm>
            <a:off x="1417680" y="2187720"/>
            <a:ext cx="3171960" cy="1322280"/>
          </a:xfrm>
          <a:prstGeom prst="rect">
            <a:avLst/>
          </a:prstGeom>
          <a:ln w="0">
            <a:noFill/>
          </a:ln>
        </p:spPr>
      </p:pic>
      <p:sp>
        <p:nvSpPr>
          <p:cNvPr id="44" name="Прямоугольник 4"/>
          <p:cNvSpPr/>
          <p:nvPr/>
        </p:nvSpPr>
        <p:spPr>
          <a:xfrm>
            <a:off x="1417680" y="3610080"/>
            <a:ext cx="3392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Эукариоттар-құрамында ядросы бар ағзалар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43"/>
                    </p:tgtEl>
                  </p:cond>
                </p:stCondLst>
                <p:childTnLst>
                  <p:par>
                    <p:cTn id="9" nodeType="clickEffect" fill="hold">
                      <p:stCondLst>
                        <p:cond evt="onClick">
                          <p:tgtEl>
                            <p:spTgt spid="43"/>
                          </p:tgtEl>
                        </p:cond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3"/>
          <p:cNvSpPr/>
          <p:nvPr/>
        </p:nvSpPr>
        <p:spPr>
          <a:xfrm>
            <a:off x="15840" y="150840"/>
            <a:ext cx="12192120" cy="8413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және жануар жасушасының айырмашылықтары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6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9" name="Picture 42" descr=""/>
          <p:cNvPicPr/>
          <p:nvPr/>
        </p:nvPicPr>
        <p:blipFill>
          <a:blip r:embed="rId3"/>
          <a:srcRect l="0" t="6381" r="0" b="0"/>
          <a:stretch/>
        </p:blipFill>
        <p:spPr>
          <a:xfrm>
            <a:off x="2255760" y="1187280"/>
            <a:ext cx="8325000" cy="4935600"/>
          </a:xfrm>
          <a:prstGeom prst="rect">
            <a:avLst/>
          </a:prstGeom>
          <a:ln w="0">
            <a:noFill/>
          </a:ln>
        </p:spPr>
      </p:pic>
      <p:sp>
        <p:nvSpPr>
          <p:cNvPr id="50" name="TextBox 5"/>
          <p:cNvSpPr/>
          <p:nvPr/>
        </p:nvSpPr>
        <p:spPr>
          <a:xfrm>
            <a:off x="4386240" y="1252440"/>
            <a:ext cx="625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жасушасы          Жануар жасушасы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52" name="Google Shape;77;p1"/>
          <p:cNvCxnSpPr/>
          <p:nvPr/>
        </p:nvCxnSpPr>
        <p:spPr>
          <a:xfrm>
            <a:off x="1787400" y="6535440"/>
            <a:ext cx="92196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53" name="Picture 7" descr=""/>
          <p:cNvPicPr/>
          <p:nvPr/>
        </p:nvPicPr>
        <p:blipFill>
          <a:blip r:embed="rId2"/>
          <a:stretch/>
        </p:blipFill>
        <p:spPr>
          <a:xfrm>
            <a:off x="1743120" y="6649920"/>
            <a:ext cx="9308880" cy="109800"/>
          </a:xfrm>
          <a:prstGeom prst="rect">
            <a:avLst/>
          </a:prstGeom>
          <a:ln w="0">
            <a:noFill/>
          </a:ln>
        </p:spPr>
      </p:pic>
      <p:sp>
        <p:nvSpPr>
          <p:cNvPr id="54" name="TextBox 3"/>
          <p:cNvSpPr/>
          <p:nvPr/>
        </p:nvSpPr>
        <p:spPr>
          <a:xfrm>
            <a:off x="1600200" y="1066680"/>
            <a:ext cx="93283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(Органоидтар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грек,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organon —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құрал, еі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dos —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түр) — адам мен жануарлар  жасушалары цитоплазмасындағы белгілі қызмет атқаратын тұрақты құрылымдар.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5" name="Picture 11" descr=""/>
          <p:cNvPicPr/>
          <p:nvPr/>
        </p:nvPicPr>
        <p:blipFill>
          <a:blip r:embed="rId3"/>
          <a:srcRect l="6426" t="32832" r="1930" b="10974"/>
          <a:stretch/>
        </p:blipFill>
        <p:spPr>
          <a:xfrm>
            <a:off x="3998880" y="2471760"/>
            <a:ext cx="6248520" cy="3254400"/>
          </a:xfrm>
          <a:prstGeom prst="rect">
            <a:avLst/>
          </a:prstGeom>
          <a:ln w="0">
            <a:noFill/>
          </a:ln>
        </p:spPr>
      </p:pic>
      <p:sp>
        <p:nvSpPr>
          <p:cNvPr id="56" name="Прямоугольник 4"/>
          <p:cNvSpPr/>
          <p:nvPr/>
        </p:nvSpPr>
        <p:spPr>
          <a:xfrm>
            <a:off x="5202360" y="1801800"/>
            <a:ext cx="3171600" cy="476280"/>
          </a:xfrm>
          <a:prstGeom prst="rect">
            <a:avLst/>
          </a:prstGeom>
          <a:gradFill rotWithShape="0">
            <a:gsLst>
              <a:gs pos="0">
                <a:srgbClr val="6083cb"/>
              </a:gs>
              <a:gs pos="100000">
                <a:srgbClr val="2e61ba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Жасуша органоидтары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7" name="Прямая со стрелкой 6"/>
          <p:cNvCxnSpPr/>
          <p:nvPr/>
        </p:nvCxnSpPr>
        <p:spPr>
          <a:xfrm flipH="1">
            <a:off x="5519160" y="2261880"/>
            <a:ext cx="191160" cy="25956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cxnSp>
        <p:nvCxnSpPr>
          <p:cNvPr id="58" name="Прямая со стрелкой 8"/>
          <p:cNvCxnSpPr/>
          <p:nvPr/>
        </p:nvCxnSpPr>
        <p:spPr>
          <a:xfrm>
            <a:off x="7864200" y="2228400"/>
            <a:ext cx="362520" cy="259560"/>
          </a:xfrm>
          <a:prstGeom prst="straightConnector1">
            <a:avLst/>
          </a:prstGeom>
          <a:ln w="6480">
            <a:solidFill>
              <a:srgbClr val="5b9bd5"/>
            </a:solidFill>
            <a:miter/>
            <a:tailEnd len="med" type="arrow" w="med"/>
          </a:ln>
        </p:spPr>
      </p:cxnSp>
      <p:sp>
        <p:nvSpPr>
          <p:cNvPr id="59" name="Прямоугольник 2"/>
          <p:cNvSpPr/>
          <p:nvPr/>
        </p:nvSpPr>
        <p:spPr>
          <a:xfrm>
            <a:off x="1600200" y="6254640"/>
            <a:ext cx="100155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4f81bd"/>
                </a:solidFill>
                <a:uFillTx/>
                <a:latin typeface="Times New Roman"/>
                <a:ea typeface="Calibri"/>
              </a:rPr>
              <a:t>ttps://bilimland.kz/kk/courses/biologiya-kk/zhasusha-ahzalardyng-tirshilik-birligi/zhasushanyng-ximiyalyq-quramy/lesson/czitologiya-pani-zhane-onyng-maqsaty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2"/>
          <p:cNvSpPr/>
          <p:nvPr/>
        </p:nvSpPr>
        <p:spPr>
          <a:xfrm>
            <a:off x="4545000" y="463680"/>
            <a:ext cx="321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Жасуша органоидтері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Рисунок 5" descr=""/>
          <p:cNvPicPr/>
          <p:nvPr/>
        </p:nvPicPr>
        <p:blipFill>
          <a:blip r:embed="rId4"/>
          <a:stretch/>
        </p:blipFill>
        <p:spPr>
          <a:xfrm>
            <a:off x="720720" y="1908000"/>
            <a:ext cx="2314440" cy="157032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2" descr=""/>
          <p:cNvPicPr/>
          <p:nvPr/>
        </p:nvPicPr>
        <p:blipFill>
          <a:blip r:embed="rId5"/>
          <a:stretch/>
        </p:blipFill>
        <p:spPr>
          <a:xfrm>
            <a:off x="514440" y="4070520"/>
            <a:ext cx="3181320" cy="190944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4"/>
          <p:cNvSpPr/>
          <p:nvPr/>
        </p:nvSpPr>
        <p:spPr>
          <a:xfrm>
            <a:off x="-55440" y="125280"/>
            <a:ext cx="12191760" cy="642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460440" y="6621480"/>
            <a:ext cx="11557080" cy="4608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3" descr=""/>
          <p:cNvPicPr/>
          <p:nvPr/>
        </p:nvPicPr>
        <p:blipFill>
          <a:blip r:embed="rId2"/>
          <a:stretch/>
        </p:blipFill>
        <p:spPr>
          <a:xfrm>
            <a:off x="595440" y="6407280"/>
            <a:ext cx="11287080" cy="131760"/>
          </a:xfrm>
          <a:prstGeom prst="rect">
            <a:avLst/>
          </a:prstGeom>
          <a:ln w="0">
            <a:noFill/>
          </a:ln>
        </p:spPr>
      </p:pic>
      <p:sp>
        <p:nvSpPr>
          <p:cNvPr id="67" name="AutoShape 9"/>
          <p:cNvSpPr/>
          <p:nvPr/>
        </p:nvSpPr>
        <p:spPr>
          <a:xfrm>
            <a:off x="42840" y="-493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347760" y="739800"/>
            <a:ext cx="11263320" cy="10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Жасуша мембрансы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мен жасуша қабырғасы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                                                                     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Пластидтер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Рибосомалар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  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Гольджи жиынтығы                                                                Лизосомалар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ЭПТ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                                                                  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Нағыз вакуоль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biologiya-kk/zhasusha-ahzalardyng-tirshilik-birligi/zhasushany-ehnergiyamen-qamtamasyz-ety/lesson/mitoxondriya-zhasushalardyng-ehnergetikalyq-beketteri /0-12 сек/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9" name="Рисунок 2" descr=""/>
          <p:cNvPicPr/>
          <p:nvPr/>
        </p:nvPicPr>
        <p:blipFill>
          <a:blip r:embed="rId3"/>
          <a:stretch/>
        </p:blipFill>
        <p:spPr>
          <a:xfrm>
            <a:off x="4533840" y="1879560"/>
            <a:ext cx="2981520" cy="2797200"/>
          </a:xfrm>
          <a:prstGeom prst="rect">
            <a:avLst/>
          </a:prstGeom>
          <a:ln w="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" descr=""/>
          <p:cNvPicPr/>
          <p:nvPr/>
        </p:nvPicPr>
        <p:blipFill>
          <a:blip r:embed="rId1"/>
          <a:stretch/>
        </p:blipFill>
        <p:spPr>
          <a:xfrm>
            <a:off x="3287880" y="1747800"/>
            <a:ext cx="5013000" cy="2441520"/>
          </a:xfrm>
          <a:prstGeom prst="rect">
            <a:avLst/>
          </a:prstGeom>
          <a:ln w="0">
            <a:noFill/>
          </a:ln>
        </p:spPr>
      </p:pic>
      <p:sp>
        <p:nvSpPr>
          <p:cNvPr id="71" name="Прямоугольник 2"/>
          <p:cNvSpPr/>
          <p:nvPr/>
        </p:nvSpPr>
        <p:spPr>
          <a:xfrm>
            <a:off x="0" y="21924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  Берілген жасушалардың құрылыс ерекшелігін ажыратыңыз.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alibri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Picture 12" descr=""/>
          <p:cNvPicPr/>
          <p:nvPr/>
        </p:nvPicPr>
        <p:blipFill>
          <a:blip r:embed="rId2"/>
          <a:stretch/>
        </p:blipFill>
        <p:spPr>
          <a:xfrm>
            <a:off x="368280" y="6437160"/>
            <a:ext cx="11558520" cy="1335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3" descr=""/>
          <p:cNvPicPr/>
          <p:nvPr/>
        </p:nvPicPr>
        <p:blipFill>
          <a:blip r:embed="rId3"/>
          <a:stretch/>
        </p:blipFill>
        <p:spPr>
          <a:xfrm>
            <a:off x="368280" y="6570720"/>
            <a:ext cx="11558520" cy="49320"/>
          </a:xfrm>
          <a:prstGeom prst="rect">
            <a:avLst/>
          </a:prstGeom>
          <a:ln w="0">
            <a:noFill/>
          </a:ln>
        </p:spPr>
      </p:pic>
      <p:sp>
        <p:nvSpPr>
          <p:cNvPr id="74" name="Прямоугольник 4"/>
          <p:cNvSpPr/>
          <p:nvPr/>
        </p:nvSpPr>
        <p:spPr>
          <a:xfrm>
            <a:off x="1542960" y="4118040"/>
            <a:ext cx="9409320" cy="18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 суреті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________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_________2________3_________4__________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B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суреті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________1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______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2_____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 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3_________4________5________6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Дескрипторлар:                                        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 және В суреті жасушаларының құрылысы бойынша 1, 2, 3, 4 және 5,6 сандары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н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ажыратып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TextBox 5"/>
          <p:cNvSpPr/>
          <p:nvPr/>
        </p:nvSpPr>
        <p:spPr>
          <a:xfrm>
            <a:off x="3486240" y="2050920"/>
            <a:ext cx="353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Calibri"/>
              </a:rPr>
              <a:t>1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TextBox 6"/>
          <p:cNvSpPr/>
          <p:nvPr/>
        </p:nvSpPr>
        <p:spPr>
          <a:xfrm>
            <a:off x="3840120" y="1747800"/>
            <a:ext cx="1216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 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2      3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TextBox 7"/>
          <p:cNvSpPr/>
          <p:nvPr/>
        </p:nvSpPr>
        <p:spPr>
          <a:xfrm>
            <a:off x="6443640" y="2025720"/>
            <a:ext cx="1096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Calibri"/>
              </a:rPr>
              <a:t>1         2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TextBox 8"/>
          <p:cNvSpPr/>
          <p:nvPr/>
        </p:nvSpPr>
        <p:spPr>
          <a:xfrm>
            <a:off x="6970680" y="3076560"/>
            <a:ext cx="852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Calibri"/>
              </a:rPr>
              <a:t>6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  </a:t>
            </a:r>
            <a:r>
              <a:rPr b="0" lang="kk-KZ" sz="1800" strike="noStrike" u="none">
                <a:solidFill>
                  <a:srgbClr val="4472c4"/>
                </a:solidFill>
                <a:uFillTx/>
                <a:latin typeface="Calibri"/>
              </a:rPr>
              <a:t>3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TextBox 9"/>
          <p:cNvSpPr/>
          <p:nvPr/>
        </p:nvSpPr>
        <p:spPr>
          <a:xfrm>
            <a:off x="4905360" y="3651120"/>
            <a:ext cx="1779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4           4     5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0" name="Picture 7" descr=""/>
          <p:cNvPicPr/>
          <p:nvPr/>
        </p:nvPicPr>
        <p:blipFill>
          <a:blip r:embed="rId4"/>
          <a:stretch/>
        </p:blipFill>
        <p:spPr>
          <a:xfrm>
            <a:off x="3130560" y="1501920"/>
            <a:ext cx="5772240" cy="2616120"/>
          </a:xfrm>
          <a:prstGeom prst="rect">
            <a:avLst/>
          </a:prstGeom>
          <a:ln w="0">
            <a:noFill/>
          </a:ln>
        </p:spPr>
      </p:pic>
      <p:sp>
        <p:nvSpPr>
          <p:cNvPr id="81" name="TextBox 10"/>
          <p:cNvSpPr/>
          <p:nvPr/>
        </p:nvSpPr>
        <p:spPr>
          <a:xfrm>
            <a:off x="3463920" y="1558800"/>
            <a:ext cx="2400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1            2        3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TextBox 13"/>
          <p:cNvSpPr/>
          <p:nvPr/>
        </p:nvSpPr>
        <p:spPr>
          <a:xfrm>
            <a:off x="5291280" y="3459240"/>
            <a:ext cx="2531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4       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Calibri"/>
              </a:rPr>
              <a:t>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 4    5        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Calibri"/>
              </a:rPr>
              <a:t>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6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TextBox 15"/>
          <p:cNvSpPr/>
          <p:nvPr/>
        </p:nvSpPr>
        <p:spPr>
          <a:xfrm>
            <a:off x="6551640" y="1752480"/>
            <a:ext cx="1473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1         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Calibri"/>
              </a:rPr>
              <a:t>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2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TextBox 16"/>
          <p:cNvSpPr/>
          <p:nvPr/>
        </p:nvSpPr>
        <p:spPr>
          <a:xfrm>
            <a:off x="7729560" y="3092400"/>
            <a:ext cx="438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3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TextBox 18"/>
          <p:cNvSpPr/>
          <p:nvPr/>
        </p:nvSpPr>
        <p:spPr>
          <a:xfrm>
            <a:off x="3133080" y="3076560"/>
            <a:ext cx="327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TextBox 19"/>
          <p:cNvSpPr/>
          <p:nvPr/>
        </p:nvSpPr>
        <p:spPr>
          <a:xfrm>
            <a:off x="8381880" y="3046320"/>
            <a:ext cx="319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Calibri"/>
              </a:rPr>
              <a:t>В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cp:lastPrinted>2020-07-29T16:32:38Z</cp:lastPrinted>
  <dcterms:modified xsi:type="dcterms:W3CDTF">2024-10-31T19:35:31Z</dcterms:modified>
  <cp:revision>620</cp:revision>
  <dc:subject/>
  <dc:title>Презентация PowerPoint</dc:title>
</cp:coreProperties>
</file>