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82" r:id="rId4"/>
    <p:sldId id="280" r:id="rId5"/>
    <p:sldId id="283" r:id="rId6"/>
    <p:sldId id="284" r:id="rId7"/>
    <p:sldId id="27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-25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5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1-04-23T09:16:13.123"/>
    </inkml:context>
    <inkml:brush xml:id="br0">
      <inkml:brushProperty name="width" value="0.05292" units="cm"/>
      <inkml:brushProperty name="height" value="0.05292" units="cm"/>
      <inkml:brushProperty name="color" value="#EA700D"/>
    </inkml:brush>
  </inkml:definitions>
  <inkml:trace contextRef="#ctx0" brushRef="#br0">4678 9716,'0'0,"21"0,0 0,0 0,0 21,1 0,20 21,-42-42,42 0,-42 21,21-21,1 22,20 20,21-42,-41 0,-1 42,0-42,0 0,21 0,1 21,-43 1,21-22,0 0,0 0,22 0,-22 0,21 21,-42 0,21-21,0 0,43 0,-22 42,-42-42,43 0,-1 0,0 21,-21 1,22-22,20 0,-42 42,1-42,20 21,-21-21,0 0,0 0,1 21,-1-21,-21 0,42 0,-42 21,42-21,22 22,-22-22,43 0,-43 0,1 21,-1-21,21 0,-20 42,-22-42,0 0,21 0,-20 0,-1 0,-21 0,42 0,-42 0,42 0,1 0,20 0,-20 0,20 42,-42-42,22 0,-43 0,21 0,0 0,0 0,0 0,0 0,1 0,-1 0,-21 0,42 0,0 0,-42 0,43 0,-1 0,0 0,-42 0,43 0,-1 0,0 0,-20 0,20 0,-21 0,21 0,1 0,-22 0,42 0,-41 0,20 0,-21 0,0 0,0 0,22 0,-22 0,0 0,0 0,0 0,-21 0,43 0,-1 0,0 0,1 0,-1 0,22 0,-64 0,42 0,-21 0,0 0,0 0,1 0,-22-21,42 21,-21 0,21 0,-20 0,20-21,0 21,1 0,-1 0,0 0,22 0,-43 0,21 0,-21 0,1 0,-1 0,0 0,-21 0,42 0,-42 0,43 0,-1 0,21 0,-20 0,-1 0,-21 0,22 0,-22 0,21 0,-21 0,0 0,1 0,-1 0,0 0,21 0,1 0,-22 0,21 0,0 0,-20 0,-1 0,21 0,-21 0,0 0,1 0,-1 0,0 0,-21 0,42 0,1 0,-1 0,-21 0,21 0,1 0,-22 0,0 0,0 0,22 0,-22 0,21 0,0 0,43 0,-21 21,-22-21,43 0,20 21,-41-21,-22 22,1-22,20 0,-21 0,-42 0,43 0,-43 0,21 0,0 0,21 0,1 0,-1 0,22 0,-43 0,0 0,0 0,21 0,-20 0,-1 0,42-22,-63 22,43 0,-1 0,0-21,43 21,-43 0,43-42,0 42,-43 0,0-21,22 21,-64 0,21 0,21 0,-42-21,21 21,1 0,-1 0,0 0,0-22,0 1,22 21,-22 0,0-42,-21 42,42 0,-42 0,43-21,-22 0,0 21,0 0,0-22,0 22,-21 0,22-21,-1 21,0-21,0 21,0 0,0-21,-21 21,43-21,-43 0,21 21,0-22,0 1,-21 21,21 0,1-21,-22 21,21-21,-21 21,0-21,0 0,42-1,-42 1,0 21,21-21,-21 21,21-42,-21 42,22-21,-22-1,0 1,21 0,-21 21,0-42,21 21,-21-1,0 22,0-42</inkml:trace>
  <inkml:trace contextRef="#ctx0" brushRef="#br0" timeOffset="65287.7343">27347 6287,'0'0,"-21"0,21 0,-21 0,21 0,-21 21,0-21,21 0,-22 0,22 0,-21 21,21-21,-21 0,0 21,21-21,-42 21,42-21,-22 21,1 1,0-22,0 0,0 21,0-21,21 0,-43 0,43 0,-42 21,42-21,-21 0,0 0,-1 0,1 0,0 0,0 0,0 0,21 0,-43 0,-20 0,42 0,-22 0,22 0,0 0,21 0,-42 0,42 0,-21 0,-43 0,22 0,42 0,-21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</inkml:traceFormat>
        <inkml:channelProperties>
          <inkml:channelProperty channel="X" name="resolution" value="28.36879" units="1/cm"/>
          <inkml:channelProperty channel="Y" name="resolution" value="28.30189" units="1/cm"/>
        </inkml:channelProperties>
      </inkml:inkSource>
      <inkml:timestamp xml:id="ts0" timeString="2021-04-23T09:18:12.778"/>
    </inkml:context>
    <inkml:brush xml:id="br0">
      <inkml:brushProperty name="width" value="0.05292" units="cm"/>
      <inkml:brushProperty name="height" value="0.05292" units="cm"/>
      <inkml:brushProperty name="color" value="#EA700D"/>
    </inkml:brush>
  </inkml:definitions>
  <inkml:trace contextRef="#ctx0" brushRef="#br0">13420 8319,'0'0,"0"0,-22 0,1 0,0 21,0-21,0 0,21 0,-43 0,22 42,0-42,0 0,-21 42,20-42,-20 0,42 0,-42 0,-22 43,22-43,21 0,0 21,-1-21,1 0,0 21,21-21,-42 0,42 21,-21-21,-43 0,64 0,-42 0,21 21,21-21,-43 0,1 22,21-1,-22-21,22 21,0-21,-42 21,41-21,-41 21,42-21,-22 21,43-21,-21 0,-21 22,21-22,-22 0,1 21,21-21,-21 0,-1 21,-20-21,-1 42,43-42,-21 0,-43 0,22 0,20 0,1 0,0 43,-22-43,1 0,20 21,1-21,0 0,-1 0,-41 0,20 0,22 0,-1 0,-20 0,21 0,-43 0,21 0,22 0,21 21,-21-21,20 0,22 0,-42 0,42 0,-21 0,-43 0,22 0,0 0,-22 0,22 0,0 0,-85 0,84 0,-41 0,20 0,22 0,-22 0,22 0,0 0,-1 0,-20 0,-1 0,22 0,-22 21,1-21,-22 0,22 0,-1 0,1 0,-1 0,22 0,0 0,-43 0,21 0,22 0,0 0,21 0,-1 0,-41 0,21 0,-1 0,-20 0,-1 0,1 0,-22 0,22 0,-22 0,0 0,1 0,20 0,1 0,-1 0,1 0,20 0,1 0,-43 0,43 0,-43 0,43 0,0 0,-43 0,43 0,-1 0,-20 0,-43 0,64 0,-22 0,22 0,-64 0,64 0,-22 0,1 0,-22 0,0 0,43 0,0 0,-1 0,1 0,-22 0,1 0,42 0,-22-21,22 21,-21 0,-22-21,43 21,21 0,-21-21,0 21,0 0,-22 0,43-22,-21 22,0-21,-21 21,-1 0,22-21,-21 21,0-21,-1 21,1-21,0 0,-64-1,63 1,-20 21,-1-63,22 63,0-43,21 43,-1 0,1-21,0 0,0 0,21 21,0-42,-21 20,21 1,0 21,-21-42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34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55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6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78A53-3AB7-40B5-A179-CDCC1F8239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86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87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85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92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20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80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09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94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68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32D31-CA9A-4FE6-BFAE-EA8043CA8DF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96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oleObject" Target="../embeddings/oleObject9.bin"/><Relationship Id="rId3" Type="http://schemas.openxmlformats.org/officeDocument/2006/relationships/image" Target="../media/image8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png"/><Relationship Id="rId17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3.png"/><Relationship Id="rId10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oleObject" Target="../embeddings/oleObject8.bin"/><Relationship Id="rId1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oleObject" Target="../embeddings/oleObject130.bin"/><Relationship Id="rId18" Type="http://schemas.openxmlformats.org/officeDocument/2006/relationships/oleObject" Target="../embeddings/oleObject140.bin"/><Relationship Id="rId3" Type="http://schemas.openxmlformats.org/officeDocument/2006/relationships/image" Target="../media/image14.png"/><Relationship Id="rId21" Type="http://schemas.openxmlformats.org/officeDocument/2006/relationships/image" Target="../media/image20.pn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png"/><Relationship Id="rId20" Type="http://schemas.openxmlformats.org/officeDocument/2006/relationships/oleObject" Target="../embeddings/oleObject15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.wmf"/><Relationship Id="rId24" Type="http://schemas.openxmlformats.org/officeDocument/2006/relationships/image" Target="../media/image7.emf"/><Relationship Id="rId5" Type="http://schemas.openxmlformats.org/officeDocument/2006/relationships/image" Target="../media/image16.png"/><Relationship Id="rId15" Type="http://schemas.openxmlformats.org/officeDocument/2006/relationships/image" Target="../media/image11.png"/><Relationship Id="rId23" Type="http://schemas.openxmlformats.org/officeDocument/2006/relationships/customXml" Target="../ink/ink2.xml"/><Relationship Id="rId10" Type="http://schemas.openxmlformats.org/officeDocument/2006/relationships/oleObject" Target="../embeddings/oleObject120.bin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15.png"/><Relationship Id="rId9" Type="http://schemas.openxmlformats.org/officeDocument/2006/relationships/image" Target="../media/image1.wmf"/><Relationship Id="rId14" Type="http://schemas.openxmlformats.org/officeDocument/2006/relationships/image" Target="../media/image17.png"/><Relationship Id="rId22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866592"/>
              </p:ext>
            </p:extLst>
          </p:nvPr>
        </p:nvGraphicFramePr>
        <p:xfrm>
          <a:off x="533109" y="383686"/>
          <a:ext cx="10919981" cy="6042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182">
                  <a:extLst>
                    <a:ext uri="{9D8B030D-6E8A-4147-A177-3AD203B41FA5}">
                      <a16:colId xmlns="" xmlns:a16="http://schemas.microsoft.com/office/drawing/2014/main" val="519584324"/>
                    </a:ext>
                  </a:extLst>
                </a:gridCol>
                <a:gridCol w="8618799">
                  <a:extLst>
                    <a:ext uri="{9D8B030D-6E8A-4147-A177-3AD203B41FA5}">
                      <a16:colId xmlns="" xmlns:a16="http://schemas.microsoft.com/office/drawing/2014/main" val="1885919064"/>
                    </a:ext>
                  </a:extLst>
                </a:gridCol>
              </a:tblGrid>
              <a:tr h="5408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Пән/Сынып: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сынып Алгебра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72592010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 аптаның нешінші сабағы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4-тоқсан, 5-сабақ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60085902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Тарау немесе бөлім атауы: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Теңсіздіктер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05277308"/>
                  </a:ext>
                </a:extLst>
              </a:tr>
              <a:tr h="1377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тақырыбы: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Квадрат </a:t>
                      </a:r>
                      <a:r>
                        <a:rPr lang="kk-KZ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теңсіздік.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54861085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мақсаты: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8.2.2.8</a:t>
                      </a:r>
                      <a:r>
                        <a:rPr lang="kk-KZ" sz="24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kk-KZ" sz="2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Квадрат теңсіздіктерді шешу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361074"/>
                  </a:ext>
                </a:extLst>
              </a:tr>
              <a:tr h="2075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 критерийі: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Квадрат теңсіздіктерді интервалдар әдісімен шешеді.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91966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66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33" y="668152"/>
            <a:ext cx="11713301" cy="51462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теңсіздіктерді аралықтар (интервалдар) әдісімен шешу алгоритмі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en-US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үшмүшенің нөлдерін табамыз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 түбірлер арқылы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квадрат үшмүшені көбейткіштерге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жіктейміз;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Түбірлерді сан осіне салып,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 болған әрбір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аралықта берілген квадрат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үшмүшенің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таңбаларын анықтаймыз;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Теңсіздіктің шартына сай жауабын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жазамыз.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03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oShape 100"/>
          <p:cNvSpPr>
            <a:spLocks noChangeArrowheads="1"/>
          </p:cNvSpPr>
          <p:nvPr/>
        </p:nvSpPr>
        <p:spPr bwMode="auto">
          <a:xfrm>
            <a:off x="313027" y="204140"/>
            <a:ext cx="10489372" cy="504825"/>
          </a:xfrm>
          <a:prstGeom prst="roundRect">
            <a:avLst>
              <a:gd name="adj" fmla="val 27940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2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71313" y="665805"/>
                <a:ext cx="10972800" cy="5171426"/>
              </a:xfrm>
            </p:spPr>
            <p:txBody>
              <a:bodyPr rtlCol="0">
                <a:normAutofit/>
              </a:bodyPr>
              <a:lstStyle/>
              <a:p>
                <a:pPr>
                  <a:defRPr/>
                </a:pPr>
                <a:r>
                  <a:rPr lang="ru-RU" sz="2400" dirty="0" smtClean="0">
                    <a:latin typeface="Times New Roman" pitchFamily="18" charset="0"/>
                  </a:rPr>
                  <a:t> №1.   </a:t>
                </a:r>
                <a:r>
                  <a:rPr lang="ru-RU" sz="2400" dirty="0" err="1" smtClean="0">
                    <a:latin typeface="Times New Roman" pitchFamily="18" charset="0"/>
                  </a:rPr>
                  <a:t>Теңсіздікті</a:t>
                </a:r>
                <a:r>
                  <a:rPr lang="ru-RU" sz="2400" dirty="0" smtClean="0">
                    <a:latin typeface="Times New Roman" pitchFamily="18" charset="0"/>
                  </a:rPr>
                  <a:t> </a:t>
                </a:r>
                <a:r>
                  <a:rPr lang="ru-RU" sz="2400" dirty="0" err="1" smtClean="0">
                    <a:latin typeface="Times New Roman" pitchFamily="18" charset="0"/>
                  </a:rPr>
                  <a:t>шешіңіздер</a:t>
                </a:r>
                <a:r>
                  <a:rPr lang="ru-RU" sz="2400" dirty="0" smtClean="0">
                    <a:latin typeface="Times New Roman" pitchFamily="18" charset="0"/>
                  </a:rPr>
                  <a:t>:      (х+2)(х-3)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ru-RU" sz="2400" dirty="0" smtClean="0">
                    <a:latin typeface="Times New Roman" pitchFamily="18" charset="0"/>
                  </a:rPr>
                  <a:t>0.</a:t>
                </a: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> </a:t>
                </a: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err="1" smtClean="0">
                    <a:solidFill>
                      <a:srgbClr val="C00000"/>
                    </a:solidFill>
                    <a:latin typeface="Times New Roman" pitchFamily="18" charset="0"/>
                  </a:rPr>
                  <a:t>Шешуі</a:t>
                </a: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>:             </a:t>
                </a:r>
                <a:r>
                  <a:rPr lang="ru-RU" sz="2400" dirty="0" smtClean="0">
                    <a:latin typeface="Times New Roman" pitchFamily="18" charset="0"/>
                  </a:rPr>
                  <a:t>(</a:t>
                </a:r>
                <a:r>
                  <a:rPr lang="ru-RU" sz="2400" dirty="0">
                    <a:latin typeface="Times New Roman" pitchFamily="18" charset="0"/>
                  </a:rPr>
                  <a:t>х+2)(х-3)</a:t>
                </a:r>
                <a:r>
                  <a:rPr lang="en-US" sz="2400" dirty="0">
                    <a:latin typeface="Times New Roman" pitchFamily="18" charset="0"/>
                  </a:rPr>
                  <a:t>=</a:t>
                </a:r>
                <a:r>
                  <a:rPr lang="ru-RU" sz="2400" dirty="0">
                    <a:latin typeface="Times New Roman" pitchFamily="18" charset="0"/>
                  </a:rPr>
                  <a:t> </a:t>
                </a:r>
                <a:r>
                  <a:rPr lang="ru-RU" sz="2400" dirty="0" smtClean="0">
                    <a:latin typeface="Times New Roman" pitchFamily="18" charset="0"/>
                  </a:rPr>
                  <a:t>0</a:t>
                </a:r>
                <a:br>
                  <a:rPr lang="ru-RU" sz="2400" dirty="0" smtClean="0">
                    <a:latin typeface="Times New Roman" pitchFamily="18" charset="0"/>
                  </a:rPr>
                </a:br>
                <a:r>
                  <a:rPr lang="ru-RU" sz="2400" dirty="0">
                    <a:latin typeface="Times New Roman" pitchFamily="18" charset="0"/>
                  </a:rPr>
                  <a:t/>
                </a:r>
                <a:br>
                  <a:rPr lang="ru-RU" sz="2400" dirty="0">
                    <a:latin typeface="Times New Roman" pitchFamily="18" charset="0"/>
                  </a:rPr>
                </a:br>
                <a:r>
                  <a:rPr lang="ru-RU" sz="2400" dirty="0" smtClean="0">
                    <a:latin typeface="Times New Roman" pitchFamily="18" charset="0"/>
                  </a:rPr>
                  <a:t>                            х</a:t>
                </a:r>
                <a:r>
                  <a:rPr lang="en-US" sz="2400" dirty="0" smtClean="0">
                    <a:latin typeface="Times New Roman" pitchFamily="18" charset="0"/>
                  </a:rPr>
                  <a:t> =- </a:t>
                </a:r>
                <a:r>
                  <a:rPr lang="ru-RU" sz="2400" dirty="0">
                    <a:latin typeface="Times New Roman" pitchFamily="18" charset="0"/>
                  </a:rPr>
                  <a:t>2</a:t>
                </a:r>
                <a:r>
                  <a:rPr lang="en-US" sz="2400" dirty="0">
                    <a:latin typeface="Times New Roman" pitchFamily="18" charset="0"/>
                  </a:rPr>
                  <a:t>,    </a:t>
                </a:r>
                <a:r>
                  <a:rPr lang="ru-RU" sz="2400" dirty="0">
                    <a:latin typeface="Times New Roman" pitchFamily="18" charset="0"/>
                  </a:rPr>
                  <a:t>х</a:t>
                </a:r>
                <a:r>
                  <a:rPr lang="en-US" sz="2400" dirty="0">
                    <a:latin typeface="Times New Roman" pitchFamily="18" charset="0"/>
                  </a:rPr>
                  <a:t> = </a:t>
                </a:r>
                <a:r>
                  <a:rPr lang="ru-RU" sz="2400" dirty="0">
                    <a:latin typeface="Times New Roman" pitchFamily="18" charset="0"/>
                  </a:rPr>
                  <a:t>3</a:t>
                </a:r>
                <a:r>
                  <a:rPr lang="en-US" sz="2400" dirty="0" smtClean="0">
                    <a:latin typeface="Times New Roman" pitchFamily="18" charset="0"/>
                  </a:rPr>
                  <a:t>.</a:t>
                </a: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> </a:t>
                </a: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sz="2400" dirty="0"/>
                  <a:t/>
                </a:r>
                <a:br>
                  <a:rPr lang="ru-RU" sz="2400" dirty="0"/>
                </a:br>
                <a:endParaRPr lang="ru-RU" sz="2400" dirty="0" smtClean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12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1313" y="665805"/>
                <a:ext cx="10972800" cy="5171426"/>
              </a:xfrm>
              <a:blipFill rotWithShape="1">
                <a:blip r:embed="rId3"/>
                <a:stretch>
                  <a:fillRect l="-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0" y="3053706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Arial" charset="0"/>
            </a:endParaRPr>
          </a:p>
        </p:txBody>
      </p:sp>
      <p:sp>
        <p:nvSpPr>
          <p:cNvPr id="9227" name="Rectangle 8"/>
          <p:cNvSpPr>
            <a:spLocks noChangeArrowheads="1"/>
          </p:cNvSpPr>
          <p:nvPr/>
        </p:nvSpPr>
        <p:spPr bwMode="auto">
          <a:xfrm>
            <a:off x="5422900" y="3544243"/>
            <a:ext cx="26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charset="0"/>
              </a:rPr>
              <a:t> </a:t>
            </a:r>
          </a:p>
        </p:txBody>
      </p:sp>
      <p:grpSp>
        <p:nvGrpSpPr>
          <p:cNvPr id="9228" name="Group 10"/>
          <p:cNvGrpSpPr>
            <a:grpSpLocks/>
          </p:cNvGrpSpPr>
          <p:nvPr/>
        </p:nvGrpSpPr>
        <p:grpSpPr bwMode="auto">
          <a:xfrm>
            <a:off x="1997627" y="3245894"/>
            <a:ext cx="6492736" cy="852881"/>
            <a:chOff x="793" y="2076"/>
            <a:chExt cx="4763" cy="791"/>
          </a:xfrm>
        </p:grpSpPr>
        <p:graphicFrame>
          <p:nvGraphicFramePr>
            <p:cNvPr id="9229" name="Object 11"/>
            <p:cNvGraphicFramePr>
              <a:graphicFrameLocks noChangeAspect="1"/>
            </p:cNvGraphicFramePr>
            <p:nvPr/>
          </p:nvGraphicFramePr>
          <p:xfrm>
            <a:off x="3334" y="2387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2" name="Equation" r:id="rId4" imgW="101512" imgH="101512" progId="Equation.3">
                    <p:embed/>
                  </p:oleObj>
                </mc:Choice>
                <mc:Fallback>
                  <p:oleObj name="Equation" r:id="rId4" imgW="101512" imgH="1015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4" y="2387"/>
                          <a:ext cx="136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0" name="Object 12"/>
            <p:cNvGraphicFramePr>
              <a:graphicFrameLocks noChangeAspect="1"/>
            </p:cNvGraphicFramePr>
            <p:nvPr/>
          </p:nvGraphicFramePr>
          <p:xfrm>
            <a:off x="1837" y="2387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3" name="Equation" r:id="rId6" imgW="101512" imgH="101512" progId="Equation.3">
                    <p:embed/>
                  </p:oleObj>
                </mc:Choice>
                <mc:Fallback>
                  <p:oleObj name="Equation" r:id="rId6" imgW="101512" imgH="1015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2387"/>
                          <a:ext cx="136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231" name="Group 13"/>
            <p:cNvGrpSpPr>
              <a:grpSpLocks noChangeAspect="1"/>
            </p:cNvGrpSpPr>
            <p:nvPr/>
          </p:nvGrpSpPr>
          <p:grpSpPr bwMode="auto">
            <a:xfrm>
              <a:off x="839" y="2296"/>
              <a:ext cx="4717" cy="544"/>
              <a:chOff x="2269" y="2876"/>
              <a:chExt cx="7200" cy="4320"/>
            </a:xfrm>
          </p:grpSpPr>
          <p:sp>
            <p:nvSpPr>
              <p:cNvPr id="9242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2269" y="2876"/>
                <a:ext cx="720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Arial" charset="0"/>
                </a:endParaRPr>
              </a:p>
            </p:txBody>
          </p:sp>
          <p:sp>
            <p:nvSpPr>
              <p:cNvPr id="9243" name="Line 15"/>
              <p:cNvSpPr>
                <a:spLocks noChangeShapeType="1"/>
              </p:cNvSpPr>
              <p:nvPr/>
            </p:nvSpPr>
            <p:spPr bwMode="auto">
              <a:xfrm flipV="1">
                <a:off x="2410" y="4270"/>
                <a:ext cx="607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2400"/>
              </a:p>
            </p:txBody>
          </p:sp>
        </p:grpSp>
        <p:sp>
          <p:nvSpPr>
            <p:cNvPr id="9232" name="Rectangle 16"/>
            <p:cNvSpPr>
              <a:spLocks noChangeArrowheads="1"/>
            </p:cNvSpPr>
            <p:nvPr/>
          </p:nvSpPr>
          <p:spPr bwMode="auto">
            <a:xfrm>
              <a:off x="4604" y="2366"/>
              <a:ext cx="311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latin typeface="Arial" charset="0"/>
                </a:rPr>
                <a:t> </a:t>
              </a:r>
              <a:r>
                <a:rPr lang="ru-RU" altLang="ru-RU" sz="2400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1701" y="2439"/>
              <a:ext cx="386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Times New Roman" pitchFamily="18" charset="0"/>
                </a:rPr>
                <a:t>-2</a:t>
              </a:r>
              <a:r>
                <a:rPr lang="ru-RU" altLang="ru-RU" sz="2400" dirty="0">
                  <a:latin typeface="Arial" charset="0"/>
                </a:rPr>
                <a:t> </a:t>
              </a:r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3288" y="2439"/>
              <a:ext cx="394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  <a:r>
                <a:rPr lang="ru-RU" alt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9235" name="AutoShape 19"/>
            <p:cNvSpPr>
              <a:spLocks/>
            </p:cNvSpPr>
            <p:nvPr/>
          </p:nvSpPr>
          <p:spPr bwMode="auto">
            <a:xfrm rot="5400000">
              <a:off x="2562" y="1570"/>
              <a:ext cx="182" cy="1452"/>
            </a:xfrm>
            <a:prstGeom prst="leftBracket">
              <a:avLst>
                <a:gd name="adj" fmla="val 66484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Arial" charset="0"/>
              </a:endParaRPr>
            </a:p>
          </p:txBody>
        </p:sp>
        <p:cxnSp>
          <p:nvCxnSpPr>
            <p:cNvPr id="9236" name="AutoShape 20"/>
            <p:cNvCxnSpPr>
              <a:cxnSpLocks noChangeShapeType="1"/>
            </p:cNvCxnSpPr>
            <p:nvPr/>
          </p:nvCxnSpPr>
          <p:spPr bwMode="auto">
            <a:xfrm flipV="1">
              <a:off x="3379" y="2160"/>
              <a:ext cx="1314" cy="227"/>
            </a:xfrm>
            <a:prstGeom prst="curvedConnector3">
              <a:avLst>
                <a:gd name="adj1" fmla="val 17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37" name="AutoShape 21"/>
            <p:cNvCxnSpPr>
              <a:cxnSpLocks noChangeShapeType="1"/>
            </p:cNvCxnSpPr>
            <p:nvPr/>
          </p:nvCxnSpPr>
          <p:spPr bwMode="auto">
            <a:xfrm rot="10800000">
              <a:off x="793" y="2160"/>
              <a:ext cx="1134" cy="226"/>
            </a:xfrm>
            <a:prstGeom prst="curvedConnector3">
              <a:avLst>
                <a:gd name="adj1" fmla="val 158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1066" y="2102"/>
              <a:ext cx="330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Arial" charset="0"/>
                </a:rPr>
                <a:t>+ </a:t>
              </a:r>
            </a:p>
          </p:txBody>
        </p:sp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3969" y="2102"/>
              <a:ext cx="330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Arial" charset="0"/>
                </a:rPr>
                <a:t>+</a:t>
              </a:r>
              <a:r>
                <a:rPr lang="ru-RU" altLang="ru-RU" sz="2400">
                  <a:latin typeface="Arial" charset="0"/>
                </a:rPr>
                <a:t> </a:t>
              </a:r>
            </a:p>
          </p:txBody>
        </p:sp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2517" y="2076"/>
              <a:ext cx="312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Arial" charset="0"/>
                </a:rPr>
                <a:t>- </a:t>
              </a:r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2562" y="2164"/>
              <a:ext cx="198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latin typeface="Arial" charset="0"/>
                </a:rPr>
                <a:t> </a:t>
              </a:r>
            </a:p>
          </p:txBody>
        </p:sp>
      </p:grpSp>
      <p:sp>
        <p:nvSpPr>
          <p:cNvPr id="33" name="Прямоугольник 32"/>
          <p:cNvSpPr/>
          <p:nvPr/>
        </p:nvSpPr>
        <p:spPr>
          <a:xfrm>
            <a:off x="4431606" y="204140"/>
            <a:ext cx="2776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ыныппен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97136" y="449731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i="1" dirty="0"/>
              <a:t>Бағалау критериі:</a:t>
            </a:r>
            <a:endParaRPr lang="ru-RU" dirty="0"/>
          </a:p>
          <a:p>
            <a:r>
              <a:rPr lang="kk-KZ" dirty="0"/>
              <a:t> Квадрат теңсіздіктерді интервалдар әдісімен шешеді.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11696" y="5381896"/>
                <a:ext cx="60960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>Жауабы. </a:t>
                </a:r>
                <a:r>
                  <a:rPr lang="kk-KZ" sz="2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:        </a:t>
                </a:r>
                <a14:m>
                  <m:oMath xmlns:m="http://schemas.openxmlformats.org/officeDocument/2006/math">
                    <m:r>
                      <a:rPr lang="kk-KZ" sz="2400" i="1"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r>
                      <a:rPr lang="kk-KZ" sz="2400" i="1">
                        <a:latin typeface="Cambria Math"/>
                        <a:ea typeface="Times New Roman"/>
                        <a:cs typeface="Times New Roman"/>
                      </a:rPr>
                      <m:t>∈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kk-KZ" sz="2400" i="1">
                            <a:latin typeface="Cambria Math"/>
                          </a:rPr>
                          <m:t>−2</m:t>
                        </m:r>
                        <m:r>
                          <a:rPr lang="kk-KZ" sz="2400" i="1">
                            <a:latin typeface="Cambria Math"/>
                            <a:ea typeface="Times New Roman"/>
                            <a:cs typeface="Times New Roman"/>
                          </a:rPr>
                          <m:t>;3</m:t>
                        </m:r>
                      </m:e>
                    </m:d>
                  </m:oMath>
                </a14:m>
                <a:r>
                  <a:rPr lang="kk-KZ" sz="2400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.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696" y="5381896"/>
                <a:ext cx="6096000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1500" t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829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00"/>
          <p:cNvSpPr>
            <a:spLocks noChangeArrowheads="1"/>
          </p:cNvSpPr>
          <p:nvPr/>
        </p:nvSpPr>
        <p:spPr bwMode="auto">
          <a:xfrm>
            <a:off x="452109" y="204140"/>
            <a:ext cx="10489372" cy="504825"/>
          </a:xfrm>
          <a:prstGeom prst="roundRect">
            <a:avLst>
              <a:gd name="adj" fmla="val 27940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solidFill>
                <a:srgbClr val="FFC000"/>
              </a:solidFill>
            </a:endParaRPr>
          </a:p>
        </p:txBody>
      </p:sp>
      <p:sp>
        <p:nvSpPr>
          <p:cNvPr id="17412" name="Rectangle 15"/>
          <p:cNvSpPr>
            <a:spLocks noChangeArrowheads="1"/>
          </p:cNvSpPr>
          <p:nvPr/>
        </p:nvSpPr>
        <p:spPr bwMode="auto">
          <a:xfrm>
            <a:off x="681352" y="719664"/>
            <a:ext cx="96456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2400" dirty="0" smtClean="0">
                <a:cs typeface="Times New Roman" pitchFamily="18" charset="0"/>
              </a:rPr>
              <a:t>№2. </a:t>
            </a:r>
            <a:r>
              <a:rPr lang="ru-RU" sz="2400" b="1" u="sng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Теңсіздікті</a:t>
            </a:r>
            <a:r>
              <a:rPr lang="ru-RU" sz="2400" b="1" u="sng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cs typeface="Times New Roman" pitchFamily="18" charset="0"/>
              </a:rPr>
              <a:t>и</a:t>
            </a:r>
            <a:r>
              <a:rPr lang="ru-RU" altLang="ru-RU" sz="2400" dirty="0" err="1" smtClean="0">
                <a:cs typeface="Times New Roman" pitchFamily="18" charset="0"/>
              </a:rPr>
              <a:t>нтервалдар</a:t>
            </a:r>
            <a:r>
              <a:rPr lang="ru-RU" altLang="ru-RU" sz="2400" dirty="0" smtClean="0">
                <a:cs typeface="Times New Roman" pitchFamily="18" charset="0"/>
              </a:rPr>
              <a:t> </a:t>
            </a:r>
            <a:r>
              <a:rPr lang="ru-RU" altLang="ru-RU" sz="2400" dirty="0" err="1" smtClean="0">
                <a:cs typeface="Times New Roman" pitchFamily="18" charset="0"/>
              </a:rPr>
              <a:t>әдісімен</a:t>
            </a:r>
            <a:r>
              <a:rPr lang="ru-RU" altLang="ru-RU" sz="2400" dirty="0" smtClean="0">
                <a:cs typeface="Times New Roman" pitchFamily="18" charset="0"/>
              </a:rPr>
              <a:t> </a:t>
            </a:r>
            <a:r>
              <a:rPr lang="ru-RU" altLang="ru-RU" sz="2400" dirty="0" err="1" smtClean="0">
                <a:cs typeface="Times New Roman" pitchFamily="18" charset="0"/>
              </a:rPr>
              <a:t>шешіңіз</a:t>
            </a:r>
            <a:r>
              <a:rPr lang="ru-RU" altLang="ru-RU" sz="2400" dirty="0" smtClean="0">
                <a:cs typeface="Times New Roman" pitchFamily="18" charset="0"/>
              </a:rPr>
              <a:t>:</a:t>
            </a:r>
            <a:endParaRPr lang="ru-RU" altLang="ru-RU" sz="2400" dirty="0"/>
          </a:p>
        </p:txBody>
      </p:sp>
      <p:graphicFrame>
        <p:nvGraphicFramePr>
          <p:cNvPr id="1741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727595"/>
              </p:ext>
            </p:extLst>
          </p:nvPr>
        </p:nvGraphicFramePr>
        <p:xfrm>
          <a:off x="877144" y="1286013"/>
          <a:ext cx="3187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3" imgW="1308100" imgH="228600" progId="Equation.DSMT4">
                  <p:embed/>
                </p:oleObj>
              </mc:Choice>
              <mc:Fallback>
                <p:oleObj name="Equation" r:id="rId3" imgW="13081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144" y="1286013"/>
                        <a:ext cx="3187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419" name="Group 24"/>
          <p:cNvGrpSpPr>
            <a:grpSpLocks/>
          </p:cNvGrpSpPr>
          <p:nvPr/>
        </p:nvGrpSpPr>
        <p:grpSpPr bwMode="auto">
          <a:xfrm>
            <a:off x="3280511" y="4132474"/>
            <a:ext cx="4409016" cy="396875"/>
            <a:chOff x="842" y="1955"/>
            <a:chExt cx="2083" cy="250"/>
          </a:xfrm>
        </p:grpSpPr>
        <p:sp>
          <p:nvSpPr>
            <p:cNvPr id="17459" name="Line 22"/>
            <p:cNvSpPr>
              <a:spLocks noChangeShapeType="1"/>
            </p:cNvSpPr>
            <p:nvPr/>
          </p:nvSpPr>
          <p:spPr bwMode="auto">
            <a:xfrm>
              <a:off x="842" y="1988"/>
              <a:ext cx="195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60" name="Text Box 23"/>
            <p:cNvSpPr txBox="1">
              <a:spLocks noChangeArrowheads="1"/>
            </p:cNvSpPr>
            <p:nvPr/>
          </p:nvSpPr>
          <p:spPr bwMode="auto">
            <a:xfrm>
              <a:off x="2562" y="1955"/>
              <a:ext cx="3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000" b="1" i="1">
                  <a:latin typeface="Times New Roman" pitchFamily="18" charset="0"/>
                </a:rPr>
                <a:t>x</a:t>
              </a:r>
              <a:endParaRPr lang="ru-RU" altLang="ru-RU" sz="2000" b="1" i="1">
                <a:latin typeface="Times New Roman" pitchFamily="18" charset="0"/>
              </a:endParaRPr>
            </a:p>
          </p:txBody>
        </p:sp>
      </p:grpSp>
      <p:sp>
        <p:nvSpPr>
          <p:cNvPr id="17423" name="Text Box 42"/>
          <p:cNvSpPr txBox="1">
            <a:spLocks noChangeArrowheads="1"/>
          </p:cNvSpPr>
          <p:nvPr/>
        </p:nvSpPr>
        <p:spPr bwMode="auto">
          <a:xfrm>
            <a:off x="4928445" y="5173114"/>
            <a:ext cx="1536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dirty="0" err="1" smtClean="0"/>
              <a:t>Жауабы</a:t>
            </a:r>
            <a:r>
              <a:rPr lang="ru-RU" altLang="ru-RU" sz="2000" dirty="0" smtClean="0"/>
              <a:t>:</a:t>
            </a:r>
            <a:endParaRPr lang="ru-RU" altLang="ru-RU" sz="2000" dirty="0"/>
          </a:p>
        </p:txBody>
      </p:sp>
      <p:grpSp>
        <p:nvGrpSpPr>
          <p:cNvPr id="17424" name="Группа 82"/>
          <p:cNvGrpSpPr>
            <a:grpSpLocks/>
          </p:cNvGrpSpPr>
          <p:nvPr/>
        </p:nvGrpSpPr>
        <p:grpSpPr bwMode="auto">
          <a:xfrm>
            <a:off x="3396085" y="3778870"/>
            <a:ext cx="4013200" cy="835025"/>
            <a:chOff x="1331913" y="2708275"/>
            <a:chExt cx="3009900" cy="835025"/>
          </a:xfrm>
        </p:grpSpPr>
        <p:sp>
          <p:nvSpPr>
            <p:cNvPr id="17445" name="Freeform 94"/>
            <p:cNvSpPr>
              <a:spLocks/>
            </p:cNvSpPr>
            <p:nvPr/>
          </p:nvSpPr>
          <p:spPr bwMode="auto">
            <a:xfrm>
              <a:off x="3348038" y="2749550"/>
              <a:ext cx="993775" cy="392113"/>
            </a:xfrm>
            <a:custGeom>
              <a:avLst/>
              <a:gdLst>
                <a:gd name="T0" fmla="*/ 2147483647 w 626"/>
                <a:gd name="T1" fmla="*/ 2147483647 h 247"/>
                <a:gd name="T2" fmla="*/ 2147483647 w 626"/>
                <a:gd name="T3" fmla="*/ 0 h 247"/>
                <a:gd name="T4" fmla="*/ 2147483647 w 626"/>
                <a:gd name="T5" fmla="*/ 2147483647 h 247"/>
                <a:gd name="T6" fmla="*/ 2147483647 w 626"/>
                <a:gd name="T7" fmla="*/ 2147483647 h 247"/>
                <a:gd name="T8" fmla="*/ 0 w 626"/>
                <a:gd name="T9" fmla="*/ 2147483647 h 247"/>
                <a:gd name="T10" fmla="*/ 2147483647 w 626"/>
                <a:gd name="T11" fmla="*/ 2147483647 h 2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6"/>
                <a:gd name="T19" fmla="*/ 0 h 247"/>
                <a:gd name="T20" fmla="*/ 626 w 626"/>
                <a:gd name="T21" fmla="*/ 247 h 2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6" h="247">
                  <a:moveTo>
                    <a:pt x="626" y="244"/>
                  </a:moveTo>
                  <a:lnTo>
                    <a:pt x="622" y="0"/>
                  </a:lnTo>
                  <a:lnTo>
                    <a:pt x="272" y="20"/>
                  </a:lnTo>
                  <a:lnTo>
                    <a:pt x="91" y="110"/>
                  </a:lnTo>
                  <a:lnTo>
                    <a:pt x="0" y="247"/>
                  </a:lnTo>
                  <a:lnTo>
                    <a:pt x="626" y="244"/>
                  </a:lnTo>
                  <a:close/>
                </a:path>
              </a:pathLst>
            </a:custGeom>
            <a:solidFill>
              <a:srgbClr val="4299A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6" name="Freeform 92"/>
            <p:cNvSpPr>
              <a:spLocks/>
            </p:cNvSpPr>
            <p:nvPr/>
          </p:nvSpPr>
          <p:spPr bwMode="auto">
            <a:xfrm>
              <a:off x="1331913" y="2749550"/>
              <a:ext cx="781050" cy="392113"/>
            </a:xfrm>
            <a:custGeom>
              <a:avLst/>
              <a:gdLst>
                <a:gd name="T0" fmla="*/ 0 w 492"/>
                <a:gd name="T1" fmla="*/ 2147483647 h 247"/>
                <a:gd name="T2" fmla="*/ 0 w 492"/>
                <a:gd name="T3" fmla="*/ 0 h 247"/>
                <a:gd name="T4" fmla="*/ 2147483647 w 492"/>
                <a:gd name="T5" fmla="*/ 0 h 247"/>
                <a:gd name="T6" fmla="*/ 2147483647 w 492"/>
                <a:gd name="T7" fmla="*/ 2147483647 h 247"/>
                <a:gd name="T8" fmla="*/ 2147483647 w 492"/>
                <a:gd name="T9" fmla="*/ 2147483647 h 247"/>
                <a:gd name="T10" fmla="*/ 2147483647 w 492"/>
                <a:gd name="T11" fmla="*/ 2147483647 h 247"/>
                <a:gd name="T12" fmla="*/ 2147483647 w 492"/>
                <a:gd name="T13" fmla="*/ 2147483647 h 247"/>
                <a:gd name="T14" fmla="*/ 2147483647 w 492"/>
                <a:gd name="T15" fmla="*/ 2147483647 h 247"/>
                <a:gd name="T16" fmla="*/ 0 w 492"/>
                <a:gd name="T17" fmla="*/ 2147483647 h 2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92"/>
                <a:gd name="T28" fmla="*/ 0 h 247"/>
                <a:gd name="T29" fmla="*/ 492 w 492"/>
                <a:gd name="T30" fmla="*/ 247 h 24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92" h="247">
                  <a:moveTo>
                    <a:pt x="0" y="247"/>
                  </a:moveTo>
                  <a:lnTo>
                    <a:pt x="0" y="0"/>
                  </a:lnTo>
                  <a:lnTo>
                    <a:pt x="120" y="0"/>
                  </a:lnTo>
                  <a:lnTo>
                    <a:pt x="272" y="20"/>
                  </a:lnTo>
                  <a:lnTo>
                    <a:pt x="400" y="72"/>
                  </a:lnTo>
                  <a:lnTo>
                    <a:pt x="440" y="124"/>
                  </a:lnTo>
                  <a:lnTo>
                    <a:pt x="484" y="200"/>
                  </a:lnTo>
                  <a:lnTo>
                    <a:pt x="492" y="236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4299A0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7" name="Text Box 33"/>
            <p:cNvSpPr txBox="1">
              <a:spLocks noChangeArrowheads="1"/>
            </p:cNvSpPr>
            <p:nvPr/>
          </p:nvSpPr>
          <p:spPr bwMode="auto">
            <a:xfrm>
              <a:off x="3132138" y="3176588"/>
              <a:ext cx="6477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b="1"/>
                <a:t>2,5</a:t>
              </a:r>
              <a:endParaRPr lang="ru-RU" altLang="ru-RU" b="1"/>
            </a:p>
          </p:txBody>
        </p:sp>
        <p:sp>
          <p:nvSpPr>
            <p:cNvPr id="17448" name="Arc 36"/>
            <p:cNvSpPr>
              <a:spLocks/>
            </p:cNvSpPr>
            <p:nvPr/>
          </p:nvSpPr>
          <p:spPr bwMode="auto">
            <a:xfrm rot="10422079" flipH="1" flipV="1">
              <a:off x="1335088" y="2716213"/>
              <a:ext cx="754062" cy="423862"/>
            </a:xfrm>
            <a:custGeom>
              <a:avLst/>
              <a:gdLst>
                <a:gd name="T0" fmla="*/ 0 w 22587"/>
                <a:gd name="T1" fmla="*/ 2147483647 h 21600"/>
                <a:gd name="T2" fmla="*/ 2147483647 w 22587"/>
                <a:gd name="T3" fmla="*/ 2147483647 h 21600"/>
                <a:gd name="T4" fmla="*/ 2147483647 w 22587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2587"/>
                <a:gd name="T10" fmla="*/ 0 h 21600"/>
                <a:gd name="T11" fmla="*/ 22587 w 2258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587" h="21600" fill="none" extrusionOk="0">
                  <a:moveTo>
                    <a:pt x="-1" y="22"/>
                  </a:moveTo>
                  <a:cubicBezTo>
                    <a:pt x="328" y="7"/>
                    <a:pt x="657" y="-1"/>
                    <a:pt x="987" y="0"/>
                  </a:cubicBezTo>
                  <a:cubicBezTo>
                    <a:pt x="12916" y="0"/>
                    <a:pt x="22587" y="9670"/>
                    <a:pt x="22587" y="21600"/>
                  </a:cubicBezTo>
                </a:path>
                <a:path w="22587" h="21600" stroke="0" extrusionOk="0">
                  <a:moveTo>
                    <a:pt x="-1" y="22"/>
                  </a:moveTo>
                  <a:cubicBezTo>
                    <a:pt x="328" y="7"/>
                    <a:pt x="657" y="-1"/>
                    <a:pt x="987" y="0"/>
                  </a:cubicBezTo>
                  <a:cubicBezTo>
                    <a:pt x="12916" y="0"/>
                    <a:pt x="22587" y="9670"/>
                    <a:pt x="22587" y="21600"/>
                  </a:cubicBezTo>
                  <a:lnTo>
                    <a:pt x="987" y="21600"/>
                  </a:lnTo>
                  <a:lnTo>
                    <a:pt x="-1" y="22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49" name="Arc 37"/>
            <p:cNvSpPr>
              <a:spLocks/>
            </p:cNvSpPr>
            <p:nvPr/>
          </p:nvSpPr>
          <p:spPr bwMode="auto">
            <a:xfrm rot="11177921" flipV="1">
              <a:off x="3413125" y="2714625"/>
              <a:ext cx="869950" cy="43338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50" name="AutoShape 38"/>
            <p:cNvSpPr>
              <a:spLocks/>
            </p:cNvSpPr>
            <p:nvPr/>
          </p:nvSpPr>
          <p:spPr bwMode="auto">
            <a:xfrm rot="5400000">
              <a:off x="2554287" y="2312988"/>
              <a:ext cx="360363" cy="1296988"/>
            </a:xfrm>
            <a:prstGeom prst="leftBracket">
              <a:avLst>
                <a:gd name="adj" fmla="val 104091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7451" name="Oval 28"/>
            <p:cNvSpPr>
              <a:spLocks noChangeArrowheads="1"/>
            </p:cNvSpPr>
            <p:nvPr/>
          </p:nvSpPr>
          <p:spPr bwMode="auto">
            <a:xfrm>
              <a:off x="2052638" y="3068638"/>
              <a:ext cx="107950" cy="107950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7452" name="Oval 29"/>
            <p:cNvSpPr>
              <a:spLocks noChangeArrowheads="1"/>
            </p:cNvSpPr>
            <p:nvPr/>
          </p:nvSpPr>
          <p:spPr bwMode="auto">
            <a:xfrm>
              <a:off x="3348038" y="3068638"/>
              <a:ext cx="107950" cy="107950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7453" name="Text Box 32"/>
            <p:cNvSpPr txBox="1">
              <a:spLocks noChangeArrowheads="1"/>
            </p:cNvSpPr>
            <p:nvPr/>
          </p:nvSpPr>
          <p:spPr bwMode="auto">
            <a:xfrm>
              <a:off x="1908175" y="3141663"/>
              <a:ext cx="431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b="1"/>
                <a:t>-3</a:t>
              </a:r>
              <a:endParaRPr lang="ru-RU" altLang="ru-RU" b="1"/>
            </a:p>
          </p:txBody>
        </p:sp>
        <p:sp>
          <p:nvSpPr>
            <p:cNvPr id="17454" name="Text Box 44"/>
            <p:cNvSpPr txBox="1">
              <a:spLocks noChangeArrowheads="1"/>
            </p:cNvSpPr>
            <p:nvPr/>
          </p:nvSpPr>
          <p:spPr bwMode="auto">
            <a:xfrm>
              <a:off x="3708400" y="2708275"/>
              <a:ext cx="503238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600" b="1" dirty="0"/>
                <a:t>+</a:t>
              </a:r>
            </a:p>
          </p:txBody>
        </p:sp>
        <p:sp>
          <p:nvSpPr>
            <p:cNvPr id="17455" name="Text Box 45"/>
            <p:cNvSpPr txBox="1">
              <a:spLocks noChangeArrowheads="1"/>
            </p:cNvSpPr>
            <p:nvPr/>
          </p:nvSpPr>
          <p:spPr bwMode="auto">
            <a:xfrm>
              <a:off x="1404938" y="2708275"/>
              <a:ext cx="503237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600" b="1"/>
                <a:t>+</a:t>
              </a:r>
            </a:p>
          </p:txBody>
        </p:sp>
        <p:sp>
          <p:nvSpPr>
            <p:cNvPr id="17456" name="Text Box 46"/>
            <p:cNvSpPr txBox="1">
              <a:spLocks noChangeArrowheads="1"/>
            </p:cNvSpPr>
            <p:nvPr/>
          </p:nvSpPr>
          <p:spPr bwMode="auto">
            <a:xfrm>
              <a:off x="2484438" y="2708275"/>
              <a:ext cx="503237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600" b="1" dirty="0"/>
                <a:t> – </a:t>
              </a:r>
            </a:p>
          </p:txBody>
        </p:sp>
      </p:grpSp>
      <p:graphicFrame>
        <p:nvGraphicFramePr>
          <p:cNvPr id="17426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394616"/>
              </p:ext>
            </p:extLst>
          </p:nvPr>
        </p:nvGraphicFramePr>
        <p:xfrm>
          <a:off x="7023334" y="5104095"/>
          <a:ext cx="3456516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5" imgW="1497950" imgH="266584" progId="Equation.DSMT4">
                  <p:embed/>
                </p:oleObj>
              </mc:Choice>
              <mc:Fallback>
                <p:oleObj name="Equation" r:id="rId5" imgW="1497950" imgH="26658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3334" y="5104095"/>
                        <a:ext cx="3456516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0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537817"/>
              </p:ext>
            </p:extLst>
          </p:nvPr>
        </p:nvGraphicFramePr>
        <p:xfrm>
          <a:off x="3503635" y="2142436"/>
          <a:ext cx="3956051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7" imgW="1307532" imgH="253890" progId="Equation.DSMT4">
                  <p:embed/>
                </p:oleObj>
              </mc:Choice>
              <mc:Fallback>
                <p:oleObj name="Equation" r:id="rId7" imgW="1307532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35" y="2142436"/>
                        <a:ext cx="3956051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724439" y="2835894"/>
            <a:ext cx="3151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</a:rPr>
              <a:t>х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=</a:t>
            </a:r>
            <a:r>
              <a:rPr lang="kk-KZ" sz="2800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</a:rPr>
              <a:t>,    </a:t>
            </a:r>
            <a:r>
              <a:rPr lang="ru-RU" sz="2800" dirty="0">
                <a:latin typeface="Times New Roman" pitchFamily="18" charset="0"/>
              </a:rPr>
              <a:t>х</a:t>
            </a:r>
            <a:r>
              <a:rPr lang="en-US" sz="2800" dirty="0">
                <a:latin typeface="Times New Roman" pitchFamily="18" charset="0"/>
              </a:rPr>
              <a:t> = </a:t>
            </a:r>
            <a:r>
              <a:rPr lang="ru-RU" sz="2800" dirty="0" smtClean="0">
                <a:latin typeface="Times New Roman" pitchFamily="18" charset="0"/>
              </a:rPr>
              <a:t>2,5</a:t>
            </a:r>
            <a:r>
              <a:rPr lang="en-US" sz="2800" dirty="0" smtClean="0">
                <a:latin typeface="Times New Roman" pitchFamily="18" charset="0"/>
              </a:rPr>
              <a:t>.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05070" y="1958009"/>
            <a:ext cx="1184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Шешуі.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431606" y="204140"/>
            <a:ext cx="2776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ыныппен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80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3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00"/>
          <p:cNvSpPr>
            <a:spLocks noChangeArrowheads="1"/>
          </p:cNvSpPr>
          <p:nvPr/>
        </p:nvSpPr>
        <p:spPr bwMode="auto">
          <a:xfrm>
            <a:off x="340656" y="156398"/>
            <a:ext cx="10489372" cy="504825"/>
          </a:xfrm>
          <a:prstGeom prst="roundRect">
            <a:avLst>
              <a:gd name="adj" fmla="val 27940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1797" y="686123"/>
            <a:ext cx="7590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ru-RU" sz="2400" dirty="0" smtClean="0">
                <a:cs typeface="Times New Roman" pitchFamily="18" charset="0"/>
              </a:rPr>
              <a:t>№3 </a:t>
            </a:r>
            <a:r>
              <a:rPr lang="en-US" altLang="ru-RU" sz="2400" dirty="0" smtClean="0">
                <a:cs typeface="Times New Roman" pitchFamily="18" charset="0"/>
              </a:rPr>
              <a:t> 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функцияның анықталу облысын табыңыз.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85472" y="1147788"/>
                <a:ext cx="3093989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y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(5−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)(2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−7)</m:t>
                        </m:r>
                      </m:e>
                    </m:rad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;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472" y="1147788"/>
                <a:ext cx="3093989" cy="539571"/>
              </a:xfrm>
              <a:prstGeom prst="rect">
                <a:avLst/>
              </a:prstGeom>
              <a:blipFill rotWithShape="1">
                <a:blip r:embed="rId3"/>
                <a:stretch>
                  <a:fillRect l="-3156" r="-1972" b="-21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61797" y="1814391"/>
                <a:ext cx="680291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kk-KZ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Шешуі.</m:t>
                    </m:r>
                    <m:r>
                      <a:rPr lang="kk-KZ" sz="2400" b="0" i="1" dirty="0" smtClean="0">
                        <a:latin typeface="Cambria Math"/>
                        <a:cs typeface="Times New Roman" panose="02020603050405020304" pitchFamily="18" charset="0"/>
                      </a:rPr>
                      <m:t>   </m:t>
                    </m:r>
                    <m:r>
                      <a:rPr lang="kk-KZ" sz="2400" b="0" i="1" smtClean="0">
                        <a:latin typeface="Cambria Math"/>
                      </a:rPr>
                      <m:t>      </m:t>
                    </m:r>
                    <m:r>
                      <a:rPr lang="en-US" sz="2400" i="1" smtClean="0">
                        <a:latin typeface="Cambria Math"/>
                      </a:rPr>
                      <m:t>(5−</m:t>
                    </m:r>
                    <m:r>
                      <a:rPr lang="en-US" sz="2400" i="1" smtClean="0">
                        <a:latin typeface="Cambria Math"/>
                      </a:rPr>
                      <m:t>𝑥</m:t>
                    </m:r>
                    <m:r>
                      <a:rPr lang="en-US" sz="2400" i="1" smtClean="0">
                        <a:latin typeface="Cambria Math"/>
                      </a:rPr>
                      <m:t>)(2</m:t>
                    </m:r>
                    <m:r>
                      <a:rPr lang="en-US" sz="2400" i="1" smtClean="0">
                        <a:latin typeface="Cambria Math"/>
                      </a:rPr>
                      <m:t>𝑥</m:t>
                    </m:r>
                    <m:r>
                      <a:rPr lang="en-US" sz="2400" i="1" smtClean="0">
                        <a:latin typeface="Cambria Math"/>
                      </a:rPr>
                      <m:t>−7)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≥ 0</a:t>
                </a:r>
              </a:p>
              <a:p>
                <a:endParaRPr lang="ru-RU" sz="2400" dirty="0" smtClean="0">
                  <a:latin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sz="2400" b="0" i="1" smtClean="0">
                        <a:latin typeface="Cambria Math"/>
                      </a:rPr>
                      <m:t>                    </m:t>
                    </m:r>
                    <m:r>
                      <a:rPr lang="en-US" sz="2400" b="0" i="1" smtClean="0">
                        <a:latin typeface="Cambria Math"/>
                      </a:rPr>
                      <m:t>− 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</a:rPr>
                      <m:t>5</m:t>
                    </m:r>
                    <m:r>
                      <a:rPr lang="en-US" sz="2400" i="1">
                        <a:latin typeface="Cambria Math"/>
                      </a:rPr>
                      <m:t>)(2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−7)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≥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 </a:t>
                </a:r>
                <a:endParaRPr lang="ru-RU" sz="2400" dirty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797" y="1814391"/>
                <a:ext cx="6802917" cy="1200329"/>
              </a:xfrm>
              <a:prstGeom prst="rect">
                <a:avLst/>
              </a:prstGeom>
              <a:blipFill rotWithShape="1">
                <a:blip r:embed="rId4"/>
                <a:stretch>
                  <a:fillRect l="-806" t="-4061" b="-10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290755"/>
              </p:ext>
            </p:extLst>
          </p:nvPr>
        </p:nvGraphicFramePr>
        <p:xfrm>
          <a:off x="4731352" y="2524540"/>
          <a:ext cx="678831" cy="646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name="Equation" r:id="rId5" imgW="431613" imgH="279279" progId="Equation.DSMT4">
                  <p:embed/>
                </p:oleObj>
              </mc:Choice>
              <mc:Fallback>
                <p:oleObj name="Equation" r:id="rId5" imgW="431613" imgH="27927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1352" y="2524540"/>
                        <a:ext cx="678831" cy="646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053653" y="3781312"/>
            <a:ext cx="19159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    x=5. </a:t>
            </a:r>
            <a:endParaRPr lang="ru-RU" sz="2400" dirty="0"/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1117085" y="4350246"/>
            <a:ext cx="4897746" cy="907673"/>
            <a:chOff x="793" y="2076"/>
            <a:chExt cx="4763" cy="774"/>
          </a:xfrm>
        </p:grpSpPr>
        <p:graphicFrame>
          <p:nvGraphicFramePr>
            <p:cNvPr id="1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9221686"/>
                </p:ext>
              </p:extLst>
            </p:nvPr>
          </p:nvGraphicFramePr>
          <p:xfrm>
            <a:off x="3334" y="2387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82" name="Equation" r:id="rId7" imgW="101512" imgH="101512" progId="Equation.3">
                    <p:embed/>
                  </p:oleObj>
                </mc:Choice>
                <mc:Fallback>
                  <p:oleObj name="Equation" r:id="rId7" imgW="101512" imgH="1015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4" y="2387"/>
                          <a:ext cx="136" cy="136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97449172"/>
                </p:ext>
              </p:extLst>
            </p:nvPr>
          </p:nvGraphicFramePr>
          <p:xfrm>
            <a:off x="1837" y="2387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83" name="Equation" r:id="rId9" imgW="101512" imgH="101512" progId="Equation.3">
                    <p:embed/>
                  </p:oleObj>
                </mc:Choice>
                <mc:Fallback>
                  <p:oleObj name="Equation" r:id="rId9" imgW="101512" imgH="1015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2387"/>
                          <a:ext cx="136" cy="136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3" name="Group 13"/>
            <p:cNvGrpSpPr>
              <a:grpSpLocks noChangeAspect="1"/>
            </p:cNvGrpSpPr>
            <p:nvPr/>
          </p:nvGrpSpPr>
          <p:grpSpPr bwMode="auto">
            <a:xfrm>
              <a:off x="839" y="2296"/>
              <a:ext cx="4717" cy="544"/>
              <a:chOff x="2269" y="2876"/>
              <a:chExt cx="7200" cy="4320"/>
            </a:xfrm>
          </p:grpSpPr>
          <p:sp>
            <p:nvSpPr>
              <p:cNvPr id="24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2269" y="2876"/>
                <a:ext cx="720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Arial" charset="0"/>
                </a:endParaRPr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 flipV="1">
                <a:off x="2410" y="4270"/>
                <a:ext cx="607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2400"/>
              </a:p>
            </p:txBody>
          </p:sp>
        </p:grp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4604" y="2366"/>
              <a:ext cx="311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latin typeface="Arial" charset="0"/>
                </a:rPr>
                <a:t> </a:t>
              </a:r>
              <a:r>
                <a:rPr lang="ru-RU" altLang="ru-RU" sz="2400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1701" y="2456"/>
              <a:ext cx="636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 smtClean="0">
                  <a:solidFill>
                    <a:srgbClr val="0000FF"/>
                  </a:solidFill>
                  <a:latin typeface="Times New Roman" pitchFamily="18" charset="0"/>
                </a:rPr>
                <a:t>3,</a:t>
              </a:r>
              <a:r>
                <a:rPr lang="en-US" altLang="ru-RU" sz="2400" dirty="0" smtClean="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r>
                <a:rPr lang="ru-RU" altLang="ru-RU" sz="2400" dirty="0" smtClean="0">
                  <a:latin typeface="Arial" charset="0"/>
                </a:rPr>
                <a:t> </a:t>
              </a:r>
              <a:endParaRPr lang="ru-RU" altLang="ru-RU" sz="2400" dirty="0">
                <a:latin typeface="Arial" charset="0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3288" y="2456"/>
              <a:ext cx="558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 smtClean="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r>
                <a:rPr lang="ru-RU" altLang="ru-RU" sz="2400" b="1" dirty="0" smtClean="0">
                  <a:latin typeface="Times New Roman" pitchFamily="18" charset="0"/>
                </a:rPr>
                <a:t> </a:t>
              </a:r>
              <a:endParaRPr lang="ru-RU" altLang="ru-RU" sz="2400" b="1" dirty="0">
                <a:latin typeface="Times New Roman" pitchFamily="18" charset="0"/>
              </a:endParaRPr>
            </a:p>
          </p:txBody>
        </p:sp>
        <p:sp>
          <p:nvSpPr>
            <p:cNvPr id="17" name="AutoShape 19"/>
            <p:cNvSpPr>
              <a:spLocks/>
            </p:cNvSpPr>
            <p:nvPr/>
          </p:nvSpPr>
          <p:spPr bwMode="auto">
            <a:xfrm rot="5400000">
              <a:off x="2562" y="1570"/>
              <a:ext cx="182" cy="1452"/>
            </a:xfrm>
            <a:prstGeom prst="leftBracket">
              <a:avLst>
                <a:gd name="adj" fmla="val 66484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Arial" charset="0"/>
              </a:endParaRPr>
            </a:p>
          </p:txBody>
        </p:sp>
        <p:cxnSp>
          <p:nvCxnSpPr>
            <p:cNvPr id="18" name="AutoShape 20"/>
            <p:cNvCxnSpPr>
              <a:cxnSpLocks noChangeShapeType="1"/>
            </p:cNvCxnSpPr>
            <p:nvPr/>
          </p:nvCxnSpPr>
          <p:spPr bwMode="auto">
            <a:xfrm flipV="1">
              <a:off x="3379" y="2160"/>
              <a:ext cx="1314" cy="227"/>
            </a:xfrm>
            <a:prstGeom prst="curvedConnector3">
              <a:avLst>
                <a:gd name="adj1" fmla="val 17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AutoShape 21"/>
            <p:cNvCxnSpPr>
              <a:cxnSpLocks noChangeShapeType="1"/>
            </p:cNvCxnSpPr>
            <p:nvPr/>
          </p:nvCxnSpPr>
          <p:spPr bwMode="auto">
            <a:xfrm rot="10800000">
              <a:off x="793" y="2160"/>
              <a:ext cx="1134" cy="226"/>
            </a:xfrm>
            <a:prstGeom prst="curvedConnector3">
              <a:avLst>
                <a:gd name="adj1" fmla="val 158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1066" y="2102"/>
              <a:ext cx="330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Arial" charset="0"/>
                </a:rPr>
                <a:t>+ </a:t>
              </a:r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3969" y="2102"/>
              <a:ext cx="330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Arial" charset="0"/>
                </a:rPr>
                <a:t>+</a:t>
              </a:r>
              <a:r>
                <a:rPr lang="ru-RU" altLang="ru-RU" sz="2400">
                  <a:latin typeface="Arial" charset="0"/>
                </a:rPr>
                <a:t> </a:t>
              </a:r>
            </a:p>
          </p:txBody>
        </p:sp>
        <p:sp>
          <p:nvSpPr>
            <p:cNvPr id="22" name="Rectangle 24"/>
            <p:cNvSpPr>
              <a:spLocks noChangeArrowheads="1"/>
            </p:cNvSpPr>
            <p:nvPr/>
          </p:nvSpPr>
          <p:spPr bwMode="auto">
            <a:xfrm>
              <a:off x="2517" y="2076"/>
              <a:ext cx="312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Arial" charset="0"/>
                </a:rPr>
                <a:t>- </a:t>
              </a:r>
            </a:p>
          </p:txBody>
        </p:sp>
        <p:sp>
          <p:nvSpPr>
            <p:cNvPr id="23" name="Rectangle 25"/>
            <p:cNvSpPr>
              <a:spLocks noChangeArrowheads="1"/>
            </p:cNvSpPr>
            <p:nvPr/>
          </p:nvSpPr>
          <p:spPr bwMode="auto">
            <a:xfrm>
              <a:off x="2562" y="2164"/>
              <a:ext cx="198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latin typeface="Arial" charset="0"/>
                </a:rPr>
                <a:t>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958537" y="1826566"/>
                <a:ext cx="494328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     (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𝟓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)(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𝟐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𝟕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≥ 0</a:t>
                </a:r>
              </a:p>
              <a:p>
                <a:endParaRPr lang="ru-RU" sz="2400" b="1" dirty="0" smtClean="0">
                  <a:solidFill>
                    <a:srgbClr val="002060"/>
                  </a:solidFill>
                  <a:latin typeface="Times New Roman" pitchFamily="18" charset="0"/>
                </a:endParaRPr>
              </a:p>
              <a:p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3,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x=5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8537" y="1826566"/>
                <a:ext cx="4943283" cy="1200329"/>
              </a:xfrm>
              <a:prstGeom prst="rect">
                <a:avLst/>
              </a:prstGeom>
              <a:blipFill rotWithShape="1">
                <a:blip r:embed="rId10"/>
                <a:stretch>
                  <a:fillRect t="-4061" b="-101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2"/>
              <p:cNvSpPr txBox="1">
                <a:spLocks noChangeArrowheads="1"/>
              </p:cNvSpPr>
              <p:nvPr/>
            </p:nvSpPr>
            <p:spPr bwMode="auto">
              <a:xfrm>
                <a:off x="905469" y="5569989"/>
                <a:ext cx="518721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ru-RU" sz="2000" dirty="0" smtClean="0"/>
                  <a:t>Жауабы:    </a:t>
                </a:r>
                <a14:m>
                  <m:oMath xmlns:m="http://schemas.openxmlformats.org/officeDocument/2006/math">
                    <m:r>
                      <a:rPr lang="kk-KZ" sz="2000" i="1"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r>
                      <a:rPr lang="kk-KZ" sz="2000" i="1">
                        <a:latin typeface="Cambria Math"/>
                        <a:ea typeface="Times New Roman"/>
                        <a:cs typeface="Times New Roman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kk-KZ" sz="2000" i="1" smtClean="0">
                            <a:latin typeface="Cambria Math"/>
                            <a:cs typeface="Times New Roman"/>
                          </a:rPr>
                        </m:ctrlPr>
                      </m:dPr>
                      <m:e>
                        <m:r>
                          <a:rPr lang="ru-RU" sz="2000" b="0" i="1" smtClean="0">
                            <a:latin typeface="Cambria Math"/>
                            <a:cs typeface="Times New Roman"/>
                          </a:rPr>
                          <m:t>3,</m:t>
                        </m:r>
                        <m:r>
                          <a:rPr lang="en-US" sz="2000" i="1" dirty="0">
                            <a:latin typeface="Cambria Math"/>
                          </a:rPr>
                          <m:t>5</m:t>
                        </m:r>
                        <m:r>
                          <a:rPr lang="kk-KZ" sz="2000" i="1" dirty="0">
                            <a:latin typeface="Cambria Math"/>
                            <a:ea typeface="Times New Roman"/>
                            <a:cs typeface="Times New Roman"/>
                          </a:rPr>
                          <m:t>;</m:t>
                        </m:r>
                        <m:r>
                          <a:rPr lang="en-US" sz="2000" i="1" dirty="0">
                            <a:latin typeface="Cambria Math"/>
                            <a:ea typeface="Times New Roman"/>
                            <a:cs typeface="Times New Roman"/>
                          </a:rPr>
                          <m:t>5</m:t>
                        </m:r>
                      </m:e>
                    </m:d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. </a:t>
                </a:r>
                <a:endParaRPr lang="ru-RU" sz="2000" dirty="0"/>
              </a:p>
            </p:txBody>
          </p:sp>
        </mc:Choice>
        <mc:Fallback xmlns="">
          <p:sp>
            <p:nvSpPr>
              <p:cNvPr id="44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5469" y="5569989"/>
                <a:ext cx="5187218" cy="400110"/>
              </a:xfrm>
              <a:prstGeom prst="rect">
                <a:avLst/>
              </a:prstGeom>
              <a:blipFill rotWithShape="1">
                <a:blip r:embed="rId11"/>
                <a:stretch>
                  <a:fillRect l="-1294" t="-7692" b="-2769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 Box 42"/>
              <p:cNvSpPr txBox="1">
                <a:spLocks noChangeArrowheads="1"/>
              </p:cNvSpPr>
              <p:nvPr/>
            </p:nvSpPr>
            <p:spPr bwMode="auto">
              <a:xfrm>
                <a:off x="7407976" y="4957160"/>
                <a:ext cx="4044406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ru-RU" sz="2000" b="1" dirty="0" smtClean="0">
                    <a:solidFill>
                      <a:srgbClr val="002060"/>
                    </a:solidFill>
                  </a:rPr>
                  <a:t>Жауабы:</a:t>
                </a:r>
                <a:r>
                  <a:rPr lang="ru-RU" altLang="ru-RU" sz="2000" dirty="0"/>
                  <a:t>:    </a:t>
                </a:r>
                <a14:m>
                  <m:oMath xmlns:m="http://schemas.openxmlformats.org/officeDocument/2006/math">
                    <m:r>
                      <a:rPr lang="kk-KZ" sz="2000" i="1"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r>
                      <a:rPr lang="kk-KZ" sz="2000" i="1">
                        <a:latin typeface="Cambria Math"/>
                        <a:ea typeface="Times New Roman"/>
                        <a:cs typeface="Times New Roman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kk-KZ" sz="2000" i="1">
                            <a:latin typeface="Cambria Math"/>
                            <a:cs typeface="Times New Roman"/>
                          </a:rPr>
                        </m:ctrlPr>
                      </m:dPr>
                      <m:e>
                        <m:r>
                          <a:rPr lang="ru-RU" sz="2000" i="1">
                            <a:latin typeface="Cambria Math"/>
                            <a:cs typeface="Times New Roman"/>
                          </a:rPr>
                          <m:t>3,</m:t>
                        </m:r>
                        <m:r>
                          <a:rPr lang="en-US" sz="2000" i="1" dirty="0">
                            <a:latin typeface="Cambria Math"/>
                          </a:rPr>
                          <m:t>5</m:t>
                        </m:r>
                        <m:r>
                          <a:rPr lang="kk-KZ" sz="2000" i="1" dirty="0">
                            <a:latin typeface="Cambria Math"/>
                            <a:ea typeface="Times New Roman"/>
                            <a:cs typeface="Times New Roman"/>
                          </a:rPr>
                          <m:t>;</m:t>
                        </m:r>
                        <m:r>
                          <a:rPr lang="en-US" sz="2000" i="1" dirty="0">
                            <a:latin typeface="Cambria Math"/>
                            <a:ea typeface="Times New Roman"/>
                            <a:cs typeface="Times New Roman"/>
                          </a:rPr>
                          <m:t>5</m:t>
                        </m:r>
                      </m:e>
                    </m:d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. </a:t>
                </a:r>
                <a:endParaRPr lang="ru-RU" sz="2000" dirty="0"/>
              </a:p>
            </p:txBody>
          </p:sp>
        </mc:Choice>
        <mc:Fallback xmlns="">
          <p:sp>
            <p:nvSpPr>
              <p:cNvPr id="46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07976" y="4957160"/>
                <a:ext cx="4044406" cy="400110"/>
              </a:xfrm>
              <a:prstGeom prst="rect">
                <a:avLst/>
              </a:prstGeom>
              <a:blipFill rotWithShape="1">
                <a:blip r:embed="rId12"/>
                <a:stretch>
                  <a:fillRect l="-1506" t="-7576" b="-2575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Group 10"/>
          <p:cNvGrpSpPr>
            <a:grpSpLocks/>
          </p:cNvGrpSpPr>
          <p:nvPr/>
        </p:nvGrpSpPr>
        <p:grpSpPr bwMode="auto">
          <a:xfrm>
            <a:off x="6597871" y="3341135"/>
            <a:ext cx="4897746" cy="886565"/>
            <a:chOff x="793" y="2094"/>
            <a:chExt cx="4763" cy="756"/>
          </a:xfrm>
        </p:grpSpPr>
        <p:graphicFrame>
          <p:nvGraphicFramePr>
            <p:cNvPr id="48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4696582"/>
                </p:ext>
              </p:extLst>
            </p:nvPr>
          </p:nvGraphicFramePr>
          <p:xfrm>
            <a:off x="3334" y="2387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84" name="Equation" r:id="rId13" imgW="101512" imgH="101512" progId="Equation.3">
                    <p:embed/>
                  </p:oleObj>
                </mc:Choice>
                <mc:Fallback>
                  <p:oleObj name="Equation" r:id="rId13" imgW="101512" imgH="1015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4" y="2387"/>
                          <a:ext cx="136" cy="136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701123"/>
                </p:ext>
              </p:extLst>
            </p:nvPr>
          </p:nvGraphicFramePr>
          <p:xfrm>
            <a:off x="1837" y="2387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85" name="Equation" r:id="rId14" imgW="101512" imgH="101512" progId="Equation.3">
                    <p:embed/>
                  </p:oleObj>
                </mc:Choice>
                <mc:Fallback>
                  <p:oleObj name="Equation" r:id="rId14" imgW="101512" imgH="1015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2387"/>
                          <a:ext cx="136" cy="136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0" name="Group 13"/>
            <p:cNvGrpSpPr>
              <a:grpSpLocks noChangeAspect="1"/>
            </p:cNvGrpSpPr>
            <p:nvPr/>
          </p:nvGrpSpPr>
          <p:grpSpPr bwMode="auto">
            <a:xfrm>
              <a:off x="839" y="2296"/>
              <a:ext cx="4717" cy="544"/>
              <a:chOff x="2269" y="2876"/>
              <a:chExt cx="7200" cy="4320"/>
            </a:xfrm>
          </p:grpSpPr>
          <p:sp>
            <p:nvSpPr>
              <p:cNvPr id="61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2269" y="2876"/>
                <a:ext cx="720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Arial" charset="0"/>
                </a:endParaRPr>
              </a:p>
            </p:txBody>
          </p:sp>
          <p:sp>
            <p:nvSpPr>
              <p:cNvPr id="62" name="Line 15"/>
              <p:cNvSpPr>
                <a:spLocks noChangeShapeType="1"/>
              </p:cNvSpPr>
              <p:nvPr/>
            </p:nvSpPr>
            <p:spPr bwMode="auto">
              <a:xfrm flipV="1">
                <a:off x="2410" y="4270"/>
                <a:ext cx="607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2400"/>
              </a:p>
            </p:txBody>
          </p:sp>
        </p:grpSp>
        <p:sp>
          <p:nvSpPr>
            <p:cNvPr id="51" name="Rectangle 16"/>
            <p:cNvSpPr>
              <a:spLocks noChangeArrowheads="1"/>
            </p:cNvSpPr>
            <p:nvPr/>
          </p:nvSpPr>
          <p:spPr bwMode="auto">
            <a:xfrm>
              <a:off x="4604" y="2366"/>
              <a:ext cx="311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latin typeface="Arial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52" name="Rectangle 17"/>
            <p:cNvSpPr>
              <a:spLocks noChangeArrowheads="1"/>
            </p:cNvSpPr>
            <p:nvPr/>
          </p:nvSpPr>
          <p:spPr bwMode="auto">
            <a:xfrm>
              <a:off x="1701" y="2456"/>
              <a:ext cx="636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 smtClean="0">
                  <a:solidFill>
                    <a:srgbClr val="0000FF"/>
                  </a:solidFill>
                  <a:latin typeface="Times New Roman" pitchFamily="18" charset="0"/>
                </a:rPr>
                <a:t>3,</a:t>
              </a:r>
              <a:r>
                <a:rPr lang="en-US" altLang="ru-RU" sz="2400" dirty="0" smtClean="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r>
                <a:rPr lang="ru-RU" altLang="ru-RU" sz="2400" dirty="0" smtClean="0">
                  <a:latin typeface="Arial" charset="0"/>
                </a:rPr>
                <a:t> </a:t>
              </a:r>
              <a:endParaRPr lang="ru-RU" altLang="ru-RU" sz="2400" dirty="0">
                <a:latin typeface="Arial" charset="0"/>
              </a:endParaRPr>
            </a:p>
          </p:txBody>
        </p:sp>
        <p:sp>
          <p:nvSpPr>
            <p:cNvPr id="53" name="Rectangle 18"/>
            <p:cNvSpPr>
              <a:spLocks noChangeArrowheads="1"/>
            </p:cNvSpPr>
            <p:nvPr/>
          </p:nvSpPr>
          <p:spPr bwMode="auto">
            <a:xfrm>
              <a:off x="3288" y="2456"/>
              <a:ext cx="558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 smtClean="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r>
                <a:rPr lang="ru-RU" altLang="ru-RU" sz="2400" b="1" dirty="0" smtClean="0">
                  <a:latin typeface="Times New Roman" pitchFamily="18" charset="0"/>
                </a:rPr>
                <a:t> </a:t>
              </a:r>
              <a:endParaRPr lang="ru-RU" altLang="ru-RU" sz="2400" b="1" dirty="0">
                <a:latin typeface="Times New Roman" pitchFamily="18" charset="0"/>
              </a:endParaRPr>
            </a:p>
          </p:txBody>
        </p:sp>
        <p:sp>
          <p:nvSpPr>
            <p:cNvPr id="54" name="AutoShape 19"/>
            <p:cNvSpPr>
              <a:spLocks/>
            </p:cNvSpPr>
            <p:nvPr/>
          </p:nvSpPr>
          <p:spPr bwMode="auto">
            <a:xfrm rot="5400000">
              <a:off x="2562" y="1570"/>
              <a:ext cx="182" cy="1452"/>
            </a:xfrm>
            <a:prstGeom prst="leftBracket">
              <a:avLst>
                <a:gd name="adj" fmla="val 66484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Arial" charset="0"/>
              </a:endParaRPr>
            </a:p>
          </p:txBody>
        </p:sp>
        <p:cxnSp>
          <p:nvCxnSpPr>
            <p:cNvPr id="55" name="AutoShape 20"/>
            <p:cNvCxnSpPr>
              <a:cxnSpLocks noChangeShapeType="1"/>
            </p:cNvCxnSpPr>
            <p:nvPr/>
          </p:nvCxnSpPr>
          <p:spPr bwMode="auto">
            <a:xfrm flipV="1">
              <a:off x="3379" y="2160"/>
              <a:ext cx="1314" cy="227"/>
            </a:xfrm>
            <a:prstGeom prst="curvedConnector3">
              <a:avLst>
                <a:gd name="adj1" fmla="val 17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AutoShape 21"/>
            <p:cNvCxnSpPr>
              <a:cxnSpLocks noChangeShapeType="1"/>
            </p:cNvCxnSpPr>
            <p:nvPr/>
          </p:nvCxnSpPr>
          <p:spPr bwMode="auto">
            <a:xfrm rot="10800000">
              <a:off x="793" y="2160"/>
              <a:ext cx="1134" cy="226"/>
            </a:xfrm>
            <a:prstGeom prst="curvedConnector3">
              <a:avLst>
                <a:gd name="adj1" fmla="val 158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" name="Rectangle 22"/>
            <p:cNvSpPr>
              <a:spLocks noChangeArrowheads="1"/>
            </p:cNvSpPr>
            <p:nvPr/>
          </p:nvSpPr>
          <p:spPr bwMode="auto">
            <a:xfrm>
              <a:off x="1066" y="2119"/>
              <a:ext cx="362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>
                  <a:solidFill>
                    <a:srgbClr val="0000FF"/>
                  </a:solidFill>
                  <a:latin typeface="Arial" charset="0"/>
                </a:rPr>
                <a:t>-</a:t>
              </a:r>
              <a:r>
                <a:rPr lang="ru-RU" altLang="ru-RU" sz="2400" dirty="0" smtClean="0">
                  <a:solidFill>
                    <a:srgbClr val="0000FF"/>
                  </a:solidFill>
                  <a:latin typeface="Arial" charset="0"/>
                </a:rPr>
                <a:t> </a:t>
              </a:r>
              <a:endParaRPr lang="ru-RU" altLang="ru-RU" sz="2400" dirty="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58" name="Rectangle 23"/>
            <p:cNvSpPr>
              <a:spLocks noChangeArrowheads="1"/>
            </p:cNvSpPr>
            <p:nvPr/>
          </p:nvSpPr>
          <p:spPr bwMode="auto">
            <a:xfrm>
              <a:off x="3969" y="2119"/>
              <a:ext cx="362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>
                  <a:solidFill>
                    <a:srgbClr val="0000FF"/>
                  </a:solidFill>
                  <a:latin typeface="Arial" charset="0"/>
                </a:rPr>
                <a:t>-</a:t>
              </a:r>
              <a:r>
                <a:rPr lang="ru-RU" altLang="ru-RU" sz="2400" dirty="0" smtClean="0">
                  <a:latin typeface="Arial" charset="0"/>
                </a:rPr>
                <a:t> </a:t>
              </a:r>
              <a:endParaRPr lang="ru-RU" altLang="ru-RU" sz="2400" dirty="0">
                <a:latin typeface="Arial" charset="0"/>
              </a:endParaRPr>
            </a:p>
          </p:txBody>
        </p:sp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2517" y="2094"/>
              <a:ext cx="539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>
                  <a:solidFill>
                    <a:srgbClr val="0000FF"/>
                  </a:solidFill>
                  <a:latin typeface="Arial" charset="0"/>
                </a:rPr>
                <a:t>+</a:t>
              </a:r>
              <a:r>
                <a:rPr lang="ru-RU" altLang="ru-RU" sz="2400" dirty="0" smtClean="0">
                  <a:solidFill>
                    <a:srgbClr val="0000FF"/>
                  </a:solidFill>
                  <a:latin typeface="Arial" charset="0"/>
                </a:rPr>
                <a:t> </a:t>
              </a:r>
              <a:endParaRPr lang="ru-RU" altLang="ru-RU" sz="2400" dirty="0">
                <a:solidFill>
                  <a:srgbClr val="0000FF"/>
                </a:solidFill>
                <a:latin typeface="Arial" charset="0"/>
              </a:endParaRPr>
            </a:p>
          </p:txBody>
        </p:sp>
      </p:grpSp>
      <p:sp>
        <p:nvSpPr>
          <p:cNvPr id="63" name="Прямоугольник 62"/>
          <p:cNvSpPr/>
          <p:nvPr/>
        </p:nvSpPr>
        <p:spPr>
          <a:xfrm>
            <a:off x="4431606" y="199558"/>
            <a:ext cx="2776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ыныппен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7" name="Прямоугольник 9216"/>
              <p:cNvSpPr/>
              <p:nvPr/>
            </p:nvSpPr>
            <p:spPr>
              <a:xfrm>
                <a:off x="1742007" y="3170556"/>
                <a:ext cx="276120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−5)(2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−7)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≤ 0</a:t>
                </a:r>
              </a:p>
            </p:txBody>
          </p:sp>
        </mc:Choice>
        <mc:Fallback xmlns="">
          <p:sp>
            <p:nvSpPr>
              <p:cNvPr id="9217" name="Прямоугольник 92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007" y="3170556"/>
                <a:ext cx="2761205" cy="461665"/>
              </a:xfrm>
              <a:prstGeom prst="rect">
                <a:avLst/>
              </a:prstGeom>
              <a:blipFill rotWithShape="1">
                <a:blip r:embed="rId15"/>
                <a:stretch>
                  <a:fillRect l="-1987" t="-10526" r="-2208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4" name="Рукописные данные 3"/>
              <p14:cNvContentPartPr/>
              <p14:nvPr/>
            </p14:nvContentPartPr>
            <p14:xfrm>
              <a:off x="1684080" y="2263320"/>
              <a:ext cx="8161200" cy="1463400"/>
            </p14:xfrm>
          </p:contentPart>
        </mc:Choice>
        <mc:Fallback>
          <p:pic>
            <p:nvPicPr>
              <p:cNvPr id="4" name="Рукописные данные 3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674720" y="2253960"/>
                <a:ext cx="8179920" cy="1482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930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6" grpId="0"/>
      <p:bldP spid="44" grpId="0"/>
      <p:bldP spid="46" grpId="0"/>
      <p:bldP spid="92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00"/>
          <p:cNvSpPr>
            <a:spLocks noChangeArrowheads="1"/>
          </p:cNvSpPr>
          <p:nvPr/>
        </p:nvSpPr>
        <p:spPr bwMode="auto">
          <a:xfrm>
            <a:off x="365000" y="160980"/>
            <a:ext cx="10489372" cy="504825"/>
          </a:xfrm>
          <a:prstGeom prst="roundRect">
            <a:avLst>
              <a:gd name="adj" fmla="val 27940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2708" y="704966"/>
            <a:ext cx="9118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ru-RU" sz="2400" dirty="0" smtClean="0">
                <a:cs typeface="Times New Roman" pitchFamily="18" charset="0"/>
              </a:rPr>
              <a:t>№</a:t>
            </a:r>
            <a:r>
              <a:rPr lang="kk-KZ" altLang="ru-RU" sz="2400" dirty="0">
                <a:cs typeface="Times New Roman" pitchFamily="18" charset="0"/>
              </a:rPr>
              <a:t>4</a:t>
            </a:r>
            <a:r>
              <a:rPr lang="ru-RU" altLang="ru-RU" sz="2400" dirty="0" smtClean="0">
                <a:cs typeface="Times New Roman" pitchFamily="18" charset="0"/>
              </a:rPr>
              <a:t> </a:t>
            </a:r>
            <a:r>
              <a:rPr lang="en-US" altLang="ru-RU" sz="2400" dirty="0" smtClean="0">
                <a:cs typeface="Times New Roman" pitchFamily="18" charset="0"/>
              </a:rPr>
              <a:t>  </a:t>
            </a:r>
            <a:r>
              <a:rPr lang="kk-KZ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Айнымалының қандай мәндерінде өрнектің мағынасы болады</a:t>
            </a:r>
            <a:r>
              <a:rPr lang="kk-KZ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13632" y="1166631"/>
                <a:ext cx="3219023" cy="5395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kk-KZ" sz="2400" b="0" i="1" smtClean="0">
                            <a:latin typeface="Cambria Math"/>
                          </a:rPr>
                          <m:t>−3</m:t>
                        </m:r>
                        <m:r>
                          <a:rPr lang="en-US" sz="2400" i="1">
                            <a:latin typeface="Cambria Math"/>
                          </a:rPr>
                          <m:t>(5</m:t>
                        </m:r>
                        <m:r>
                          <a:rPr lang="kk-KZ" sz="2400" b="0" i="1" smtClean="0">
                            <a:latin typeface="Cambria Math"/>
                          </a:rPr>
                          <m:t>+3</m:t>
                        </m:r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i="1">
                            <a:latin typeface="Cambria Math"/>
                          </a:rPr>
                          <m:t>)(2</m:t>
                        </m:r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i="1">
                            <a:latin typeface="Cambria Math"/>
                          </a:rPr>
                          <m:t>−9)</m:t>
                        </m:r>
                      </m:e>
                    </m:rad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632" y="1166631"/>
                <a:ext cx="3219023" cy="53957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61822" y="1826566"/>
                <a:ext cx="491524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Шешуі.</a:t>
                </a:r>
                <a:r>
                  <a:rPr lang="kk-KZ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   </m:t>
                    </m:r>
                    <m:r>
                      <a:rPr lang="kk-KZ" sz="2400" i="1">
                        <a:latin typeface="Cambria Math"/>
                      </a:rPr>
                      <m:t>−3</m:t>
                    </m:r>
                    <m:r>
                      <a:rPr lang="en-US" sz="2400" i="1">
                        <a:latin typeface="Cambria Math"/>
                      </a:rPr>
                      <m:t>(5</m:t>
                    </m:r>
                    <m:r>
                      <a:rPr lang="kk-KZ" sz="2400" i="1">
                        <a:latin typeface="Cambria Math"/>
                      </a:rPr>
                      <m:t>+3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)(2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−9)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≥ 0</a:t>
                </a:r>
              </a:p>
              <a:p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822" y="1826566"/>
                <a:ext cx="4915248" cy="830997"/>
              </a:xfrm>
              <a:prstGeom prst="rect">
                <a:avLst/>
              </a:prstGeom>
              <a:blipFill rotWithShape="1">
                <a:blip r:embed="rId4"/>
                <a:stretch>
                  <a:fillRect l="-1985" t="-6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91028" y="2243500"/>
                <a:ext cx="4023016" cy="1729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400" dirty="0" smtClean="0">
                  <a:latin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sz="2400" i="1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kk-KZ" sz="2400" b="0" i="1" smtClean="0">
                        <a:latin typeface="Cambria Math"/>
                      </a:rPr>
                      <m:t>5+3х</m:t>
                    </m:r>
                    <m:r>
                      <a:rPr lang="en-US" sz="2400" i="1">
                        <a:latin typeface="Cambria Math"/>
                      </a:rPr>
                      <m:t>)(2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−9)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≤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</a:t>
                </a:r>
              </a:p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kk-KZ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х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 x=4,5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1028" y="2243500"/>
                <a:ext cx="4023016" cy="1729769"/>
              </a:xfrm>
              <a:prstGeom prst="rect">
                <a:avLst/>
              </a:prstGeom>
              <a:blipFill rotWithShape="1">
                <a:blip r:embed="rId5"/>
                <a:stretch>
                  <a:fillRect l="-455" b="-2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635512"/>
              </p:ext>
            </p:extLst>
          </p:nvPr>
        </p:nvGraphicFramePr>
        <p:xfrm>
          <a:off x="5145342" y="1721901"/>
          <a:ext cx="928687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6" imgW="431613" imgH="279279" progId="Equation.DSMT4">
                  <p:embed/>
                </p:oleObj>
              </mc:Choice>
              <mc:Fallback>
                <p:oleObj name="Equation" r:id="rId6" imgW="431613" imgH="279279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342" y="1721901"/>
                        <a:ext cx="928687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1387641" y="4120704"/>
            <a:ext cx="4734863" cy="1196731"/>
            <a:chOff x="793" y="2076"/>
            <a:chExt cx="4763" cy="1094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0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22081493"/>
                    </p:ext>
                  </p:extLst>
                </p:nvPr>
              </p:nvGraphicFramePr>
              <p:xfrm>
                <a:off x="3334" y="2387"/>
                <a:ext cx="136" cy="13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321" name="Equation" r:id="rId8" imgW="101512" imgH="101512" progId="Equation.3">
                        <p:embed/>
                      </p:oleObj>
                    </mc:Choice>
                    <mc:Fallback>
                      <p:oleObj name="Equation" r:id="rId8" imgW="101512" imgH="1015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334" y="2387"/>
                              <a:ext cx="136" cy="136"/>
                            </a:xfrm>
                            <a:prstGeom prst="rect">
                              <a:avLst/>
                            </a:prstGeom>
                            <a:solidFill>
                              <a:schemeClr val="tx1"/>
                            </a:solidFill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0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22081493"/>
                    </p:ext>
                  </p:extLst>
                </p:nvPr>
              </p:nvGraphicFramePr>
              <p:xfrm>
                <a:off x="3334" y="2387"/>
                <a:ext cx="136" cy="13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296" name="Equation" r:id="rId10" imgW="101512" imgH="101512" progId="Equation.3">
                        <p:embed/>
                      </p:oleObj>
                    </mc:Choice>
                    <mc:Fallback>
                      <p:oleObj name="Equation" r:id="rId10" imgW="101512" imgH="1015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334" y="2387"/>
                              <a:ext cx="136" cy="136"/>
                            </a:xfrm>
                            <a:prstGeom prst="rect">
                              <a:avLst/>
                            </a:prstGeom>
                            <a:solidFill>
                              <a:schemeClr val="tx1"/>
                            </a:solidFill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1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126289800"/>
                    </p:ext>
                  </p:extLst>
                </p:nvPr>
              </p:nvGraphicFramePr>
              <p:xfrm>
                <a:off x="1837" y="2387"/>
                <a:ext cx="136" cy="13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322" name="Equation" r:id="rId12" imgW="101512" imgH="101512" progId="Equation.3">
                        <p:embed/>
                      </p:oleObj>
                    </mc:Choice>
                    <mc:Fallback>
                      <p:oleObj name="Equation" r:id="rId12" imgW="101512" imgH="1015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837" y="2387"/>
                              <a:ext cx="136" cy="136"/>
                            </a:xfrm>
                            <a:prstGeom prst="rect">
                              <a:avLst/>
                            </a:prstGeom>
                            <a:solidFill>
                              <a:schemeClr val="tx1"/>
                            </a:solidFill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1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126289800"/>
                    </p:ext>
                  </p:extLst>
                </p:nvPr>
              </p:nvGraphicFramePr>
              <p:xfrm>
                <a:off x="1837" y="2387"/>
                <a:ext cx="136" cy="13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297" name="Equation" r:id="rId13" imgW="101512" imgH="101512" progId="Equation.3">
                        <p:embed/>
                      </p:oleObj>
                    </mc:Choice>
                    <mc:Fallback>
                      <p:oleObj name="Equation" r:id="rId13" imgW="101512" imgH="1015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837" y="2387"/>
                              <a:ext cx="136" cy="136"/>
                            </a:xfrm>
                            <a:prstGeom prst="rect">
                              <a:avLst/>
                            </a:prstGeom>
                            <a:solidFill>
                              <a:schemeClr val="tx1"/>
                            </a:solidFill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grpSp>
          <p:nvGrpSpPr>
            <p:cNvPr id="12" name="Group 13"/>
            <p:cNvGrpSpPr>
              <a:grpSpLocks noChangeAspect="1"/>
            </p:cNvGrpSpPr>
            <p:nvPr/>
          </p:nvGrpSpPr>
          <p:grpSpPr bwMode="auto">
            <a:xfrm>
              <a:off x="839" y="2296"/>
              <a:ext cx="4717" cy="544"/>
              <a:chOff x="2269" y="2876"/>
              <a:chExt cx="7200" cy="4320"/>
            </a:xfrm>
          </p:grpSpPr>
          <p:sp>
            <p:nvSpPr>
              <p:cNvPr id="23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2269" y="2876"/>
                <a:ext cx="720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Arial" charset="0"/>
                </a:endParaRPr>
              </a:p>
            </p:txBody>
          </p:sp>
          <p:sp>
            <p:nvSpPr>
              <p:cNvPr id="24" name="Line 15"/>
              <p:cNvSpPr>
                <a:spLocks noChangeShapeType="1"/>
              </p:cNvSpPr>
              <p:nvPr/>
            </p:nvSpPr>
            <p:spPr bwMode="auto">
              <a:xfrm flipV="1">
                <a:off x="2410" y="4270"/>
                <a:ext cx="607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2400"/>
              </a:p>
            </p:txBody>
          </p:sp>
        </p:grp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4604" y="2366"/>
              <a:ext cx="311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latin typeface="Arial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х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7"/>
                <p:cNvSpPr>
                  <a:spLocks noChangeArrowheads="1"/>
                </p:cNvSpPr>
                <p:nvPr/>
              </p:nvSpPr>
              <p:spPr bwMode="auto">
                <a:xfrm>
                  <a:off x="1573" y="2406"/>
                  <a:ext cx="708" cy="7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2400" dirty="0" smtClean="0">
                      <a:solidFill>
                        <a:srgbClr val="0000FF"/>
                      </a:solidFill>
                      <a:latin typeface="Times New Roman" pitchFamily="18" charset="0"/>
                    </a:rPr>
                    <a:t>-1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ru-RU" sz="2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ru-RU" sz="2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altLang="ru-RU" sz="2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ru-RU" altLang="ru-RU" sz="2400" dirty="0" smtClean="0">
                      <a:latin typeface="Arial" charset="0"/>
                    </a:rPr>
                    <a:t> </a:t>
                  </a:r>
                  <a:endParaRPr lang="ru-RU" altLang="ru-RU" sz="2400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4" name="Rectangle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73" y="2406"/>
                  <a:ext cx="708" cy="764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1391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3221" y="2428"/>
              <a:ext cx="748" cy="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r>
                <a:rPr lang="en-US" altLang="ru-RU" sz="2400" dirty="0" smtClean="0">
                  <a:solidFill>
                    <a:srgbClr val="0000FF"/>
                  </a:solidFill>
                  <a:latin typeface="Times New Roman" pitchFamily="18" charset="0"/>
                </a:rPr>
                <a:t>,5</a:t>
              </a:r>
              <a:r>
                <a:rPr lang="ru-RU" altLang="ru-RU" sz="2400" b="1" dirty="0" smtClean="0">
                  <a:latin typeface="Times New Roman" pitchFamily="18" charset="0"/>
                </a:rPr>
                <a:t> </a:t>
              </a:r>
              <a:endParaRPr lang="ru-RU" altLang="ru-RU" sz="2400" b="1" dirty="0">
                <a:latin typeface="Times New Roman" pitchFamily="18" charset="0"/>
              </a:endParaRPr>
            </a:p>
          </p:txBody>
        </p:sp>
        <p:sp>
          <p:nvSpPr>
            <p:cNvPr id="16" name="AutoShape 19"/>
            <p:cNvSpPr>
              <a:spLocks/>
            </p:cNvSpPr>
            <p:nvPr/>
          </p:nvSpPr>
          <p:spPr bwMode="auto">
            <a:xfrm rot="5400000">
              <a:off x="2562" y="1570"/>
              <a:ext cx="182" cy="1452"/>
            </a:xfrm>
            <a:prstGeom prst="leftBracket">
              <a:avLst>
                <a:gd name="adj" fmla="val 66484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Arial" charset="0"/>
              </a:endParaRPr>
            </a:p>
          </p:txBody>
        </p:sp>
        <p:cxnSp>
          <p:nvCxnSpPr>
            <p:cNvPr id="17" name="AutoShape 20"/>
            <p:cNvCxnSpPr>
              <a:cxnSpLocks noChangeShapeType="1"/>
            </p:cNvCxnSpPr>
            <p:nvPr/>
          </p:nvCxnSpPr>
          <p:spPr bwMode="auto">
            <a:xfrm flipV="1">
              <a:off x="3379" y="2160"/>
              <a:ext cx="1314" cy="227"/>
            </a:xfrm>
            <a:prstGeom prst="curvedConnector3">
              <a:avLst>
                <a:gd name="adj1" fmla="val 17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AutoShape 21"/>
            <p:cNvCxnSpPr>
              <a:cxnSpLocks noChangeShapeType="1"/>
            </p:cNvCxnSpPr>
            <p:nvPr/>
          </p:nvCxnSpPr>
          <p:spPr bwMode="auto">
            <a:xfrm rot="10800000">
              <a:off x="793" y="2160"/>
              <a:ext cx="1134" cy="226"/>
            </a:xfrm>
            <a:prstGeom prst="curvedConnector3">
              <a:avLst>
                <a:gd name="adj1" fmla="val 158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1066" y="2102"/>
              <a:ext cx="330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Arial" charset="0"/>
                </a:rPr>
                <a:t>+ </a:t>
              </a:r>
            </a:p>
          </p:txBody>
        </p:sp>
        <p:sp>
          <p:nvSpPr>
            <p:cNvPr id="20" name="Rectangle 23"/>
            <p:cNvSpPr>
              <a:spLocks noChangeArrowheads="1"/>
            </p:cNvSpPr>
            <p:nvPr/>
          </p:nvSpPr>
          <p:spPr bwMode="auto">
            <a:xfrm>
              <a:off x="3969" y="2102"/>
              <a:ext cx="330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Arial" charset="0"/>
                </a:rPr>
                <a:t>+</a:t>
              </a:r>
              <a:r>
                <a:rPr lang="ru-RU" altLang="ru-RU" sz="2400" dirty="0">
                  <a:latin typeface="Arial" charset="0"/>
                </a:rPr>
                <a:t> </a:t>
              </a:r>
            </a:p>
          </p:txBody>
        </p:sp>
        <p:sp>
          <p:nvSpPr>
            <p:cNvPr id="21" name="Rectangle 24"/>
            <p:cNvSpPr>
              <a:spLocks noChangeArrowheads="1"/>
            </p:cNvSpPr>
            <p:nvPr/>
          </p:nvSpPr>
          <p:spPr bwMode="auto">
            <a:xfrm>
              <a:off x="2517" y="2076"/>
              <a:ext cx="312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Arial" charset="0"/>
                </a:rPr>
                <a:t>- </a:t>
              </a:r>
            </a:p>
          </p:txBody>
        </p:sp>
        <p:sp>
          <p:nvSpPr>
            <p:cNvPr id="22" name="Rectangle 25"/>
            <p:cNvSpPr>
              <a:spLocks noChangeArrowheads="1"/>
            </p:cNvSpPr>
            <p:nvPr/>
          </p:nvSpPr>
          <p:spPr bwMode="auto">
            <a:xfrm>
              <a:off x="2562" y="2164"/>
              <a:ext cx="198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latin typeface="Arial" charset="0"/>
                </a:rPr>
                <a:t>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42"/>
              <p:cNvSpPr txBox="1">
                <a:spLocks noChangeArrowheads="1"/>
              </p:cNvSpPr>
              <p:nvPr/>
            </p:nvSpPr>
            <p:spPr bwMode="auto">
              <a:xfrm>
                <a:off x="976513" y="5623082"/>
                <a:ext cx="6139904" cy="529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ru-RU" sz="2000" dirty="0" smtClean="0"/>
                  <a:t>Жауабы: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Times New Roman"/>
                        <a:cs typeface="Times New Roman"/>
                      </a:rPr>
                      <m:t>           </m:t>
                    </m:r>
                    <m:r>
                      <a:rPr lang="kk-KZ" sz="2000" i="1"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r>
                      <a:rPr lang="kk-KZ" sz="2000" i="1">
                        <a:latin typeface="Cambria Math"/>
                        <a:ea typeface="Times New Roman"/>
                        <a:cs typeface="Times New Roman"/>
                      </a:rPr>
                      <m:t>∈[−</m:t>
                    </m:r>
                    <m:r>
                      <m:rPr>
                        <m:nor/>
                      </m:rPr>
                      <a: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  <m:f>
                      <m:fPr>
                        <m:ctrlP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;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  <a:cs typeface="Times New Roman"/>
                      </a:rPr>
                      <m:t>4,5]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en-US" altLang="ru-RU" sz="2000" dirty="0" smtClean="0"/>
                  <a:t>  </a:t>
                </a:r>
                <a:endParaRPr lang="ru-RU" altLang="ru-RU" sz="2000" dirty="0"/>
              </a:p>
            </p:txBody>
          </p:sp>
        </mc:Choice>
        <mc:Fallback xmlns="">
          <p:sp>
            <p:nvSpPr>
              <p:cNvPr id="25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76513" y="5623082"/>
                <a:ext cx="6139904" cy="529184"/>
              </a:xfrm>
              <a:prstGeom prst="rect">
                <a:avLst/>
              </a:prstGeom>
              <a:blipFill rotWithShape="1">
                <a:blip r:embed="rId15"/>
                <a:stretch>
                  <a:fillRect l="-993" b="-689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037563" y="1706202"/>
                <a:ext cx="4943283" cy="1360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kk-KZ" sz="2400" b="0" i="1" smtClean="0">
                        <a:latin typeface="Cambria Math"/>
                      </a:rPr>
                      <m:t>−3</m:t>
                    </m:r>
                    <m:r>
                      <a:rPr lang="en-US" sz="2400" i="1" smtClean="0">
                        <a:latin typeface="Cambria Math"/>
                      </a:rPr>
                      <m:t>(5</m:t>
                    </m:r>
                    <m:r>
                      <a:rPr lang="kk-KZ" sz="2400" b="0" i="1" smtClean="0">
                        <a:latin typeface="Cambria Math"/>
                      </a:rPr>
                      <m:t>+3</m:t>
                    </m:r>
                    <m:r>
                      <a:rPr lang="en-US" sz="2400" i="1" smtClean="0">
                        <a:latin typeface="Cambria Math"/>
                      </a:rPr>
                      <m:t>𝑥</m:t>
                    </m:r>
                    <m:r>
                      <a:rPr lang="en-US" sz="2400" i="1" smtClean="0">
                        <a:latin typeface="Cambria Math"/>
                      </a:rPr>
                      <m:t>)(2</m:t>
                    </m:r>
                    <m:r>
                      <a:rPr lang="en-US" sz="2400" i="1" smtClean="0">
                        <a:latin typeface="Cambria Math"/>
                      </a:rPr>
                      <m:t>𝑥</m:t>
                    </m:r>
                    <m:r>
                      <a:rPr lang="en-US" sz="2400" i="1" smtClean="0">
                        <a:latin typeface="Cambria Math"/>
                      </a:rPr>
                      <m:t>−9)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≥ 0</a:t>
                </a:r>
              </a:p>
              <a:p>
                <a:endParaRPr lang="ru-RU" sz="2400" dirty="0" smtClean="0">
                  <a:latin typeface="Times New Roman" pitchFamily="18" charset="0"/>
                </a:endParaRPr>
              </a:p>
              <a:p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х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 x=4,5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7563" y="1706202"/>
                <a:ext cx="4943283" cy="1360437"/>
              </a:xfrm>
              <a:prstGeom prst="rect">
                <a:avLst/>
              </a:prstGeom>
              <a:blipFill rotWithShape="1">
                <a:blip r:embed="rId16"/>
                <a:stretch>
                  <a:fillRect t="-3587" b="-3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10"/>
          <p:cNvGrpSpPr>
            <a:grpSpLocks/>
          </p:cNvGrpSpPr>
          <p:nvPr/>
        </p:nvGrpSpPr>
        <p:grpSpPr bwMode="auto">
          <a:xfrm>
            <a:off x="6782446" y="3488635"/>
            <a:ext cx="4677371" cy="1034101"/>
            <a:chOff x="793" y="1969"/>
            <a:chExt cx="4763" cy="1201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8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321161489"/>
                    </p:ext>
                  </p:extLst>
                </p:nvPr>
              </p:nvGraphicFramePr>
              <p:xfrm>
                <a:off x="3334" y="2387"/>
                <a:ext cx="136" cy="13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323" name="Equation" r:id="rId17" imgW="101512" imgH="101512" progId="Equation.3">
                        <p:embed/>
                      </p:oleObj>
                    </mc:Choice>
                    <mc:Fallback>
                      <p:oleObj name="Equation" r:id="rId17" imgW="101512" imgH="1015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334" y="2387"/>
                              <a:ext cx="136" cy="136"/>
                            </a:xfrm>
                            <a:prstGeom prst="rect">
                              <a:avLst/>
                            </a:prstGeom>
                            <a:solidFill>
                              <a:schemeClr val="tx1"/>
                            </a:solidFill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8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321161489"/>
                    </p:ext>
                  </p:extLst>
                </p:nvPr>
              </p:nvGraphicFramePr>
              <p:xfrm>
                <a:off x="3334" y="2387"/>
                <a:ext cx="136" cy="13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298" name="Equation" r:id="rId18" imgW="101512" imgH="101512" progId="Equation.3">
                        <p:embed/>
                      </p:oleObj>
                    </mc:Choice>
                    <mc:Fallback>
                      <p:oleObj name="Equation" r:id="rId18" imgW="101512" imgH="1015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334" y="2387"/>
                              <a:ext cx="136" cy="136"/>
                            </a:xfrm>
                            <a:prstGeom prst="rect">
                              <a:avLst/>
                            </a:prstGeom>
                            <a:solidFill>
                              <a:schemeClr val="tx1"/>
                            </a:solidFill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9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911049883"/>
                    </p:ext>
                  </p:extLst>
                </p:nvPr>
              </p:nvGraphicFramePr>
              <p:xfrm>
                <a:off x="1837" y="2387"/>
                <a:ext cx="136" cy="13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324" name="Equation" r:id="rId19" imgW="101512" imgH="101512" progId="Equation.3">
                        <p:embed/>
                      </p:oleObj>
                    </mc:Choice>
                    <mc:Fallback>
                      <p:oleObj name="Equation" r:id="rId19" imgW="101512" imgH="1015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837" y="2387"/>
                              <a:ext cx="136" cy="136"/>
                            </a:xfrm>
                            <a:prstGeom prst="rect">
                              <a:avLst/>
                            </a:prstGeom>
                            <a:solidFill>
                              <a:schemeClr val="tx1"/>
                            </a:solidFill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9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911049883"/>
                    </p:ext>
                  </p:extLst>
                </p:nvPr>
              </p:nvGraphicFramePr>
              <p:xfrm>
                <a:off x="1837" y="2387"/>
                <a:ext cx="136" cy="136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11299" name="Equation" r:id="rId20" imgW="101512" imgH="101512" progId="Equation.3">
                        <p:embed/>
                      </p:oleObj>
                    </mc:Choice>
                    <mc:Fallback>
                      <p:oleObj name="Equation" r:id="rId20" imgW="101512" imgH="101512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837" y="2387"/>
                              <a:ext cx="136" cy="136"/>
                            </a:xfrm>
                            <a:prstGeom prst="rect">
                              <a:avLst/>
                            </a:prstGeom>
                            <a:solidFill>
                              <a:schemeClr val="tx1"/>
                            </a:solidFill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grpSp>
          <p:nvGrpSpPr>
            <p:cNvPr id="30" name="Group 13"/>
            <p:cNvGrpSpPr>
              <a:grpSpLocks noChangeAspect="1"/>
            </p:cNvGrpSpPr>
            <p:nvPr/>
          </p:nvGrpSpPr>
          <p:grpSpPr bwMode="auto">
            <a:xfrm>
              <a:off x="839" y="2296"/>
              <a:ext cx="4717" cy="544"/>
              <a:chOff x="2269" y="2876"/>
              <a:chExt cx="7200" cy="4320"/>
            </a:xfrm>
          </p:grpSpPr>
          <p:sp>
            <p:nvSpPr>
              <p:cNvPr id="41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2269" y="2876"/>
                <a:ext cx="720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Arial" charset="0"/>
                </a:endParaRPr>
              </a:p>
            </p:txBody>
          </p:sp>
          <p:sp>
            <p:nvSpPr>
              <p:cNvPr id="42" name="Line 15"/>
              <p:cNvSpPr>
                <a:spLocks noChangeShapeType="1"/>
              </p:cNvSpPr>
              <p:nvPr/>
            </p:nvSpPr>
            <p:spPr bwMode="auto">
              <a:xfrm flipV="1">
                <a:off x="2410" y="4270"/>
                <a:ext cx="607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2400"/>
              </a:p>
            </p:txBody>
          </p:sp>
        </p:grpSp>
        <p:sp>
          <p:nvSpPr>
            <p:cNvPr id="31" name="Rectangle 16"/>
            <p:cNvSpPr>
              <a:spLocks noChangeArrowheads="1"/>
            </p:cNvSpPr>
            <p:nvPr/>
          </p:nvSpPr>
          <p:spPr bwMode="auto">
            <a:xfrm>
              <a:off x="4604" y="2366"/>
              <a:ext cx="311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latin typeface="Arial" charset="0"/>
                </a:rPr>
                <a:t> </a:t>
              </a:r>
              <a:r>
                <a:rPr lang="ru-RU" altLang="ru-RU" sz="2400" dirty="0">
                  <a:latin typeface="Times New Roman" pitchFamily="18" charset="0"/>
                </a:rPr>
                <a:t>х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17"/>
                <p:cNvSpPr>
                  <a:spLocks noChangeArrowheads="1"/>
                </p:cNvSpPr>
                <p:nvPr/>
              </p:nvSpPr>
              <p:spPr bwMode="auto">
                <a:xfrm>
                  <a:off x="1573" y="2406"/>
                  <a:ext cx="708" cy="7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ru-RU" sz="2400" dirty="0" smtClean="0">
                      <a:solidFill>
                        <a:srgbClr val="0000FF"/>
                      </a:solidFill>
                      <a:latin typeface="Times New Roman" pitchFamily="18" charset="0"/>
                    </a:rPr>
                    <a:t>-1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ru-RU" sz="2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ru-RU" sz="2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altLang="ru-RU" sz="2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ru-RU" altLang="ru-RU" sz="2400" dirty="0" smtClean="0">
                      <a:latin typeface="Arial" charset="0"/>
                    </a:rPr>
                    <a:t> </a:t>
                  </a:r>
                  <a:endParaRPr lang="ru-RU" altLang="ru-RU" sz="2400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32" name="Rectangle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73" y="2406"/>
                  <a:ext cx="708" cy="764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 l="-13158" b="-5556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Rectangle 18"/>
            <p:cNvSpPr>
              <a:spLocks noChangeArrowheads="1"/>
            </p:cNvSpPr>
            <p:nvPr/>
          </p:nvSpPr>
          <p:spPr bwMode="auto">
            <a:xfrm>
              <a:off x="3221" y="2428"/>
              <a:ext cx="748" cy="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r>
                <a:rPr lang="en-US" altLang="ru-RU" sz="2400" dirty="0" smtClean="0">
                  <a:solidFill>
                    <a:srgbClr val="0000FF"/>
                  </a:solidFill>
                  <a:latin typeface="Times New Roman" pitchFamily="18" charset="0"/>
                </a:rPr>
                <a:t>,5</a:t>
              </a:r>
              <a:r>
                <a:rPr lang="ru-RU" altLang="ru-RU" sz="2400" b="1" dirty="0" smtClean="0">
                  <a:latin typeface="Times New Roman" pitchFamily="18" charset="0"/>
                </a:rPr>
                <a:t> </a:t>
              </a:r>
              <a:endParaRPr lang="ru-RU" altLang="ru-RU" sz="2400" b="1" dirty="0">
                <a:latin typeface="Times New Roman" pitchFamily="18" charset="0"/>
              </a:endParaRPr>
            </a:p>
          </p:txBody>
        </p:sp>
        <p:sp>
          <p:nvSpPr>
            <p:cNvPr id="34" name="AutoShape 19"/>
            <p:cNvSpPr>
              <a:spLocks/>
            </p:cNvSpPr>
            <p:nvPr/>
          </p:nvSpPr>
          <p:spPr bwMode="auto">
            <a:xfrm rot="5400000">
              <a:off x="2562" y="1570"/>
              <a:ext cx="182" cy="1452"/>
            </a:xfrm>
            <a:prstGeom prst="leftBracket">
              <a:avLst>
                <a:gd name="adj" fmla="val 66484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Arial" charset="0"/>
              </a:endParaRPr>
            </a:p>
          </p:txBody>
        </p:sp>
        <p:cxnSp>
          <p:nvCxnSpPr>
            <p:cNvPr id="35" name="AutoShape 20"/>
            <p:cNvCxnSpPr>
              <a:cxnSpLocks noChangeShapeType="1"/>
            </p:cNvCxnSpPr>
            <p:nvPr/>
          </p:nvCxnSpPr>
          <p:spPr bwMode="auto">
            <a:xfrm flipV="1">
              <a:off x="3379" y="2160"/>
              <a:ext cx="1314" cy="227"/>
            </a:xfrm>
            <a:prstGeom prst="curvedConnector3">
              <a:avLst>
                <a:gd name="adj1" fmla="val 17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AutoShape 21"/>
            <p:cNvCxnSpPr>
              <a:cxnSpLocks noChangeShapeType="1"/>
            </p:cNvCxnSpPr>
            <p:nvPr/>
          </p:nvCxnSpPr>
          <p:spPr bwMode="auto">
            <a:xfrm rot="10800000">
              <a:off x="793" y="2160"/>
              <a:ext cx="1134" cy="226"/>
            </a:xfrm>
            <a:prstGeom prst="curvedConnector3">
              <a:avLst>
                <a:gd name="adj1" fmla="val 158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Rectangle 22"/>
            <p:cNvSpPr>
              <a:spLocks noChangeArrowheads="1"/>
            </p:cNvSpPr>
            <p:nvPr/>
          </p:nvSpPr>
          <p:spPr bwMode="auto">
            <a:xfrm>
              <a:off x="1066" y="1995"/>
              <a:ext cx="398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>
                  <a:solidFill>
                    <a:srgbClr val="0000FF"/>
                  </a:solidFill>
                  <a:latin typeface="Arial" charset="0"/>
                </a:rPr>
                <a:t>-</a:t>
              </a:r>
              <a:r>
                <a:rPr lang="ru-RU" altLang="ru-RU" sz="2400" dirty="0" smtClean="0">
                  <a:solidFill>
                    <a:srgbClr val="0000FF"/>
                  </a:solidFill>
                  <a:latin typeface="Arial" charset="0"/>
                </a:rPr>
                <a:t> </a:t>
              </a:r>
              <a:endParaRPr lang="ru-RU" altLang="ru-RU" sz="2400" dirty="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38" name="Rectangle 23"/>
            <p:cNvSpPr>
              <a:spLocks noChangeArrowheads="1"/>
            </p:cNvSpPr>
            <p:nvPr/>
          </p:nvSpPr>
          <p:spPr bwMode="auto">
            <a:xfrm>
              <a:off x="3969" y="1995"/>
              <a:ext cx="398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>
                  <a:solidFill>
                    <a:srgbClr val="0000FF"/>
                  </a:solidFill>
                  <a:latin typeface="Arial" charset="0"/>
                </a:rPr>
                <a:t>-</a:t>
              </a:r>
              <a:r>
                <a:rPr lang="ru-RU" altLang="ru-RU" sz="2400" dirty="0" smtClean="0">
                  <a:latin typeface="Arial" charset="0"/>
                </a:rPr>
                <a:t> </a:t>
              </a:r>
              <a:endParaRPr lang="ru-RU" altLang="ru-RU" sz="2400" dirty="0">
                <a:latin typeface="Arial" charset="0"/>
              </a:endParaRPr>
            </a:p>
          </p:txBody>
        </p:sp>
        <p:sp>
          <p:nvSpPr>
            <p:cNvPr id="39" name="Rectangle 24"/>
            <p:cNvSpPr>
              <a:spLocks noChangeArrowheads="1"/>
            </p:cNvSpPr>
            <p:nvPr/>
          </p:nvSpPr>
          <p:spPr bwMode="auto">
            <a:xfrm>
              <a:off x="2517" y="1969"/>
              <a:ext cx="68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ru-RU" sz="2400" dirty="0" smtClean="0">
                  <a:solidFill>
                    <a:srgbClr val="0000FF"/>
                  </a:solidFill>
                  <a:latin typeface="Arial" charset="0"/>
                </a:rPr>
                <a:t>+</a:t>
              </a:r>
              <a:r>
                <a:rPr lang="ru-RU" altLang="ru-RU" sz="2400" dirty="0" smtClean="0">
                  <a:solidFill>
                    <a:srgbClr val="0000FF"/>
                  </a:solidFill>
                  <a:latin typeface="Arial" charset="0"/>
                </a:rPr>
                <a:t> </a:t>
              </a:r>
              <a:endParaRPr lang="ru-RU" altLang="ru-RU" sz="2400" dirty="0">
                <a:solidFill>
                  <a:srgbClr val="0000FF"/>
                </a:solidFill>
                <a:latin typeface="Arial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42"/>
              <p:cNvSpPr txBox="1">
                <a:spLocks noChangeArrowheads="1"/>
              </p:cNvSpPr>
              <p:nvPr/>
            </p:nvSpPr>
            <p:spPr bwMode="auto">
              <a:xfrm>
                <a:off x="6920331" y="4778109"/>
                <a:ext cx="4171725" cy="529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ru-RU" sz="2000" dirty="0" smtClean="0"/>
                  <a:t>Жауабы: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Times New Roman"/>
                        <a:cs typeface="Times New Roman"/>
                      </a:rPr>
                      <m:t>           </m:t>
                    </m:r>
                    <m:r>
                      <a:rPr lang="kk-KZ" sz="2000" i="1"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r>
                      <a:rPr lang="kk-KZ" sz="2000" i="1">
                        <a:latin typeface="Cambria Math"/>
                        <a:ea typeface="Times New Roman"/>
                        <a:cs typeface="Times New Roman"/>
                      </a:rPr>
                      <m:t>∈[−</m:t>
                    </m:r>
                    <m:r>
                      <m:rPr>
                        <m:nor/>
                      </m:rPr>
                      <a: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1</m:t>
                    </m:r>
                    <m:f>
                      <m:fPr>
                        <m:ctrlP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000" b="0" i="0" smtClean="0">
                        <a:latin typeface="Cambria Math"/>
                        <a:cs typeface="Times New Roman" panose="02020603050405020304" pitchFamily="18" charset="0"/>
                      </a:rPr>
                      <m:t>;</m:t>
                    </m:r>
                    <m:r>
                      <a:rPr lang="en-US" sz="2000" b="0" i="1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  <a:ea typeface="Cambria Math"/>
                        <a:cs typeface="Times New Roman"/>
                      </a:rPr>
                      <m:t>4,5]</m:t>
                    </m:r>
                  </m:oMath>
                </a14:m>
                <a:r>
                  <a:rPr lang="kk-KZ" sz="2000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en-US" altLang="ru-RU" sz="2000" dirty="0" smtClean="0"/>
                  <a:t>  </a:t>
                </a:r>
                <a:endParaRPr lang="ru-RU" altLang="ru-RU" sz="2000" dirty="0"/>
              </a:p>
            </p:txBody>
          </p:sp>
        </mc:Choice>
        <mc:Fallback xmlns="">
          <p:sp>
            <p:nvSpPr>
              <p:cNvPr id="43" name="Text 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20331" y="4778109"/>
                <a:ext cx="4171725" cy="529184"/>
              </a:xfrm>
              <a:prstGeom prst="rect">
                <a:avLst/>
              </a:prstGeom>
              <a:blipFill rotWithShape="1">
                <a:blip r:embed="rId22"/>
                <a:stretch>
                  <a:fillRect l="-1460" b="-689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Прямоугольник 43"/>
          <p:cNvSpPr/>
          <p:nvPr/>
        </p:nvSpPr>
        <p:spPr>
          <a:xfrm>
            <a:off x="4841623" y="204140"/>
            <a:ext cx="1956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8" name="Рукописные данные 7"/>
              <p14:cNvContentPartPr/>
              <p14:nvPr/>
            </p14:nvContentPartPr>
            <p14:xfrm>
              <a:off x="1767960" y="2994840"/>
              <a:ext cx="3063600" cy="205920"/>
            </p14:xfrm>
          </p:contentPart>
        </mc:Choice>
        <mc:Fallback>
          <p:pic>
            <p:nvPicPr>
              <p:cNvPr id="8" name="Рукописные данные 7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758600" y="2985480"/>
                <a:ext cx="3082320" cy="22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7690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5" grpId="0"/>
      <p:bldP spid="26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00"/>
          <p:cNvSpPr>
            <a:spLocks noChangeArrowheads="1"/>
          </p:cNvSpPr>
          <p:nvPr/>
        </p:nvSpPr>
        <p:spPr bwMode="auto">
          <a:xfrm>
            <a:off x="613478" y="552720"/>
            <a:ext cx="10489372" cy="504825"/>
          </a:xfrm>
          <a:prstGeom prst="roundRect">
            <a:avLst>
              <a:gd name="adj" fmla="val 27940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solidFill>
                <a:srgbClr val="FFC000"/>
              </a:solidFill>
            </a:endParaRP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01864" y="596114"/>
            <a:ext cx="1956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 flipH="1">
                <a:off x="437322" y="1768895"/>
                <a:ext cx="976022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kk-KZ" sz="2400" dirty="0" smtClean="0">
                          <a:latin typeface="Cambria Math"/>
                        </a:rPr>
                        <m:t>№</m:t>
                      </m:r>
                      <m:r>
                        <m:rPr>
                          <m:nor/>
                        </m:rPr>
                        <a:rPr lang="kk-KZ" sz="2400" b="0" i="0" dirty="0" smtClean="0">
                          <a:latin typeface="Cambria Math"/>
                        </a:rPr>
                        <m:t>1</m:t>
                      </m:r>
                      <m:r>
                        <m:rPr>
                          <m:nor/>
                        </m:rPr>
                        <a:rPr lang="kk-KZ" sz="2400" dirty="0" smtClean="0">
                          <a:latin typeface="Cambria Math"/>
                        </a:rPr>
                        <m:t>.   </m:t>
                      </m:r>
                      <m:r>
                        <m:rPr>
                          <m:nor/>
                        </m:rPr>
                        <a:rPr lang="ru-RU" sz="2400" dirty="0" smtClean="0">
                          <a:latin typeface="Times New Roman" pitchFamily="18" charset="0"/>
                        </a:rPr>
                        <m:t>Теңсіздікті шешіңіздер:</m:t>
                      </m:r>
                      <m:r>
                        <a:rPr lang="kk-KZ" sz="2400" b="0" i="1" dirty="0" smtClean="0">
                          <a:latin typeface="Cambria Math"/>
                        </a:rPr>
                        <m:t>   </m:t>
                      </m:r>
                      <m:r>
                        <a:rPr lang="en-US" sz="2400" i="1">
                          <a:latin typeface="Cambria Math"/>
                        </a:rPr>
                        <m:t>(</m:t>
                      </m:r>
                      <m:r>
                        <a:rPr lang="kk-KZ" sz="2400" b="0" i="1" smtClean="0">
                          <a:latin typeface="Cambria Math"/>
                        </a:rPr>
                        <m:t>х</m:t>
                      </m:r>
                      <m:r>
                        <a:rPr lang="kk-KZ" sz="2400" i="1">
                          <a:latin typeface="Cambria Math"/>
                        </a:rPr>
                        <m:t>+</m:t>
                      </m:r>
                      <m:r>
                        <a:rPr lang="kk-KZ" sz="2400" b="0" i="1" smtClean="0">
                          <a:latin typeface="Cambria Math"/>
                        </a:rPr>
                        <m:t>7</m:t>
                      </m:r>
                      <m:r>
                        <a:rPr lang="en-US" sz="2400" i="1">
                          <a:latin typeface="Cambria Math"/>
                        </a:rPr>
                        <m:t>)(</m:t>
                      </m:r>
                      <m:r>
                        <a:rPr lang="en-US" sz="2400" i="1">
                          <a:latin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</a:rPr>
                        <m:t>−3,5)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≥ 0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kk-KZ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kk-KZ" sz="2400" dirty="0">
                          <a:latin typeface="Cambria Math"/>
                        </a:rPr>
                        <m:t>№</m:t>
                      </m:r>
                      <m:r>
                        <m:rPr>
                          <m:nor/>
                        </m:rPr>
                        <a:rPr lang="kk-KZ" sz="2400" b="0" i="0" dirty="0" smtClean="0">
                          <a:latin typeface="Cambria Math"/>
                        </a:rPr>
                        <m:t>2</m:t>
                      </m:r>
                      <m:r>
                        <m:rPr>
                          <m:nor/>
                        </m:rPr>
                        <a:rPr lang="kk-KZ" sz="2400" dirty="0">
                          <a:latin typeface="Cambria Math"/>
                        </a:rPr>
                        <m:t>.   </m:t>
                      </m:r>
                      <m:r>
                        <m:rPr>
                          <m:nor/>
                        </m:rPr>
                        <a:rPr lang="ru-RU" sz="2400" dirty="0">
                          <a:latin typeface="Times New Roman" pitchFamily="18" charset="0"/>
                        </a:rPr>
                        <m:t>Теңсіздікті шешіңіздер:</m:t>
                      </m:r>
                      <m:r>
                        <a:rPr lang="kk-KZ" sz="2400" i="1" dirty="0">
                          <a:latin typeface="Cambria Math"/>
                        </a:rPr>
                        <m:t>   </m:t>
                      </m:r>
                      <m:r>
                        <a:rPr lang="en-US" sz="2400" i="1">
                          <a:latin typeface="Cambria Math"/>
                        </a:rPr>
                        <m:t>(</m:t>
                      </m:r>
                      <m:r>
                        <a:rPr lang="kk-KZ" sz="2400" i="1">
                          <a:latin typeface="Cambria Math"/>
                        </a:rPr>
                        <m:t>7</m:t>
                      </m:r>
                      <m:r>
                        <a:rPr lang="kk-KZ" sz="2400" b="0" i="1" smtClean="0">
                          <a:latin typeface="Cambria Math"/>
                        </a:rPr>
                        <m:t>−3х</m:t>
                      </m:r>
                      <m:r>
                        <a:rPr lang="en-US" sz="2400" i="1">
                          <a:latin typeface="Cambria Math"/>
                        </a:rPr>
                        <m:t>)(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i="1">
                          <a:latin typeface="Cambria Math"/>
                        </a:rPr>
                        <m:t>𝑥</m:t>
                      </m:r>
                      <m:r>
                        <a:rPr lang="kk-KZ" sz="2400" b="0" i="1" smtClean="0">
                          <a:latin typeface="Cambria Math"/>
                        </a:rPr>
                        <m:t>+1</m:t>
                      </m:r>
                      <m:r>
                        <a:rPr lang="en-US" sz="2400" i="1">
                          <a:latin typeface="Cambria Math"/>
                        </a:rPr>
                        <m:t>)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≥ 0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kk-KZ" sz="24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37322" y="1768895"/>
                <a:ext cx="9760226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845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489</Words>
  <Application>Microsoft Office PowerPoint</Application>
  <PresentationFormat>Произвольный</PresentationFormat>
  <Paragraphs>99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Equation</vt:lpstr>
      <vt:lpstr>Презентация PowerPoint</vt:lpstr>
      <vt:lpstr>Презентация PowerPoint</vt:lpstr>
      <vt:lpstr> №1.   Теңсіздікті шешіңіздер:      (х+2)(х-3) &lt;0.   Шешуі:             (х+2)(х-3)= 0                              х =- 2,    х = 3.      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Alser.kz</dc:creator>
  <cp:lastModifiedBy>3</cp:lastModifiedBy>
  <cp:revision>65</cp:revision>
  <dcterms:created xsi:type="dcterms:W3CDTF">2020-07-11T15:06:07Z</dcterms:created>
  <dcterms:modified xsi:type="dcterms:W3CDTF">2021-04-23T09:30:29Z</dcterms:modified>
</cp:coreProperties>
</file>