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71" r:id="rId4"/>
    <p:sldId id="274" r:id="rId5"/>
    <p:sldId id="269" r:id="rId6"/>
    <p:sldId id="272" r:id="rId7"/>
    <p:sldId id="268" r:id="rId8"/>
    <p:sldId id="278" r:id="rId9"/>
    <p:sldId id="279" r:id="rId10"/>
    <p:sldId id="276" r:id="rId11"/>
    <p:sldId id="27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-25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34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55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66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78A53-3AB7-40B5-A179-CDCC1F8239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63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87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85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92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2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80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09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94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68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32D31-CA9A-4FE6-BFAE-EA8043CA8DFD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96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oleObject" Target="../embeddings/oleObject20.bin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image" Target="../media/image1.wmf"/><Relationship Id="rId5" Type="http://schemas.openxmlformats.org/officeDocument/2006/relationships/image" Target="../media/image4.png"/><Relationship Id="rId15" Type="http://schemas.openxmlformats.org/officeDocument/2006/relationships/image" Target="../media/image8.png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3.png"/><Relationship Id="rId9" Type="http://schemas.openxmlformats.org/officeDocument/2006/relationships/image" Target="../media/image1.wmf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image" Target="../media/image90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11.png"/><Relationship Id="rId4" Type="http://schemas.openxmlformats.org/officeDocument/2006/relationships/image" Target="../media/image10.png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3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11" Type="http://schemas.openxmlformats.org/officeDocument/2006/relationships/image" Target="../media/image4.wmf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oleObject" Target="../embeddings/oleObject10.bin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microsoft.com/office/2007/relationships/hdphoto" Target="../media/hdphoto1.wdp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173731"/>
              </p:ext>
            </p:extLst>
          </p:nvPr>
        </p:nvGraphicFramePr>
        <p:xfrm>
          <a:off x="533109" y="383686"/>
          <a:ext cx="10919981" cy="60425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1182">
                  <a:extLst>
                    <a:ext uri="{9D8B030D-6E8A-4147-A177-3AD203B41FA5}">
                      <a16:colId xmlns="" xmlns:a16="http://schemas.microsoft.com/office/drawing/2014/main" val="519584324"/>
                    </a:ext>
                  </a:extLst>
                </a:gridCol>
                <a:gridCol w="8618799">
                  <a:extLst>
                    <a:ext uri="{9D8B030D-6E8A-4147-A177-3AD203B41FA5}">
                      <a16:colId xmlns="" xmlns:a16="http://schemas.microsoft.com/office/drawing/2014/main" val="1885919064"/>
                    </a:ext>
                  </a:extLst>
                </a:gridCol>
              </a:tblGrid>
              <a:tr h="540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Пән/Сынып: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сынып Алгебра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72592010"/>
                  </a:ext>
                </a:extLst>
              </a:tr>
              <a:tr h="646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 аптаның нешінші сабағы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4-тоқсан, 4-сабақ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60085902"/>
                  </a:ext>
                </a:extLst>
              </a:tr>
              <a:tr h="646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Тарау немесе бөлім атауы: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Теңсіздіктер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05277308"/>
                  </a:ext>
                </a:extLst>
              </a:tr>
              <a:tr h="1377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тақырыбы: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 </a:t>
                      </a:r>
                      <a:r>
                        <a:rPr lang="kk-KZ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теңсіздік.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654861085"/>
                  </a:ext>
                </a:extLst>
              </a:tr>
              <a:tr h="646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мақсаты: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8.2.2.8</a:t>
                      </a:r>
                      <a:r>
                        <a:rPr lang="kk-KZ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kk-KZ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Квадрат теңсіздіктерді шешу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58361074"/>
                  </a:ext>
                </a:extLst>
              </a:tr>
              <a:tr h="2075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 критерийі: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 теңсіздіктерді интервалдар әдісімен шешеді.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91966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66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42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8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67619" y="220971"/>
            <a:ext cx="4219978" cy="536916"/>
          </a:xfrm>
        </p:spPr>
        <p:txBody>
          <a:bodyPr>
            <a:normAutofit/>
          </a:bodyPr>
          <a:lstStyle/>
          <a:p>
            <a:pPr lvl="0" algn="ctr"/>
            <a:r>
              <a:rPr lang="kk-KZ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Интервалдар әдісі.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00261" y="757887"/>
                <a:ext cx="11316870" cy="470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kk-KZ" sz="24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ru-RU" sz="24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kk-KZ" sz="2400" b="1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kk-KZ" sz="2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kk-KZ" sz="24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/>
                      </a:rPr>
                      <m:t>𝒃𝒙</m:t>
                    </m:r>
                    <m:r>
                      <a:rPr lang="kk-KZ" sz="2400" b="1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/>
                      </a:rPr>
                      <m:t>𝒄</m:t>
                    </m:r>
                  </m:oMath>
                </a14:m>
                <a:r>
                  <a:rPr lang="kk-KZ" sz="24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˃</a:t>
                </a:r>
                <a:r>
                  <a:rPr lang="kk-KZ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kk-KZ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теңсіздігін шешудің  </a:t>
                </a:r>
                <a:r>
                  <a:rPr lang="kk-KZ" sz="2400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интервалдар  әдісін 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қарастырайық. 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61" y="757887"/>
                <a:ext cx="11316870" cy="470000"/>
              </a:xfrm>
              <a:prstGeom prst="rect">
                <a:avLst/>
              </a:prstGeom>
              <a:blipFill rotWithShape="1">
                <a:blip r:embed="rId3"/>
                <a:stretch>
                  <a:fillRect t="-7792" b="-29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23639" y="1361611"/>
                <a:ext cx="1003107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</a:t>
                </a:r>
                <a:r>
                  <a:rPr lang="kk-KZ" sz="2400" b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ңсіздікті шешу үшін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  </m:t>
                    </m:r>
                    <m:sSup>
                      <m:sSup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24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i="1" dirty="0"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𝑏𝑥</m:t>
                    </m:r>
                    <m:r>
                      <a:rPr lang="kk-KZ" sz="24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kk-KZ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үшмүшесін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қарастырамыз. </a:t>
                </a: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39" y="1361611"/>
                <a:ext cx="10031079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82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0952" y="2011962"/>
                <a:ext cx="1175478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b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r>
                  <a:rPr lang="en-US" sz="2400" b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ru-RU" sz="240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Үшмүшенің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нөлдерін табамыз.  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  </m:t>
                    </m:r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𝑏𝑥</m:t>
                    </m:r>
                    <m:r>
                      <a:rPr lang="kk-KZ" sz="24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 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   х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:r>
                  <a:rPr lang="kk-K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kk-KZ" sz="2400" b="0" i="0" smtClean="0">
                        <a:latin typeface="Cambria Math"/>
                        <a:cs typeface="Times New Roman" panose="02020603050405020304" pitchFamily="18" charset="0"/>
                      </a:rPr>
                      <m:t>,   </m:t>
                    </m:r>
                    <m:sSub>
                      <m:sSubPr>
                        <m:ctrlPr>
                          <a:rPr lang="en-US" sz="2400" b="1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2400" b="1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&lt;</m:t>
                        </m:r>
                        <m:r>
                          <a:rPr lang="en-US" sz="2400" b="1" i="1">
                            <a:latin typeface="Cambria Math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kk-KZ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а</a:t>
                </a:r>
                <a14:m>
                  <m:oMath xmlns:m="http://schemas.openxmlformats.org/officeDocument/2006/math">
                    <m:r>
                      <a:rPr lang="ru-RU" sz="2400" b="1" i="1">
                        <a:latin typeface="Cambria Math"/>
                        <a:ea typeface="Cambria Math"/>
                      </a:rPr>
                      <m:t>&gt;</m:t>
                    </m:r>
                    <m:r>
                      <a:rPr lang="kk-KZ" sz="2400" b="1" i="1">
                        <a:latin typeface="Cambria Math"/>
                        <a:ea typeface="Cambria Math"/>
                      </a:rPr>
                      <m:t>𝟎</m:t>
                    </m:r>
                    <m:r>
                      <a:rPr lang="kk-KZ" sz="2400" i="1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952" y="2011962"/>
                <a:ext cx="11754789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56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0952" y="2754497"/>
                <a:ext cx="1139331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24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i="1" dirty="0"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𝑏𝑥</m:t>
                    </m:r>
                    <m:r>
                      <a:rPr lang="kk-KZ" sz="24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kk-KZ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үшмүшені көбейткіштерге жіктейміз.</a:t>
                </a:r>
              </a:p>
              <a:p>
                <a:r>
                  <a:rPr lang="kk-KZ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24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kk-KZ" sz="2400" i="1" dirty="0"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kk-KZ" sz="24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i="1" dirty="0"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i="1" dirty="0">
                            <a:latin typeface="Cambria Math"/>
                            <a:cs typeface="Times New Roman" panose="02020603050405020304" pitchFamily="18" charset="0"/>
                          </a:rPr>
                          <m:t>𝑎𝑥</m:t>
                        </m:r>
                      </m:e>
                      <m:sup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𝑏𝑥</m:t>
                    </m:r>
                    <m:r>
                      <a:rPr lang="kk-KZ" sz="24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a(</a:t>
                </a:r>
                <a:r>
                  <a:rPr lang="kk-K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)(x-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    а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  <a:ea typeface="Cambria Math"/>
                      </a:rPr>
                      <m:t>&gt;</m:t>
                    </m:r>
                    <m:r>
                      <a:rPr lang="kk-KZ" sz="2400" b="0" i="1" smtClean="0">
                        <a:latin typeface="Cambria Math"/>
                        <a:ea typeface="Cambria Math"/>
                      </a:rPr>
                      <m:t>0.</m:t>
                    </m:r>
                  </m:oMath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952" y="2754497"/>
                <a:ext cx="11393312" cy="830997"/>
              </a:xfrm>
              <a:prstGeom prst="rect">
                <a:avLst/>
              </a:prstGeom>
              <a:blipFill rotWithShape="1">
                <a:blip r:embed="rId6"/>
                <a:stretch>
                  <a:fillRect l="-803" t="-5882" b="-16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0951" y="3640739"/>
                <a:ext cx="1175478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3)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</a:t>
                </a:r>
                <a:r>
                  <a:rPr lang="kk-K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нүктелерін  сан  түзуіне  салып, пайда болған әр аралықта оң жақтан бастап</a:t>
                </a:r>
                <a:r>
                  <a:rPr lang="en-US" sz="24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24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kk-KZ" sz="2400" i="1" dirty="0">
                            <a:latin typeface="Cambria Math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2400" i="1" dirty="0">
                            <a:latin typeface="Cambria Math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2400" i="1" dirty="0">
                            <a:latin typeface="Cambria Math"/>
                            <a:cs typeface="Times New Roman" panose="02020603050405020304" pitchFamily="18" charset="0"/>
                          </a:rPr>
                          <m:t>𝑎𝑥</m:t>
                        </m:r>
                      </m:e>
                      <m:sup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𝑏𝑥</m:t>
                    </m:r>
                    <m:r>
                      <a:rPr lang="kk-KZ" sz="24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a(</a:t>
                </a:r>
                <a:r>
                  <a:rPr lang="kk-K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)(x-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үшмүшенің  немесе  көбейтіндінің  таңбасын анықтай  аламыз.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400" b="0" i="0" smtClean="0">
                        <a:latin typeface="Cambria Math"/>
                        <a:cs typeface="Times New Roman" panose="02020603050405020304" pitchFamily="18" charset="0"/>
                      </a:rPr>
                      <m:t>    </m:t>
                    </m:r>
                  </m:oMath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951" y="3640739"/>
                <a:ext cx="11754789" cy="1200329"/>
              </a:xfrm>
              <a:prstGeom prst="rect">
                <a:avLst/>
              </a:prstGeom>
              <a:blipFill rotWithShape="1">
                <a:blip r:embed="rId7"/>
                <a:stretch>
                  <a:fillRect l="-778" t="-4061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33780" y="5819938"/>
            <a:ext cx="11287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Есептің шартына сәйкес жауабын табамыз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1307938" y="5052714"/>
            <a:ext cx="7636719" cy="778038"/>
            <a:chOff x="1307938" y="5226171"/>
            <a:chExt cx="7636719" cy="778038"/>
          </a:xfrm>
        </p:grpSpPr>
        <p:grpSp>
          <p:nvGrpSpPr>
            <p:cNvPr id="13" name="Group 10"/>
            <p:cNvGrpSpPr>
              <a:grpSpLocks/>
            </p:cNvGrpSpPr>
            <p:nvPr/>
          </p:nvGrpSpPr>
          <p:grpSpPr bwMode="auto">
            <a:xfrm>
              <a:off x="1307938" y="5226171"/>
              <a:ext cx="7636719" cy="778038"/>
              <a:chOff x="657" y="2614"/>
              <a:chExt cx="4023" cy="669"/>
            </a:xfrm>
          </p:grpSpPr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 flipV="1">
                <a:off x="657" y="2886"/>
                <a:ext cx="3978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Rectangle 12"/>
              <p:cNvSpPr>
                <a:spLocks noChangeArrowheads="1"/>
              </p:cNvSpPr>
              <p:nvPr/>
            </p:nvSpPr>
            <p:spPr bwMode="auto">
              <a:xfrm>
                <a:off x="1736" y="2886"/>
                <a:ext cx="383" cy="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24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Rectangle 13"/>
              <p:cNvSpPr>
                <a:spLocks noChangeArrowheads="1"/>
              </p:cNvSpPr>
              <p:nvPr/>
            </p:nvSpPr>
            <p:spPr bwMode="auto">
              <a:xfrm>
                <a:off x="3172" y="2862"/>
                <a:ext cx="276" cy="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24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Rectangle 14"/>
              <p:cNvSpPr>
                <a:spLocks noChangeArrowheads="1"/>
              </p:cNvSpPr>
              <p:nvPr/>
            </p:nvSpPr>
            <p:spPr bwMode="auto">
              <a:xfrm>
                <a:off x="4422" y="2795"/>
                <a:ext cx="258" cy="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18" name="Object 15"/>
                  <p:cNvGraphicFramePr>
                    <a:graphicFrameLocks noChangeAspect="1"/>
                  </p:cNvGraphicFramePr>
                  <p:nvPr/>
                </p:nvGraphicFramePr>
                <p:xfrm>
                  <a:off x="3198" y="2795"/>
                  <a:ext cx="181" cy="181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3106" name="Equation" r:id="rId8" imgW="114102" imgH="114102" progId="Equation.3">
                          <p:embed/>
                        </p:oleObj>
                      </mc:Choice>
                      <mc:Fallback>
                        <p:oleObj name="Equation" r:id="rId8" imgW="114102" imgH="114102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9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3198" y="2795"/>
                                <a:ext cx="181" cy="181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18" name="Object 15"/>
                  <p:cNvGraphicFramePr>
                    <a:graphicFrameLocks noChangeAspect="1"/>
                  </p:cNvGraphicFramePr>
                  <p:nvPr/>
                </p:nvGraphicFramePr>
                <p:xfrm>
                  <a:off x="3198" y="2795"/>
                  <a:ext cx="181" cy="181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3090" name="Equation" r:id="rId10" imgW="114102" imgH="114102" progId="Equation.3">
                          <p:embed/>
                        </p:oleObj>
                      </mc:Choice>
                      <mc:Fallback>
                        <p:oleObj name="Equation" r:id="rId10" imgW="114102" imgH="114102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1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3198" y="2795"/>
                                <a:ext cx="181" cy="181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19" name="Object 16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273568583"/>
                      </p:ext>
                    </p:extLst>
                  </p:nvPr>
                </p:nvGraphicFramePr>
                <p:xfrm>
                  <a:off x="1837" y="2795"/>
                  <a:ext cx="181" cy="181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3107" name="Equation" r:id="rId12" imgW="114102" imgH="114102" progId="Equation.3">
                          <p:embed/>
                        </p:oleObj>
                      </mc:Choice>
                      <mc:Fallback>
                        <p:oleObj name="Equation" r:id="rId12" imgW="114102" imgH="114102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1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1837" y="2795"/>
                                <a:ext cx="181" cy="181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/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19" name="Object 16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273568583"/>
                      </p:ext>
                    </p:extLst>
                  </p:nvPr>
                </p:nvGraphicFramePr>
                <p:xfrm>
                  <a:off x="1837" y="2795"/>
                  <a:ext cx="181" cy="181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3091" name="Equation" r:id="rId13" imgW="114102" imgH="114102" progId="Equation.3">
                          <p:embed/>
                        </p:oleObj>
                      </mc:Choice>
                      <mc:Fallback>
                        <p:oleObj name="Equation" r:id="rId13" imgW="114102" imgH="114102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1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1837" y="2795"/>
                                <a:ext cx="181" cy="181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/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  <p:sp>
            <p:nvSpPr>
              <p:cNvPr id="20" name="AutoShape 17"/>
              <p:cNvSpPr>
                <a:spLocks/>
              </p:cNvSpPr>
              <p:nvPr/>
            </p:nvSpPr>
            <p:spPr bwMode="auto">
              <a:xfrm rot="-5400000">
                <a:off x="2517" y="2069"/>
                <a:ext cx="181" cy="1361"/>
              </a:xfrm>
              <a:prstGeom prst="rightBracket">
                <a:avLst>
                  <a:gd name="adj" fmla="val 62661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1" name="AutoShape 18"/>
              <p:cNvCxnSpPr>
                <a:cxnSpLocks noChangeShapeType="1"/>
              </p:cNvCxnSpPr>
              <p:nvPr/>
            </p:nvCxnSpPr>
            <p:spPr bwMode="auto">
              <a:xfrm rot="10800000" flipV="1">
                <a:off x="3289" y="2614"/>
                <a:ext cx="1269" cy="181"/>
              </a:xfrm>
              <a:prstGeom prst="curvedConnector2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" name="AutoShape 19"/>
              <p:cNvCxnSpPr>
                <a:cxnSpLocks noChangeShapeType="1"/>
              </p:cNvCxnSpPr>
              <p:nvPr/>
            </p:nvCxnSpPr>
            <p:spPr bwMode="auto">
              <a:xfrm>
                <a:off x="703" y="2614"/>
                <a:ext cx="1225" cy="181"/>
              </a:xfrm>
              <a:prstGeom prst="curvedConnector2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Прямоугольник 3"/>
                <p:cNvSpPr/>
                <p:nvPr/>
              </p:nvSpPr>
              <p:spPr>
                <a:xfrm>
                  <a:off x="3488350" y="5512290"/>
                  <a:ext cx="46557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" name="Прямоугольник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88350" y="5512290"/>
                  <a:ext cx="465576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Прямоугольник 4"/>
                <p:cNvSpPr/>
                <p:nvPr/>
              </p:nvSpPr>
              <p:spPr>
                <a:xfrm>
                  <a:off x="6082074" y="5489007"/>
                  <a:ext cx="47089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endPara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" name="Прямоугольник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82074" y="5489007"/>
                  <a:ext cx="470898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Овал 7"/>
          <p:cNvSpPr/>
          <p:nvPr/>
        </p:nvSpPr>
        <p:spPr>
          <a:xfrm>
            <a:off x="3630188" y="5303871"/>
            <a:ext cx="90950" cy="1143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6213221" y="5281665"/>
            <a:ext cx="90950" cy="1143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7408568" y="4969461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1" name="Rectangle 22"/>
          <p:cNvSpPr>
            <a:spLocks noChangeArrowheads="1"/>
          </p:cNvSpPr>
          <p:nvPr/>
        </p:nvSpPr>
        <p:spPr bwMode="auto">
          <a:xfrm>
            <a:off x="4839040" y="4969460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2266891" y="4979466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486194" y="5866104"/>
                <a:ext cx="33548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kk-KZ" sz="2400" b="1">
                        <a:solidFill>
                          <a:srgbClr val="C00000"/>
                        </a:solidFill>
                        <a:latin typeface="Cambria Math"/>
                      </a:rPr>
                      <m:t>    </m:t>
                    </m:r>
                    <m:d>
                      <m:d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kk-KZ" sz="24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− ∞;</m:t>
                        </m:r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)</m:t>
                        </m:r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∪</m:t>
                        </m:r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kk-KZ" sz="2400" b="1" i="1">
                            <a:solidFill>
                              <a:srgbClr val="C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;</m:t>
                        </m:r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+∞</m:t>
                        </m:r>
                      </m:e>
                    </m:d>
                  </m:oMath>
                </a14:m>
                <a:r>
                  <a:rPr lang="kk-KZ" sz="2400" b="1" dirty="0">
                    <a:solidFill>
                      <a:srgbClr val="C00000"/>
                    </a:solidFill>
                    <a:latin typeface="Times New Roman"/>
                    <a:ea typeface="Times New Roman"/>
                  </a:rPr>
                  <a:t>.</a:t>
                </a:r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6194" y="5866104"/>
                <a:ext cx="3354829" cy="461665"/>
              </a:xfrm>
              <a:prstGeom prst="rect">
                <a:avLst/>
              </a:prstGeom>
              <a:blipFill rotWithShape="1">
                <a:blip r:embed="rId16"/>
                <a:stretch>
                  <a:fillRect t="-11842" r="-218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940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  <p:bldP spid="3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533" y="668152"/>
            <a:ext cx="11713301" cy="51462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теңсіздіктерді аралықтар (интервалдар) әдісімен шешу алгоритмі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endParaRPr lang="en-US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үшмүшенің нөлдерін табамыз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 түбірлер арқылы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квадрат үшмүшені көбейткіштерге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жіктейміз;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Түбірлерді сан осіне салып,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 болған әрбір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аралықта берілген квадрат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үшмүшенің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таңбаларын анықтаймыз;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Теңсіздіктің шартына сай жауабын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жазамыз.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03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14274" y="530768"/>
                <a:ext cx="883298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kk-KZ" sz="2400" b="1" dirty="0">
                            <a:solidFill>
                              <a:srgbClr val="C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Мысал  1</m:t>
                        </m:r>
                        <m:r>
                          <m:rPr>
                            <m:nor/>
                          </m:rPr>
                          <a:rPr lang="kk-KZ" sz="24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. </m:t>
                        </m:r>
                        <m:r>
                          <m:rPr>
                            <m:nor/>
                          </m:rPr>
                          <a:rPr lang="ru-RU" sz="24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kk-KZ" sz="24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kk-KZ" sz="2400" i="1">
                        <a:solidFill>
                          <a:prstClr val="black"/>
                        </a:solidFill>
                        <a:latin typeface="Cambria Math"/>
                      </a:rPr>
                      <m:t>−4</m:t>
                    </m:r>
                    <m:r>
                      <a:rPr lang="kk-KZ" sz="24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kk-KZ" sz="2400" i="1">
                        <a:solidFill>
                          <a:prstClr val="black"/>
                        </a:solidFill>
                        <a:latin typeface="Cambria Math"/>
                      </a:rPr>
                      <m:t>+3</m:t>
                    </m:r>
                  </m:oMath>
                </a14:m>
                <a:r>
                  <a:rPr lang="kk-KZ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˃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  теңсіздігін шешіңіз. 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4" y="530768"/>
                <a:ext cx="8832981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07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17056" y="1195408"/>
                <a:ext cx="687040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kk-KZ" sz="2400" b="1" dirty="0">
                            <a:solidFill>
                              <a:srgbClr val="C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Шешуі.</m:t>
                        </m:r>
                        <m:r>
                          <m:rPr>
                            <m:nor/>
                          </m:rPr>
                          <a:rPr lang="ru-RU" sz="2400" b="1" dirty="0">
                            <a:solidFill>
                              <a:srgbClr val="C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kk-KZ" sz="2400" b="1" i="0" dirty="0" smtClean="0">
                            <a:solidFill>
                              <a:srgbClr val="C0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kk-KZ" sz="2400" i="1">
                        <a:solidFill>
                          <a:prstClr val="black"/>
                        </a:solidFill>
                        <a:latin typeface="Cambria Math"/>
                      </a:rPr>
                      <m:t>−4</m:t>
                    </m:r>
                    <m:r>
                      <a:rPr lang="kk-KZ" sz="24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kk-KZ" sz="2400" i="1">
                        <a:solidFill>
                          <a:prstClr val="black"/>
                        </a:solidFill>
                        <a:latin typeface="Cambria Math"/>
                      </a:rPr>
                      <m:t>+3</m:t>
                    </m:r>
                  </m:oMath>
                </a14:m>
                <a:r>
                  <a:rPr lang="kk-KZ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үшмүшесін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қарастырамыз. </a:t>
                </a: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056" y="1195408"/>
                <a:ext cx="6870407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710" t="-10526" r="-355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80952" y="1961255"/>
                <a:ext cx="101352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1)  </m:t>
                        </m:r>
                        <m:r>
                          <a:rPr lang="kk-KZ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Үшмүшенің нөлдерін табамыз.   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kk-KZ" sz="2400" i="1">
                        <a:solidFill>
                          <a:prstClr val="black"/>
                        </a:solidFill>
                        <a:latin typeface="Cambria Math"/>
                      </a:rPr>
                      <m:t>−4</m:t>
                    </m:r>
                    <m:r>
                      <a:rPr lang="kk-KZ" sz="2400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  <m:r>
                      <a:rPr lang="kk-KZ" sz="2400" i="1">
                        <a:solidFill>
                          <a:prstClr val="black"/>
                        </a:solidFill>
                        <a:latin typeface="Cambria Math"/>
                      </a:rPr>
                      <m:t>+3 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       х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1,    x=3. 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952" y="1961255"/>
                <a:ext cx="10135257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20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0952" y="2876723"/>
                <a:ext cx="11393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dirty="0" smtClean="0">
                    <a:solidFill>
                      <a:prstClr val="black"/>
                    </a:solidFill>
                    <a:latin typeface="Cambria Math"/>
                  </a:rPr>
                  <a:t>2</a:t>
                </a:r>
                <a:r>
                  <a:rPr lang="en-US" sz="2400" dirty="0" smtClean="0">
                    <a:solidFill>
                      <a:prstClr val="black"/>
                    </a:solidFill>
                    <a:latin typeface="Cambria Math"/>
                  </a:rPr>
                  <a:t>)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Cambria Math"/>
                  </a:rPr>
                  <a:t>Үшмүшені көбейткіштерге жіктейміз.</a:t>
                </a:r>
                <a14:m>
                  <m:oMath xmlns:m="http://schemas.openxmlformats.org/officeDocument/2006/math">
                    <m:r>
                      <a:rPr lang="kk-KZ" sz="2400" b="0" i="0" smtClean="0">
                        <a:solidFill>
                          <a:prstClr val="black"/>
                        </a:solidFill>
                        <a:latin typeface="Cambria Math"/>
                      </a:rPr>
                      <m:t>                </m:t>
                    </m:r>
                    <m:sSup>
                      <m:sSupPr>
                        <m:ctrlPr>
                          <a:rPr lang="kk-KZ" sz="2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400" b="0" i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kk-KZ" sz="2400" b="0" i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kk-KZ" sz="2400" i="0">
                        <a:solidFill>
                          <a:prstClr val="black"/>
                        </a:solidFill>
                        <a:latin typeface="Cambria Math"/>
                      </a:rPr>
                      <m:t>−4</m:t>
                    </m:r>
                    <m:r>
                      <m:rPr>
                        <m:sty m:val="p"/>
                      </m:rPr>
                      <a:rPr lang="kk-KZ" sz="2400" i="0">
                        <a:solidFill>
                          <a:prstClr val="black"/>
                        </a:solidFill>
                        <a:latin typeface="Cambria Math"/>
                      </a:rPr>
                      <m:t>x</m:t>
                    </m:r>
                    <m:r>
                      <a:rPr lang="kk-KZ" sz="2400" i="0">
                        <a:solidFill>
                          <a:prstClr val="black"/>
                        </a:solidFill>
                        <a:latin typeface="Cambria Math"/>
                      </a:rPr>
                      <m:t>+3</m:t>
                    </m:r>
                  </m:oMath>
                </a14:m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- 1)(x-3). 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952" y="2876723"/>
                <a:ext cx="11393312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803" t="-11842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77453" y="3793288"/>
            <a:ext cx="11858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1,    x=3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нүктелерін  сан  түзуіне  салып, пайда болған әр аралықта берілген үшмүшенің таңбасын анықтаймыз.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1255117" y="5238209"/>
            <a:ext cx="7636719" cy="778038"/>
            <a:chOff x="657" y="2614"/>
            <a:chExt cx="4023" cy="669"/>
          </a:xfrm>
        </p:grpSpPr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V="1">
              <a:off x="657" y="2886"/>
              <a:ext cx="397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1736" y="2886"/>
              <a:ext cx="383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kk-KZ" altLang="ru-RU" sz="2400" dirty="0">
                  <a:solidFill>
                    <a:srgbClr val="0000FF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1</a:t>
              </a:r>
              <a:endParaRPr lang="ru-RU" altLang="ru-RU" sz="2400" dirty="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3172" y="2862"/>
              <a:ext cx="276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4422" y="2795"/>
              <a:ext cx="258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</a:p>
          </p:txBody>
        </p:sp>
        <p:graphicFrame>
          <p:nvGraphicFramePr>
            <p:cNvPr id="18" name="Object 15"/>
            <p:cNvGraphicFramePr>
              <a:graphicFrameLocks noChangeAspect="1"/>
            </p:cNvGraphicFramePr>
            <p:nvPr/>
          </p:nvGraphicFramePr>
          <p:xfrm>
            <a:off x="3198" y="2795"/>
            <a:ext cx="181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2" name="Equation" r:id="rId7" imgW="114102" imgH="114102" progId="Equation.3">
                    <p:embed/>
                  </p:oleObj>
                </mc:Choice>
                <mc:Fallback>
                  <p:oleObj name="Equation" r:id="rId7" imgW="114102" imgH="11410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8" y="2795"/>
                          <a:ext cx="181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6"/>
            <p:cNvGraphicFramePr>
              <a:graphicFrameLocks noChangeAspect="1"/>
            </p:cNvGraphicFramePr>
            <p:nvPr/>
          </p:nvGraphicFramePr>
          <p:xfrm>
            <a:off x="1837" y="2795"/>
            <a:ext cx="181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3" name="Equation" r:id="rId9" imgW="114102" imgH="114102" progId="Equation.3">
                    <p:embed/>
                  </p:oleObj>
                </mc:Choice>
                <mc:Fallback>
                  <p:oleObj name="Equation" r:id="rId9" imgW="114102" imgH="11410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7" y="2795"/>
                          <a:ext cx="181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AutoShape 17"/>
            <p:cNvSpPr>
              <a:spLocks/>
            </p:cNvSpPr>
            <p:nvPr/>
          </p:nvSpPr>
          <p:spPr bwMode="auto">
            <a:xfrm rot="-5400000">
              <a:off x="2517" y="2069"/>
              <a:ext cx="181" cy="1361"/>
            </a:xfrm>
            <a:prstGeom prst="rightBracket">
              <a:avLst>
                <a:gd name="adj" fmla="val 62661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AutoShape 18"/>
            <p:cNvCxnSpPr>
              <a:cxnSpLocks noChangeShapeType="1"/>
            </p:cNvCxnSpPr>
            <p:nvPr/>
          </p:nvCxnSpPr>
          <p:spPr bwMode="auto">
            <a:xfrm rot="10800000" flipV="1">
              <a:off x="3289" y="2614"/>
              <a:ext cx="1269" cy="181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19"/>
            <p:cNvCxnSpPr>
              <a:cxnSpLocks noChangeShapeType="1"/>
            </p:cNvCxnSpPr>
            <p:nvPr/>
          </p:nvCxnSpPr>
          <p:spPr bwMode="auto">
            <a:xfrm>
              <a:off x="703" y="2614"/>
              <a:ext cx="1225" cy="181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2266891" y="5164961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4839040" y="5202590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7408568" y="5164961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0952" y="6027003"/>
                <a:ext cx="112876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Есептің шартына сәйкес жауабын табамыз</a:t>
                </a:r>
                <a:r>
                  <a:rPr lang="kk-KZ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kk-KZ" sz="24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400" b="1" i="0" dirty="0" smtClean="0">
                        <a:solidFill>
                          <a:srgbClr val="C00000"/>
                        </a:solidFill>
                        <a:latin typeface="Cambria Math"/>
                      </a:rPr>
                      <m:t>      </m:t>
                    </m:r>
                    <m:r>
                      <a:rPr lang="kk-KZ" sz="2400" b="0" dirty="0">
                        <a:solidFill>
                          <a:srgbClr val="C00000"/>
                        </a:solidFill>
                        <a:latin typeface="Cambria Math"/>
                      </a:rPr>
                      <m:t>Ж</m:t>
                    </m:r>
                    <m:r>
                      <a:rPr lang="kk-KZ" sz="2400" b="0" i="0" dirty="0" smtClean="0">
                        <a:solidFill>
                          <a:srgbClr val="C00000"/>
                        </a:solidFill>
                        <a:latin typeface="Cambria Math"/>
                      </a:rPr>
                      <m:t>ауабы:</m:t>
                    </m:r>
                    <m:r>
                      <a:rPr lang="kk-KZ" sz="2400" b="0" i="0" smtClean="0">
                        <a:solidFill>
                          <a:srgbClr val="C00000"/>
                        </a:solidFill>
                        <a:latin typeface="Cambria Math"/>
                      </a:rPr>
                      <m:t>    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kk-KZ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− ∞;</m:t>
                        </m:r>
                        <m:r>
                          <a:rPr lang="kk-KZ" sz="2400" b="1" i="1">
                            <a:solidFill>
                              <a:srgbClr val="C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)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/>
                          </a:rPr>
                          <m:t>∪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(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𝟑</m:t>
                        </m:r>
                        <m:r>
                          <a:rPr lang="kk-KZ" sz="2400" b="1" i="1">
                            <a:solidFill>
                              <a:srgbClr val="C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;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+∞</m:t>
                        </m:r>
                      </m:e>
                    </m:d>
                  </m:oMath>
                </a14:m>
                <a:r>
                  <a:rPr lang="kk-KZ" sz="2400" b="1" dirty="0" smtClean="0">
                    <a:solidFill>
                      <a:srgbClr val="C00000"/>
                    </a:solidFill>
                    <a:latin typeface="Times New Roman"/>
                    <a:ea typeface="Times New Roman"/>
                  </a:rPr>
                  <a:t>.</a:t>
                </a:r>
                <a:endParaRPr lang="ru-RU" sz="24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952" y="6027003"/>
                <a:ext cx="11287656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810" t="-12000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4431604" y="124627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ыныппен жұмыс</a:t>
            </a:r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  <p:bldP spid="26" grpId="0"/>
      <p:bldP spid="27" grpId="0"/>
      <p:bldP spid="28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4417" y="404813"/>
            <a:ext cx="109728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</a:rPr>
              <a:t>№2.    </a:t>
            </a:r>
            <a:r>
              <a:rPr lang="kk-KZ" sz="2400" dirty="0" smtClean="0">
                <a:latin typeface="Times New Roman" pitchFamily="18" charset="0"/>
              </a:rPr>
              <a:t>Айнымалыны</a:t>
            </a:r>
            <a:r>
              <a:rPr lang="ru-RU" sz="2400" dirty="0" smtClean="0">
                <a:latin typeface="Times New Roman" pitchFamily="18" charset="0"/>
              </a:rPr>
              <a:t>ң </a:t>
            </a:r>
            <a:r>
              <a:rPr lang="ru-RU" sz="2400" dirty="0" err="1" smtClean="0">
                <a:latin typeface="Times New Roman" pitchFamily="18" charset="0"/>
              </a:rPr>
              <a:t>қандай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мәндері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үшін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келесі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өрнектің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мәні</a:t>
            </a:r>
            <a:r>
              <a:rPr lang="ru-RU" sz="2400" dirty="0" smtClean="0">
                <a:latin typeface="Times New Roman" pitchFamily="18" charset="0"/>
              </a:rPr>
              <a:t> бар</a:t>
            </a:r>
            <a:endParaRPr lang="ru-RU" sz="2400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latin typeface="Arial" charset="0"/>
            </a:endParaRP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16165"/>
              </p:ext>
            </p:extLst>
          </p:nvPr>
        </p:nvGraphicFramePr>
        <p:xfrm>
          <a:off x="1140062" y="1119962"/>
          <a:ext cx="2585116" cy="562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Формула" r:id="rId3" imgW="888614" imgH="253890" progId="Equation.3">
                  <p:embed/>
                </p:oleObj>
              </mc:Choice>
              <mc:Fallback>
                <p:oleObj name="Формула" r:id="rId3" imgW="888614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0062" y="1119962"/>
                        <a:ext cx="2585116" cy="5629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696153" y="1221275"/>
            <a:ext cx="58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itchFamily="18" charset="0"/>
              </a:rPr>
              <a:t>?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09922" y="1933596"/>
            <a:ext cx="12602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err="1">
                <a:solidFill>
                  <a:srgbClr val="C00000"/>
                </a:solidFill>
                <a:latin typeface="Times New Roman" pitchFamily="18" charset="0"/>
              </a:rPr>
              <a:t>Шешуі</a:t>
            </a: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3083868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latin typeface="Arial" charset="0"/>
            </a:endParaRPr>
          </a:p>
        </p:txBody>
      </p:sp>
      <p:graphicFrame>
        <p:nvGraphicFramePr>
          <p:cNvPr id="102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00815"/>
              </p:ext>
            </p:extLst>
          </p:nvPr>
        </p:nvGraphicFramePr>
        <p:xfrm>
          <a:off x="2248505" y="1933597"/>
          <a:ext cx="3064219" cy="505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Формула" r:id="rId5" imgW="1040948" imgH="228501" progId="Equation.3">
                  <p:embed/>
                </p:oleObj>
              </mc:Choice>
              <mc:Fallback>
                <p:oleObj name="Формула" r:id="rId5" imgW="104094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8505" y="1933597"/>
                        <a:ext cx="3064219" cy="5058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AutoShape 9"/>
          <p:cNvSpPr>
            <a:spLocks noChangeAspect="1" noChangeArrowheads="1"/>
          </p:cNvSpPr>
          <p:nvPr/>
        </p:nvSpPr>
        <p:spPr bwMode="auto">
          <a:xfrm>
            <a:off x="1007534" y="4221163"/>
            <a:ext cx="998431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latin typeface="Arial" charset="0"/>
            </a:endParaRPr>
          </a:p>
        </p:txBody>
      </p:sp>
      <p:grpSp>
        <p:nvGrpSpPr>
          <p:cNvPr id="10250" name="Group 10"/>
          <p:cNvGrpSpPr>
            <a:grpSpLocks/>
          </p:cNvGrpSpPr>
          <p:nvPr/>
        </p:nvGrpSpPr>
        <p:grpSpPr bwMode="auto">
          <a:xfrm>
            <a:off x="2302342" y="4348535"/>
            <a:ext cx="5367958" cy="792102"/>
            <a:chOff x="657" y="2614"/>
            <a:chExt cx="4023" cy="517"/>
          </a:xfrm>
        </p:grpSpPr>
        <p:sp>
          <p:nvSpPr>
            <p:cNvPr id="10254" name="Line 11"/>
            <p:cNvSpPr>
              <a:spLocks noChangeShapeType="1"/>
            </p:cNvSpPr>
            <p:nvPr/>
          </p:nvSpPr>
          <p:spPr bwMode="auto">
            <a:xfrm flipV="1">
              <a:off x="657" y="2886"/>
              <a:ext cx="397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2400"/>
            </a:p>
          </p:txBody>
        </p:sp>
        <p:sp>
          <p:nvSpPr>
            <p:cNvPr id="10255" name="Rectangle 12"/>
            <p:cNvSpPr>
              <a:spLocks noChangeArrowheads="1"/>
            </p:cNvSpPr>
            <p:nvPr/>
          </p:nvSpPr>
          <p:spPr bwMode="auto">
            <a:xfrm>
              <a:off x="1655" y="2840"/>
              <a:ext cx="38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dirty="0">
                  <a:solidFill>
                    <a:srgbClr val="0000FF"/>
                  </a:solidFill>
                  <a:latin typeface="Times New Roman" pitchFamily="18" charset="0"/>
                </a:rPr>
                <a:t>-5</a:t>
              </a:r>
            </a:p>
          </p:txBody>
        </p:sp>
        <p:sp>
          <p:nvSpPr>
            <p:cNvPr id="10256" name="Rectangle 13"/>
            <p:cNvSpPr>
              <a:spLocks noChangeArrowheads="1"/>
            </p:cNvSpPr>
            <p:nvPr/>
          </p:nvSpPr>
          <p:spPr bwMode="auto">
            <a:xfrm>
              <a:off x="3152" y="2840"/>
              <a:ext cx="27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0000FF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0257" name="Rectangle 14"/>
            <p:cNvSpPr>
              <a:spLocks noChangeArrowheads="1"/>
            </p:cNvSpPr>
            <p:nvPr/>
          </p:nvSpPr>
          <p:spPr bwMode="auto">
            <a:xfrm>
              <a:off x="4422" y="2795"/>
              <a:ext cx="25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latin typeface="Times New Roman" pitchFamily="18" charset="0"/>
                </a:rPr>
                <a:t>х</a:t>
              </a:r>
            </a:p>
          </p:txBody>
        </p:sp>
        <p:graphicFrame>
          <p:nvGraphicFramePr>
            <p:cNvPr id="10258" name="Object 15"/>
            <p:cNvGraphicFramePr>
              <a:graphicFrameLocks noChangeAspect="1"/>
            </p:cNvGraphicFramePr>
            <p:nvPr/>
          </p:nvGraphicFramePr>
          <p:xfrm>
            <a:off x="3198" y="2795"/>
            <a:ext cx="181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6" name="Equation" r:id="rId7" imgW="114102" imgH="114102" progId="Equation.3">
                    <p:embed/>
                  </p:oleObj>
                </mc:Choice>
                <mc:Fallback>
                  <p:oleObj name="Equation" r:id="rId7" imgW="114102" imgH="11410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8" y="2795"/>
                          <a:ext cx="181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59" name="Object 16"/>
            <p:cNvGraphicFramePr>
              <a:graphicFrameLocks noChangeAspect="1"/>
            </p:cNvGraphicFramePr>
            <p:nvPr/>
          </p:nvGraphicFramePr>
          <p:xfrm>
            <a:off x="1837" y="2795"/>
            <a:ext cx="181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7" name="Equation" r:id="rId9" imgW="114102" imgH="114102" progId="Equation.3">
                    <p:embed/>
                  </p:oleObj>
                </mc:Choice>
                <mc:Fallback>
                  <p:oleObj name="Equation" r:id="rId9" imgW="114102" imgH="11410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7" y="2795"/>
                          <a:ext cx="181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60" name="AutoShape 17"/>
            <p:cNvSpPr>
              <a:spLocks/>
            </p:cNvSpPr>
            <p:nvPr/>
          </p:nvSpPr>
          <p:spPr bwMode="auto">
            <a:xfrm rot="-5400000">
              <a:off x="2517" y="2069"/>
              <a:ext cx="181" cy="1361"/>
            </a:xfrm>
            <a:prstGeom prst="rightBracket">
              <a:avLst>
                <a:gd name="adj" fmla="val 62661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Arial" charset="0"/>
              </a:endParaRPr>
            </a:p>
          </p:txBody>
        </p:sp>
        <p:cxnSp>
          <p:nvCxnSpPr>
            <p:cNvPr id="10261" name="AutoShape 18"/>
            <p:cNvCxnSpPr>
              <a:cxnSpLocks noChangeShapeType="1"/>
            </p:cNvCxnSpPr>
            <p:nvPr/>
          </p:nvCxnSpPr>
          <p:spPr bwMode="auto">
            <a:xfrm rot="10800000" flipV="1">
              <a:off x="3289" y="2614"/>
              <a:ext cx="1269" cy="181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2" name="AutoShape 19"/>
            <p:cNvCxnSpPr>
              <a:cxnSpLocks noChangeShapeType="1"/>
            </p:cNvCxnSpPr>
            <p:nvPr/>
          </p:nvCxnSpPr>
          <p:spPr bwMode="auto">
            <a:xfrm>
              <a:off x="703" y="2614"/>
              <a:ext cx="1225" cy="181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251" name="Rectangle 23"/>
          <p:cNvSpPr>
            <a:spLocks noChangeArrowheads="1"/>
          </p:cNvSpPr>
          <p:nvPr/>
        </p:nvSpPr>
        <p:spPr bwMode="auto">
          <a:xfrm>
            <a:off x="579003" y="5380940"/>
            <a:ext cx="13948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 err="1">
                <a:solidFill>
                  <a:srgbClr val="C00000"/>
                </a:solidFill>
                <a:latin typeface="Times New Roman" pitchFamily="18" charset="0"/>
              </a:rPr>
              <a:t>Жауабы</a:t>
            </a: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0252" name="Rectangle 24"/>
          <p:cNvSpPr>
            <a:spLocks noChangeArrowheads="1"/>
          </p:cNvSpPr>
          <p:nvPr/>
        </p:nvSpPr>
        <p:spPr bwMode="auto">
          <a:xfrm>
            <a:off x="0" y="3088631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latin typeface="Arial" charset="0"/>
            </a:endParaRPr>
          </a:p>
        </p:txBody>
      </p:sp>
      <p:graphicFrame>
        <p:nvGraphicFramePr>
          <p:cNvPr id="1025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780891"/>
              </p:ext>
            </p:extLst>
          </p:nvPr>
        </p:nvGraphicFramePr>
        <p:xfrm>
          <a:off x="2900939" y="5337869"/>
          <a:ext cx="4434893" cy="533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Формула" r:id="rId10" imgW="1358310" imgH="215806" progId="Equation.3">
                  <p:embed/>
                </p:oleObj>
              </mc:Choice>
              <mc:Fallback>
                <p:oleObj name="Формула" r:id="rId10" imgW="135831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0939" y="5337869"/>
                        <a:ext cx="4434893" cy="5339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302342" y="2535144"/>
                <a:ext cx="432913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+ 2x -15 =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ru-RU" sz="2400" dirty="0" smtClean="0">
                    <a:latin typeface="Times New Roman" pitchFamily="18" charset="0"/>
                  </a:rPr>
                  <a:t>х</a:t>
                </a:r>
                <a:r>
                  <a:rPr lang="en-US" sz="2400" dirty="0" smtClean="0">
                    <a:latin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</a:rPr>
                  <a:t>= -5,    </a:t>
                </a:r>
                <a:r>
                  <a:rPr lang="ru-RU" sz="2400" dirty="0">
                    <a:latin typeface="Times New Roman" pitchFamily="18" charset="0"/>
                  </a:rPr>
                  <a:t>х</a:t>
                </a:r>
                <a:r>
                  <a:rPr lang="en-US" sz="2400" dirty="0">
                    <a:latin typeface="Times New Roman" pitchFamily="18" charset="0"/>
                  </a:rPr>
                  <a:t> = </a:t>
                </a:r>
                <a:r>
                  <a:rPr lang="ru-RU" sz="2400" dirty="0">
                    <a:latin typeface="Times New Roman" pitchFamily="18" charset="0"/>
                  </a:rPr>
                  <a:t>3</a:t>
                </a:r>
                <a:r>
                  <a:rPr lang="en-US" sz="2400" dirty="0" smtClean="0">
                    <a:latin typeface="Times New Roman" pitchFamily="18" charset="0"/>
                  </a:rPr>
                  <a:t>.</a:t>
                </a:r>
                <a:endParaRPr lang="ru-RU" sz="2400" dirty="0" smtClean="0">
                  <a:latin typeface="Times New Roman" pitchFamily="18" charset="0"/>
                </a:endParaRPr>
              </a:p>
              <a:p>
                <a:endParaRPr lang="ru-RU" sz="2400" dirty="0">
                  <a:latin typeface="Times New Roman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+ 2x -15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=(x+5)(x-3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ru-RU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342" y="2535144"/>
                <a:ext cx="4329134" cy="1200329"/>
              </a:xfrm>
              <a:prstGeom prst="rect">
                <a:avLst/>
              </a:prstGeom>
              <a:blipFill rotWithShape="1">
                <a:blip r:embed="rId12"/>
                <a:stretch>
                  <a:fillRect t="-4061" r="-1127" b="-101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4393134" y="204140"/>
            <a:ext cx="28536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ыныппен  жұмыс</a:t>
            </a:r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6433056" y="4376370"/>
            <a:ext cx="229503" cy="445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0000FF"/>
                </a:solidFill>
                <a:latin typeface="Arial" charset="0"/>
              </a:rPr>
              <a:t>+</a:t>
            </a:r>
          </a:p>
        </p:txBody>
      </p:sp>
      <p:sp>
        <p:nvSpPr>
          <p:cNvPr id="30" name="Rectangle 22"/>
          <p:cNvSpPr>
            <a:spLocks noChangeArrowheads="1"/>
          </p:cNvSpPr>
          <p:nvPr/>
        </p:nvSpPr>
        <p:spPr bwMode="auto">
          <a:xfrm>
            <a:off x="4740011" y="4376371"/>
            <a:ext cx="181467" cy="445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0000FF"/>
                </a:solidFill>
                <a:latin typeface="Arial" charset="0"/>
              </a:rPr>
              <a:t>-</a:t>
            </a: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2681705" y="4348535"/>
            <a:ext cx="229503" cy="445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0000FF"/>
                </a:solidFill>
                <a:latin typeface="Arial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67215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51" grpId="0"/>
      <p:bldP spid="2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472891"/>
              </p:ext>
            </p:extLst>
          </p:nvPr>
        </p:nvGraphicFramePr>
        <p:xfrm>
          <a:off x="1606690" y="3011404"/>
          <a:ext cx="5072406" cy="505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r:id="rId3" imgW="1854200" imgH="228600" progId="Equation.3">
                  <p:embed/>
                </p:oleObj>
              </mc:Choice>
              <mc:Fallback>
                <p:oleObj r:id="rId3" imgW="1854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690" y="3011404"/>
                        <a:ext cx="5072406" cy="5052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4940" y="3051237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5" name="Picture 1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58277" y="3697357"/>
            <a:ext cx="6528725" cy="1340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42695" y="421925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835355" y="5315582"/>
                <a:ext cx="357456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Жауабы</a:t>
                </a:r>
                <a:r>
                  <a:rPr lang="kk-KZ" sz="24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: </a:t>
                </a:r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𝑥</m:t>
                    </m:r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∈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/>
                          </a:rPr>
                        </m:ctrlPr>
                      </m:dPr>
                      <m:e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1;1,5</m:t>
                        </m:r>
                      </m:e>
                    </m:d>
                  </m:oMath>
                </a14:m>
                <a:r>
                  <a:rPr lang="kk-KZ" sz="24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.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5355" y="5315582"/>
                <a:ext cx="3574568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2560" t="-10526" r="-1877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4921133" y="124627"/>
            <a:ext cx="1956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 жұмыс</a:t>
            </a:r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 flipH="1">
                <a:off x="308113" y="596078"/>
                <a:ext cx="9760226" cy="194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sz="2400" dirty="0" smtClean="0">
                          <a:latin typeface="Cambria Math"/>
                        </a:rPr>
                        <m:t>№</m:t>
                      </m:r>
                      <m:r>
                        <m:rPr>
                          <m:nor/>
                        </m:rPr>
                        <a:rPr lang="kk-KZ" sz="2400" b="0" i="0" dirty="0" smtClean="0">
                          <a:latin typeface="Cambria Math"/>
                        </a:rPr>
                        <m:t>1</m:t>
                      </m:r>
                      <m:r>
                        <m:rPr>
                          <m:nor/>
                        </m:rPr>
                        <a:rPr lang="kk-KZ" sz="2400" dirty="0" smtClean="0">
                          <a:latin typeface="Cambria Math"/>
                        </a:rPr>
                        <m:t>.   </m:t>
                      </m:r>
                      <m:r>
                        <m:rPr>
                          <m:nor/>
                        </m:rPr>
                        <a:rPr lang="ru-RU" sz="2400" dirty="0" smtClean="0">
                          <a:latin typeface="Times New Roman" pitchFamily="18" charset="0"/>
                        </a:rPr>
                        <m:t>Теңсіздікті шешіңіздер:</m:t>
                      </m:r>
                      <m:r>
                        <a:rPr lang="ru-RU" sz="2400" i="1" dirty="0">
                          <a:latin typeface="Cambria Math"/>
                        </a:rPr>
                        <m:t>  </m:t>
                      </m:r>
                      <m:r>
                        <a:rPr lang="kk-KZ" sz="2400" b="0" i="1" dirty="0" smtClean="0">
                          <a:latin typeface="Cambria Math"/>
                        </a:rPr>
                        <m:t> </m:t>
                      </m:r>
                      <m:r>
                        <a:rPr lang="ru-RU" sz="2400" i="1" dirty="0">
                          <a:latin typeface="Cambria Math"/>
                        </a:rPr>
                        <m:t>   </m:t>
                      </m:r>
                      <m:r>
                        <a:rPr lang="kk-KZ" sz="2400" i="1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kk-KZ" sz="2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kk-KZ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kk-KZ" sz="2400" i="1">
                          <a:latin typeface="Cambria Math"/>
                        </a:rPr>
                        <m:t>+5</m:t>
                      </m:r>
                      <m:r>
                        <a:rPr lang="kk-KZ" sz="2400" i="1">
                          <a:latin typeface="Cambria Math"/>
                        </a:rPr>
                        <m:t>𝑥</m:t>
                      </m:r>
                      <m:r>
                        <a:rPr lang="kk-KZ" sz="2400" i="1">
                          <a:latin typeface="Cambria Math"/>
                        </a:rPr>
                        <m:t>−3&gt;0</m:t>
                      </m:r>
                    </m:oMath>
                  </m:oMathPara>
                </a14:m>
                <a:endParaRPr lang="ru-RU" sz="2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kk-KZ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Шешуі.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  </m:t>
                    </m:r>
                    <m:r>
                      <a:rPr lang="kk-KZ" sz="2400" i="1">
                        <a:latin typeface="Cambria Math"/>
                      </a:rPr>
                      <m:t>−2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kk-KZ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kk-KZ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kk-KZ" sz="2400" i="1">
                        <a:latin typeface="Cambria Math"/>
                      </a:rPr>
                      <m:t>+5</m:t>
                    </m:r>
                    <m:r>
                      <a:rPr lang="kk-KZ" sz="2400" i="1">
                        <a:latin typeface="Cambria Math"/>
                      </a:rPr>
                      <m:t>𝑥</m:t>
                    </m:r>
                    <m:r>
                      <a:rPr lang="kk-KZ" sz="2400" i="1">
                        <a:latin typeface="Cambria Math"/>
                      </a:rPr>
                      <m:t>−3&gt;0,           </m:t>
                    </m:r>
                    <m:r>
                      <a:rPr lang="kk-KZ" sz="2400" b="1" i="1" smtClean="0">
                        <a:solidFill>
                          <a:srgbClr val="C00000"/>
                        </a:solidFill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kk-KZ" sz="24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kk-KZ" sz="24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r>
                      <a:rPr lang="kk-KZ" sz="2400" b="1" i="1">
                        <a:solidFill>
                          <a:srgbClr val="C00000"/>
                        </a:solidFill>
                        <a:latin typeface="Cambria Math"/>
                      </a:rPr>
                      <m:t>𝟓</m:t>
                    </m:r>
                    <m:r>
                      <a:rPr lang="kk-KZ" sz="2400" b="1" i="1">
                        <a:solidFill>
                          <a:srgbClr val="C00000"/>
                        </a:solidFill>
                        <a:latin typeface="Cambria Math"/>
                      </a:rPr>
                      <m:t>𝒙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/>
                      </a:rPr>
                      <m:t>+</m:t>
                    </m:r>
                    <m:r>
                      <a:rPr lang="kk-KZ" sz="2400" b="1" i="1">
                        <a:solidFill>
                          <a:srgbClr val="C00000"/>
                        </a:solidFill>
                        <a:latin typeface="Cambria Math"/>
                      </a:rPr>
                      <m:t>𝟑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  <m:r>
                      <a:rPr lang="kk-KZ" sz="2400" b="1" i="1" smtClean="0">
                        <a:solidFill>
                          <a:srgbClr val="C00000"/>
                        </a:solidFill>
                        <a:latin typeface="Cambria Math"/>
                      </a:rPr>
                      <m:t>˂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  <m:r>
                      <a:rPr lang="kk-KZ" sz="2400" b="1" i="1">
                        <a:solidFill>
                          <a:srgbClr val="C00000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kk-KZ" sz="2400" b="1" dirty="0" smtClean="0">
                  <a:solidFill>
                    <a:srgbClr val="C00000"/>
                  </a:solidFill>
                  <a:latin typeface="Times New Roman" panose="02020603050405020304" pitchFamily="18" charset="0"/>
                </a:endParaRPr>
              </a:p>
              <a:p>
                <a:endParaRPr lang="kk-KZ" sz="2400" b="1" dirty="0" smtClean="0">
                  <a:latin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kk-KZ" sz="2400" b="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   </m:t>
                    </m:r>
                    <m:r>
                      <m:rPr>
                        <m:nor/>
                      </m:rPr>
                      <a:rPr lang="kk-K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1.</m:t>
                    </m:r>
                    <m:r>
                      <a:rPr lang="kk-KZ" sz="2400" b="0" i="1" dirty="0" smtClean="0">
                        <a:latin typeface="Cambria Math"/>
                        <a:cs typeface="Times New Roman" panose="02020603050405020304" pitchFamily="18" charset="0"/>
                      </a:rPr>
                      <m:t>         </m:t>
                    </m:r>
                    <m:r>
                      <a:rPr lang="kk-KZ" sz="2400" i="1"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kk-KZ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kk-KZ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−</m:t>
                    </m:r>
                    <m:r>
                      <a:rPr lang="kk-KZ" sz="2400" i="1">
                        <a:latin typeface="Cambria Math"/>
                      </a:rPr>
                      <m:t>5</m:t>
                    </m:r>
                    <m:r>
                      <a:rPr lang="kk-KZ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+</m:t>
                    </m:r>
                    <m:r>
                      <a:rPr lang="kk-KZ" sz="2400" i="1">
                        <a:latin typeface="Cambria Math"/>
                      </a:rPr>
                      <m:t>3</m:t>
                    </m:r>
                    <m:r>
                      <a:rPr lang="ru-RU" sz="2400" i="1">
                        <a:latin typeface="Cambria Math"/>
                      </a:rPr>
                      <m:t>=</m:t>
                    </m:r>
                    <m:r>
                      <a:rPr lang="kk-KZ" sz="2400" i="1">
                        <a:latin typeface="Cambria Math"/>
                      </a:rPr>
                      <m:t>0</m:t>
                    </m:r>
                    <m:r>
                      <a:rPr lang="en-US" sz="2400" i="1">
                        <a:latin typeface="Cambria Math"/>
                      </a:rPr>
                      <m:t>,</m:t>
                    </m:r>
                  </m:oMath>
                </a14:m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1, 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1,5.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08113" y="596078"/>
                <a:ext cx="9760226" cy="1947328"/>
              </a:xfrm>
              <a:prstGeom prst="rect">
                <a:avLst/>
              </a:prstGeom>
              <a:blipFill rotWithShape="1">
                <a:blip r:embed="rId8"/>
                <a:stretch>
                  <a:fillRect l="-999" b="-65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845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2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71313" y="1044306"/>
                <a:ext cx="10972800" cy="4942129"/>
              </a:xfrm>
            </p:spPr>
            <p:txBody>
              <a:bodyPr rtlCol="0">
                <a:normAutofit/>
              </a:bodyPr>
              <a:lstStyle/>
              <a:p>
                <a:pPr>
                  <a:defRPr/>
                </a:pPr>
                <a:r>
                  <a:rPr lang="ru-RU" sz="2400" dirty="0" smtClean="0">
                    <a:latin typeface="Times New Roman" pitchFamily="18" charset="0"/>
                  </a:rPr>
                  <a:t> №2.   </a:t>
                </a:r>
                <a:r>
                  <a:rPr lang="ru-RU" sz="2400" dirty="0" err="1" smtClean="0">
                    <a:latin typeface="Times New Roman" pitchFamily="18" charset="0"/>
                  </a:rPr>
                  <a:t>Теңсіздікті</a:t>
                </a:r>
                <a:r>
                  <a:rPr lang="ru-RU" sz="2400" dirty="0" smtClean="0">
                    <a:latin typeface="Times New Roman" pitchFamily="18" charset="0"/>
                  </a:rPr>
                  <a:t> </a:t>
                </a:r>
                <a:r>
                  <a:rPr lang="ru-RU" sz="2400" dirty="0" err="1" smtClean="0">
                    <a:latin typeface="Times New Roman" pitchFamily="18" charset="0"/>
                  </a:rPr>
                  <a:t>шешіңіздер</a:t>
                </a:r>
                <a:r>
                  <a:rPr lang="ru-RU" sz="2400" dirty="0" smtClean="0">
                    <a:latin typeface="Times New Roman" pitchFamily="18" charset="0"/>
                  </a:rPr>
                  <a:t>:      (х+2)(х-3)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</a:rPr>
                      <m:t>&lt;</m:t>
                    </m:r>
                  </m:oMath>
                </a14:m>
                <a:r>
                  <a:rPr lang="ru-RU" sz="2400" dirty="0" smtClean="0">
                    <a:latin typeface="Times New Roman" pitchFamily="18" charset="0"/>
                  </a:rPr>
                  <a:t>0.</a:t>
                </a:r>
                <a: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  <a:t> </a:t>
                </a:r>
                <a: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 err="1" smtClean="0">
                    <a:solidFill>
                      <a:srgbClr val="C00000"/>
                    </a:solidFill>
                    <a:latin typeface="Times New Roman" pitchFamily="18" charset="0"/>
                  </a:rPr>
                  <a:t>Шешуі</a:t>
                </a:r>
                <a: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  <a:t>:             </a:t>
                </a:r>
                <a:r>
                  <a:rPr lang="ru-RU" sz="2400" dirty="0" smtClean="0">
                    <a:latin typeface="Times New Roman" pitchFamily="18" charset="0"/>
                  </a:rPr>
                  <a:t>(</a:t>
                </a:r>
                <a:r>
                  <a:rPr lang="ru-RU" sz="2400" dirty="0">
                    <a:latin typeface="Times New Roman" pitchFamily="18" charset="0"/>
                  </a:rPr>
                  <a:t>х+2)(х-3)</a:t>
                </a:r>
                <a:r>
                  <a:rPr lang="en-US" sz="2400" dirty="0">
                    <a:latin typeface="Times New Roman" pitchFamily="18" charset="0"/>
                  </a:rPr>
                  <a:t>=</a:t>
                </a:r>
                <a:r>
                  <a:rPr lang="ru-RU" sz="2400" dirty="0">
                    <a:latin typeface="Times New Roman" pitchFamily="18" charset="0"/>
                  </a:rPr>
                  <a:t> </a:t>
                </a:r>
                <a:r>
                  <a:rPr lang="ru-RU" sz="2400" dirty="0" smtClean="0">
                    <a:latin typeface="Times New Roman" pitchFamily="18" charset="0"/>
                  </a:rPr>
                  <a:t>0</a:t>
                </a:r>
                <a:br>
                  <a:rPr lang="ru-RU" sz="2400" dirty="0" smtClean="0">
                    <a:latin typeface="Times New Roman" pitchFamily="18" charset="0"/>
                  </a:rPr>
                </a:br>
                <a:r>
                  <a:rPr lang="ru-RU" sz="2400" dirty="0">
                    <a:latin typeface="Times New Roman" pitchFamily="18" charset="0"/>
                  </a:rPr>
                  <a:t/>
                </a:r>
                <a:br>
                  <a:rPr lang="ru-RU" sz="2400" dirty="0">
                    <a:latin typeface="Times New Roman" pitchFamily="18" charset="0"/>
                  </a:rPr>
                </a:br>
                <a:r>
                  <a:rPr lang="ru-RU" sz="2400" dirty="0" smtClean="0">
                    <a:latin typeface="Times New Roman" pitchFamily="18" charset="0"/>
                  </a:rPr>
                  <a:t>                            х</a:t>
                </a:r>
                <a:r>
                  <a:rPr lang="en-US" sz="2400" dirty="0" smtClean="0">
                    <a:latin typeface="Times New Roman" pitchFamily="18" charset="0"/>
                  </a:rPr>
                  <a:t> =- </a:t>
                </a:r>
                <a:r>
                  <a:rPr lang="ru-RU" sz="2400" dirty="0">
                    <a:latin typeface="Times New Roman" pitchFamily="18" charset="0"/>
                  </a:rPr>
                  <a:t>2</a:t>
                </a:r>
                <a:r>
                  <a:rPr lang="en-US" sz="2400" dirty="0">
                    <a:latin typeface="Times New Roman" pitchFamily="18" charset="0"/>
                  </a:rPr>
                  <a:t>,    </a:t>
                </a:r>
                <a:r>
                  <a:rPr lang="ru-RU" sz="2400" dirty="0">
                    <a:latin typeface="Times New Roman" pitchFamily="18" charset="0"/>
                  </a:rPr>
                  <a:t>х</a:t>
                </a:r>
                <a:r>
                  <a:rPr lang="en-US" sz="2400" dirty="0">
                    <a:latin typeface="Times New Roman" pitchFamily="18" charset="0"/>
                  </a:rPr>
                  <a:t> = </a:t>
                </a:r>
                <a:r>
                  <a:rPr lang="ru-RU" sz="2400" dirty="0">
                    <a:latin typeface="Times New Roman" pitchFamily="18" charset="0"/>
                  </a:rPr>
                  <a:t>3</a:t>
                </a:r>
                <a:r>
                  <a:rPr lang="en-US" sz="2400" dirty="0" smtClean="0">
                    <a:latin typeface="Times New Roman" pitchFamily="18" charset="0"/>
                  </a:rPr>
                  <a:t>.</a:t>
                </a:r>
                <a: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  <a:t> </a:t>
                </a:r>
                <a: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 smtClean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altLang="ru-RU" sz="2400" b="1" dirty="0" err="1" smtClean="0">
                    <a:solidFill>
                      <a:srgbClr val="C00000"/>
                    </a:solidFill>
                    <a:latin typeface="Times New Roman" pitchFamily="18" charset="0"/>
                  </a:rPr>
                  <a:t>Жауабы</a:t>
                </a:r>
                <a: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  <a:t>. </a:t>
                </a:r>
                <a:r>
                  <a:rPr lang="kk-KZ" sz="24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:        </a:t>
                </a:r>
                <a14:m>
                  <m:oMath xmlns:m="http://schemas.openxmlformats.org/officeDocument/2006/math">
                    <m:r>
                      <a:rPr lang="kk-KZ" sz="2400" i="1">
                        <a:latin typeface="Cambria Math"/>
                        <a:ea typeface="Times New Roman"/>
                        <a:cs typeface="Times New Roman"/>
                      </a:rPr>
                      <m:t>𝑥</m:t>
                    </m:r>
                    <m:r>
                      <a:rPr lang="kk-KZ" sz="2400" i="1">
                        <a:latin typeface="Cambria Math"/>
                        <a:ea typeface="Times New Roman"/>
                        <a:cs typeface="Times New Roman"/>
                      </a:rPr>
                      <m:t>∈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kk-KZ" sz="2400" b="0" i="1" smtClean="0">
                            <a:latin typeface="Cambria Math"/>
                          </a:rPr>
                          <m:t>−2</m:t>
                        </m:r>
                        <m:r>
                          <a:rPr lang="kk-KZ" sz="2400" i="1">
                            <a:latin typeface="Cambria Math"/>
                            <a:ea typeface="Times New Roman"/>
                            <a:cs typeface="Times New Roman"/>
                          </a:rPr>
                          <m:t>;</m:t>
                        </m:r>
                        <m:r>
                          <a:rPr lang="kk-KZ" sz="2400" b="0" i="1" smtClean="0"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e>
                    </m:d>
                  </m:oMath>
                </a14:m>
                <a:r>
                  <a:rPr lang="kk-KZ" sz="24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.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  <a:t/>
                </a:r>
                <a:br>
                  <a:rPr lang="ru-RU" altLang="ru-RU" sz="2400" b="1" dirty="0">
                    <a:solidFill>
                      <a:srgbClr val="C00000"/>
                    </a:solidFill>
                    <a:latin typeface="Times New Roman" pitchFamily="18" charset="0"/>
                  </a:rPr>
                </a:br>
                <a:r>
                  <a:rPr lang="ru-RU" sz="2400" dirty="0"/>
                  <a:t/>
                </a:r>
                <a:br>
                  <a:rPr lang="ru-RU" sz="2400" dirty="0"/>
                </a:br>
                <a:endParaRPr lang="ru-RU" sz="2400" dirty="0" smtClean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12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1313" y="1044306"/>
                <a:ext cx="10972800" cy="4942129"/>
              </a:xfrm>
              <a:blipFill rotWithShape="1">
                <a:blip r:embed="rId3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0" y="3053706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latin typeface="Arial" charset="0"/>
            </a:endParaRPr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5422900" y="3544243"/>
            <a:ext cx="2696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charset="0"/>
              </a:rPr>
              <a:t> </a:t>
            </a:r>
          </a:p>
        </p:txBody>
      </p:sp>
      <p:grpSp>
        <p:nvGrpSpPr>
          <p:cNvPr id="9228" name="Group 10"/>
          <p:cNvGrpSpPr>
            <a:grpSpLocks/>
          </p:cNvGrpSpPr>
          <p:nvPr/>
        </p:nvGrpSpPr>
        <p:grpSpPr bwMode="auto">
          <a:xfrm>
            <a:off x="1997627" y="3245894"/>
            <a:ext cx="6492736" cy="852881"/>
            <a:chOff x="793" y="2076"/>
            <a:chExt cx="4763" cy="791"/>
          </a:xfrm>
        </p:grpSpPr>
        <p:graphicFrame>
          <p:nvGraphicFramePr>
            <p:cNvPr id="9229" name="Object 11"/>
            <p:cNvGraphicFramePr>
              <a:graphicFrameLocks noChangeAspect="1"/>
            </p:cNvGraphicFramePr>
            <p:nvPr/>
          </p:nvGraphicFramePr>
          <p:xfrm>
            <a:off x="3334" y="2387"/>
            <a:ext cx="136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8" name="Equation" r:id="rId4" imgW="101512" imgH="101512" progId="Equation.3">
                    <p:embed/>
                  </p:oleObj>
                </mc:Choice>
                <mc:Fallback>
                  <p:oleObj name="Equation" r:id="rId4" imgW="101512" imgH="1015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4" y="2387"/>
                          <a:ext cx="136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30" name="Object 12"/>
            <p:cNvGraphicFramePr>
              <a:graphicFrameLocks noChangeAspect="1"/>
            </p:cNvGraphicFramePr>
            <p:nvPr/>
          </p:nvGraphicFramePr>
          <p:xfrm>
            <a:off x="1837" y="2387"/>
            <a:ext cx="136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9" name="Equation" r:id="rId6" imgW="101512" imgH="101512" progId="Equation.3">
                    <p:embed/>
                  </p:oleObj>
                </mc:Choice>
                <mc:Fallback>
                  <p:oleObj name="Equation" r:id="rId6" imgW="101512" imgH="1015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7" y="2387"/>
                          <a:ext cx="136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231" name="Group 13"/>
            <p:cNvGrpSpPr>
              <a:grpSpLocks noChangeAspect="1"/>
            </p:cNvGrpSpPr>
            <p:nvPr/>
          </p:nvGrpSpPr>
          <p:grpSpPr bwMode="auto">
            <a:xfrm>
              <a:off x="839" y="2296"/>
              <a:ext cx="4717" cy="544"/>
              <a:chOff x="2269" y="2876"/>
              <a:chExt cx="7200" cy="4320"/>
            </a:xfrm>
          </p:grpSpPr>
          <p:sp>
            <p:nvSpPr>
              <p:cNvPr id="9242" name="AutoShape 14"/>
              <p:cNvSpPr>
                <a:spLocks noChangeAspect="1" noChangeArrowheads="1"/>
              </p:cNvSpPr>
              <p:nvPr/>
            </p:nvSpPr>
            <p:spPr bwMode="auto">
              <a:xfrm>
                <a:off x="2269" y="2876"/>
                <a:ext cx="7200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2400">
                  <a:latin typeface="Arial" charset="0"/>
                </a:endParaRPr>
              </a:p>
            </p:txBody>
          </p:sp>
          <p:sp>
            <p:nvSpPr>
              <p:cNvPr id="9243" name="Line 15"/>
              <p:cNvSpPr>
                <a:spLocks noChangeShapeType="1"/>
              </p:cNvSpPr>
              <p:nvPr/>
            </p:nvSpPr>
            <p:spPr bwMode="auto">
              <a:xfrm flipV="1">
                <a:off x="2410" y="4270"/>
                <a:ext cx="6071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 sz="2400"/>
              </a:p>
            </p:txBody>
          </p:sp>
        </p:grpSp>
        <p:sp>
          <p:nvSpPr>
            <p:cNvPr id="9232" name="Rectangle 16"/>
            <p:cNvSpPr>
              <a:spLocks noChangeArrowheads="1"/>
            </p:cNvSpPr>
            <p:nvPr/>
          </p:nvSpPr>
          <p:spPr bwMode="auto">
            <a:xfrm>
              <a:off x="4604" y="2366"/>
              <a:ext cx="311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latin typeface="Arial" charset="0"/>
                </a:rPr>
                <a:t> </a:t>
              </a:r>
              <a:r>
                <a:rPr lang="ru-RU" altLang="ru-RU" sz="2400">
                  <a:latin typeface="Times New Roman" pitchFamily="18" charset="0"/>
                </a:rPr>
                <a:t>х</a:t>
              </a:r>
            </a:p>
          </p:txBody>
        </p:sp>
        <p:sp>
          <p:nvSpPr>
            <p:cNvPr id="9233" name="Rectangle 17"/>
            <p:cNvSpPr>
              <a:spLocks noChangeArrowheads="1"/>
            </p:cNvSpPr>
            <p:nvPr/>
          </p:nvSpPr>
          <p:spPr bwMode="auto">
            <a:xfrm>
              <a:off x="1701" y="2439"/>
              <a:ext cx="386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dirty="0">
                  <a:solidFill>
                    <a:srgbClr val="0000FF"/>
                  </a:solidFill>
                  <a:latin typeface="Times New Roman" pitchFamily="18" charset="0"/>
                </a:rPr>
                <a:t>-2</a:t>
              </a:r>
              <a:r>
                <a:rPr lang="ru-RU" altLang="ru-RU" sz="2400" dirty="0">
                  <a:latin typeface="Arial" charset="0"/>
                </a:rPr>
                <a:t> </a:t>
              </a:r>
            </a:p>
          </p:txBody>
        </p:sp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3288" y="2439"/>
              <a:ext cx="394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0000FF"/>
                  </a:solidFill>
                  <a:latin typeface="Times New Roman" pitchFamily="18" charset="0"/>
                </a:rPr>
                <a:t>3</a:t>
              </a:r>
              <a:r>
                <a:rPr lang="ru-RU" altLang="ru-RU" sz="2400" b="1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9235" name="AutoShape 19"/>
            <p:cNvSpPr>
              <a:spLocks/>
            </p:cNvSpPr>
            <p:nvPr/>
          </p:nvSpPr>
          <p:spPr bwMode="auto">
            <a:xfrm rot="5400000">
              <a:off x="2562" y="1570"/>
              <a:ext cx="182" cy="1452"/>
            </a:xfrm>
            <a:prstGeom prst="leftBracket">
              <a:avLst>
                <a:gd name="adj" fmla="val 66484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Arial" charset="0"/>
              </a:endParaRPr>
            </a:p>
          </p:txBody>
        </p:sp>
        <p:cxnSp>
          <p:nvCxnSpPr>
            <p:cNvPr id="9236" name="AutoShape 20"/>
            <p:cNvCxnSpPr>
              <a:cxnSpLocks noChangeShapeType="1"/>
            </p:cNvCxnSpPr>
            <p:nvPr/>
          </p:nvCxnSpPr>
          <p:spPr bwMode="auto">
            <a:xfrm flipV="1">
              <a:off x="3379" y="2160"/>
              <a:ext cx="1314" cy="227"/>
            </a:xfrm>
            <a:prstGeom prst="curvedConnector3">
              <a:avLst>
                <a:gd name="adj1" fmla="val 175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7" name="AutoShape 21"/>
            <p:cNvCxnSpPr>
              <a:cxnSpLocks noChangeShapeType="1"/>
            </p:cNvCxnSpPr>
            <p:nvPr/>
          </p:nvCxnSpPr>
          <p:spPr bwMode="auto">
            <a:xfrm rot="10800000">
              <a:off x="793" y="2160"/>
              <a:ext cx="1134" cy="226"/>
            </a:xfrm>
            <a:prstGeom prst="curvedConnector3">
              <a:avLst>
                <a:gd name="adj1" fmla="val 1583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1066" y="2102"/>
              <a:ext cx="330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0000FF"/>
                  </a:solidFill>
                  <a:latin typeface="Arial" charset="0"/>
                </a:rPr>
                <a:t>+ </a:t>
              </a:r>
            </a:p>
          </p:txBody>
        </p:sp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3969" y="2102"/>
              <a:ext cx="330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solidFill>
                    <a:srgbClr val="0000FF"/>
                  </a:solidFill>
                  <a:latin typeface="Arial" charset="0"/>
                </a:rPr>
                <a:t>+</a:t>
              </a:r>
              <a:r>
                <a:rPr lang="ru-RU" altLang="ru-RU" sz="2400">
                  <a:latin typeface="Arial" charset="0"/>
                </a:rPr>
                <a:t> </a:t>
              </a:r>
            </a:p>
          </p:txBody>
        </p:sp>
        <p:sp>
          <p:nvSpPr>
            <p:cNvPr id="9240" name="Rectangle 24"/>
            <p:cNvSpPr>
              <a:spLocks noChangeArrowheads="1"/>
            </p:cNvSpPr>
            <p:nvPr/>
          </p:nvSpPr>
          <p:spPr bwMode="auto">
            <a:xfrm>
              <a:off x="2517" y="2076"/>
              <a:ext cx="312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dirty="0">
                  <a:solidFill>
                    <a:srgbClr val="0000FF"/>
                  </a:solidFill>
                  <a:latin typeface="Arial" charset="0"/>
                </a:rPr>
                <a:t>- </a:t>
              </a:r>
            </a:p>
          </p:txBody>
        </p:sp>
        <p:sp>
          <p:nvSpPr>
            <p:cNvPr id="9241" name="Rectangle 25"/>
            <p:cNvSpPr>
              <a:spLocks noChangeArrowheads="1"/>
            </p:cNvSpPr>
            <p:nvPr/>
          </p:nvSpPr>
          <p:spPr bwMode="auto">
            <a:xfrm>
              <a:off x="2562" y="2164"/>
              <a:ext cx="198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>
                  <a:latin typeface="Arial" charset="0"/>
                </a:rPr>
                <a:t> </a:t>
              </a:r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4841621" y="204140"/>
            <a:ext cx="1956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 жұмыс</a:t>
            </a:r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39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1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37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628</Words>
  <Application>Microsoft Office PowerPoint</Application>
  <PresentationFormat>Произвольный</PresentationFormat>
  <Paragraphs>79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Тема Office</vt:lpstr>
      <vt:lpstr>Equation</vt:lpstr>
      <vt:lpstr>Формула</vt:lpstr>
      <vt:lpstr>Equation.3</vt:lpstr>
      <vt:lpstr>Презентация PowerPoint</vt:lpstr>
      <vt:lpstr>Интервалдар әдісі.</vt:lpstr>
      <vt:lpstr>Презентация PowerPoint</vt:lpstr>
      <vt:lpstr>Презентация PowerPoint</vt:lpstr>
      <vt:lpstr>№2.    Айнымалының қандай мәндері үшін келесі өрнектің мәні бар</vt:lpstr>
      <vt:lpstr>Презентация PowerPoint</vt:lpstr>
      <vt:lpstr> №2.   Теңсіздікті шешіңіздер:      (х+2)(х-3) &lt;0.   Шешуі:             (х+2)(х-3)= 0                              х =- 2,    х = 3.       Жауабы. :        x∈(-2;3).  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Alser.kz</dc:creator>
  <cp:lastModifiedBy>3</cp:lastModifiedBy>
  <cp:revision>48</cp:revision>
  <dcterms:created xsi:type="dcterms:W3CDTF">2020-07-11T15:06:07Z</dcterms:created>
  <dcterms:modified xsi:type="dcterms:W3CDTF">2021-03-29T14:51:53Z</dcterms:modified>
</cp:coreProperties>
</file>