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_rels/presentation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media/image1.png" ContentType="image/png"/>
  <Override PartName="/ppt/media/image4.jpeg" ContentType="image/jpeg"/>
  <Override PartName="/ppt/media/image5.png" ContentType="image/png"/>
  <Override PartName="/ppt/media/image13.png" ContentType="image/png"/>
  <Override PartName="/ppt/media/image6.png" ContentType="image/png"/>
  <Override PartName="/ppt/media/image14.png" ContentType="image/png"/>
  <Override PartName="/ppt/media/image7.png" ContentType="image/png"/>
  <Override PartName="/ppt/media/image15.png" ContentType="image/png"/>
  <Override PartName="/ppt/media/image10.png" ContentType="image/png"/>
  <Override PartName="/ppt/media/image2.png" ContentType="image/png"/>
  <Override PartName="/ppt/media/image17.png" ContentType="image/png"/>
  <Override PartName="/ppt/media/image9.png" ContentType="image/png"/>
  <Override PartName="/ppt/media/image3.png" ContentType="image/png"/>
  <Override PartName="/ppt/media/image11.png" ContentType="image/png"/>
  <Override PartName="/ppt/media/image8.png" ContentType="image/png"/>
  <Override PartName="/ppt/media/image16.png" ContentType="image/png"/>
  <Override PartName="/ppt/media/image18.png" ContentType="image/png"/>
  <Override PartName="/ppt/media/image19.png" ContentType="image/png"/>
  <Override PartName="/ppt/media/image12.png" ContentType="image/png"/>
  <Override PartName="/ppt/media/image20.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12193588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33412DB-A418-420D-BE16-A85DDB12523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Calibri Light"/>
              </a:rPr>
              <a:t>Click to edit the title text format</a:t>
            </a:r>
            <a:endParaRPr b="0" lang="ru-RU" sz="4400" strike="noStrike" u="none">
              <a:solidFill>
                <a:srgbClr val="000000"/>
              </a:solidFill>
              <a:uFillTx/>
              <a:latin typeface="Calibri Light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10515600" cy="4351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6858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11430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6002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32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200" strike="noStrike" u="none">
                <a:solidFill>
                  <a:srgbClr val="898989"/>
                </a:solidFill>
                <a:uFillTx/>
                <a:latin typeface="Calibri"/>
              </a:rPr>
              <a:t>&lt;date/time&gt;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8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32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40DEBFF-0AE9-4490-A814-1E63842463EF}" type="slidenum">
              <a:rPr b="0" lang="ru-RU" sz="1200" strike="noStrike" u="none">
                <a:solidFill>
                  <a:srgbClr val="898989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Calibri Light"/>
              </a:rPr>
              <a:t>Click to edit the title text format</a:t>
            </a:r>
            <a:endParaRPr b="0" lang="ru-RU" sz="4400" strike="noStrike" u="none">
              <a:solidFill>
                <a:srgbClr val="000000"/>
              </a:solidFill>
              <a:uFillTx/>
              <a:latin typeface="Calibri Light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10515600" cy="4351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6858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11430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6002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10.png"/><Relationship Id="rId7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11.png"/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5" Type="http://schemas.openxmlformats.org/officeDocument/2006/relationships/image" Target="../media/image14.png"/><Relationship Id="rId6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11.png"/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5" Type="http://schemas.openxmlformats.org/officeDocument/2006/relationships/image" Target="../media/image17.png"/><Relationship Id="rId6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11.png"/><Relationship Id="rId3" Type="http://schemas.openxmlformats.org/officeDocument/2006/relationships/image" Target="../media/image18.png"/><Relationship Id="rId4" Type="http://schemas.openxmlformats.org/officeDocument/2006/relationships/image" Target="../media/image19.png"/><Relationship Id="rId5" Type="http://schemas.openxmlformats.org/officeDocument/2006/relationships/image" Target="../media/image20.png"/><Relationship Id="rId6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1"/>
          <p:cNvSpPr/>
          <p:nvPr/>
        </p:nvSpPr>
        <p:spPr>
          <a:xfrm>
            <a:off x="952560" y="255888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Пәні:</a:t>
            </a:r>
            <a:r>
              <a:rPr b="1" lang="en-US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" name="Прямоугольник 2"/>
          <p:cNvSpPr/>
          <p:nvPr/>
        </p:nvSpPr>
        <p:spPr>
          <a:xfrm>
            <a:off x="952560" y="347040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Сынып: 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" name="Прямоугольник 3"/>
          <p:cNvSpPr/>
          <p:nvPr/>
        </p:nvSpPr>
        <p:spPr>
          <a:xfrm>
            <a:off x="952560" y="438156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Тоқсан: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" name="Прямоугольник 4"/>
          <p:cNvSpPr/>
          <p:nvPr/>
        </p:nvSpPr>
        <p:spPr>
          <a:xfrm>
            <a:off x="952560" y="5292720"/>
            <a:ext cx="67784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Ұстаздың</a:t>
            </a: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аты-жөні: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1" name="Прямоугольник 5"/>
          <p:cNvSpPr/>
          <p:nvPr/>
        </p:nvSpPr>
        <p:spPr>
          <a:xfrm>
            <a:off x="5987880" y="253836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Алгебра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2" name="Прямоугольник 6"/>
          <p:cNvSpPr/>
          <p:nvPr/>
        </p:nvSpPr>
        <p:spPr>
          <a:xfrm>
            <a:off x="5987880" y="344952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</a:t>
            </a: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8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3" name="Прямоугольник 7"/>
          <p:cNvSpPr/>
          <p:nvPr/>
        </p:nvSpPr>
        <p:spPr>
          <a:xfrm>
            <a:off x="5987880" y="436104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</a:t>
            </a:r>
            <a:r>
              <a:rPr b="1" lang="en-US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I</a:t>
            </a: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ІІ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Группа 9"/>
          <p:cNvGrpSpPr/>
          <p:nvPr/>
        </p:nvGrpSpPr>
        <p:grpSpPr>
          <a:xfrm>
            <a:off x="797040" y="905040"/>
            <a:ext cx="650880" cy="641160"/>
            <a:chOff x="797040" y="905040"/>
            <a:chExt cx="650880" cy="641160"/>
          </a:xfrm>
        </p:grpSpPr>
        <p:grpSp>
          <p:nvGrpSpPr>
            <p:cNvPr id="15" name="Группа 8"/>
            <p:cNvGrpSpPr/>
            <p:nvPr/>
          </p:nvGrpSpPr>
          <p:grpSpPr>
            <a:xfrm>
              <a:off x="797040" y="905040"/>
              <a:ext cx="650880" cy="641160"/>
              <a:chOff x="797040" y="905040"/>
              <a:chExt cx="650880" cy="641160"/>
            </a:xfrm>
          </p:grpSpPr>
          <p:sp>
            <p:nvSpPr>
              <p:cNvPr id="16" name="Овал 4"/>
              <p:cNvSpPr/>
              <p:nvPr/>
            </p:nvSpPr>
            <p:spPr>
              <a:xfrm>
                <a:off x="797040" y="905040"/>
                <a:ext cx="650880" cy="64116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  <p:sp>
            <p:nvSpPr>
              <p:cNvPr id="17" name="Овал 7"/>
              <p:cNvSpPr/>
              <p:nvPr/>
            </p:nvSpPr>
            <p:spPr>
              <a:xfrm>
                <a:off x="842760" y="965160"/>
                <a:ext cx="559080" cy="52056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18" name="Овал 6"/>
            <p:cNvSpPr/>
            <p:nvPr/>
          </p:nvSpPr>
          <p:spPr>
            <a:xfrm>
              <a:off x="919080" y="1023840"/>
              <a:ext cx="406440" cy="40320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19" name="Овал 5"/>
            <p:cNvSpPr/>
            <p:nvPr/>
          </p:nvSpPr>
          <p:spPr>
            <a:xfrm>
              <a:off x="960480" y="1065240"/>
              <a:ext cx="325440" cy="32076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grpSp>
        <p:nvGrpSpPr>
          <p:cNvPr id="20" name="Группа 10"/>
          <p:cNvGrpSpPr/>
          <p:nvPr/>
        </p:nvGrpSpPr>
        <p:grpSpPr>
          <a:xfrm>
            <a:off x="797040" y="4440240"/>
            <a:ext cx="650880" cy="641520"/>
            <a:chOff x="797040" y="4440240"/>
            <a:chExt cx="650880" cy="641520"/>
          </a:xfrm>
        </p:grpSpPr>
        <p:grpSp>
          <p:nvGrpSpPr>
            <p:cNvPr id="21" name="Группа 11"/>
            <p:cNvGrpSpPr/>
            <p:nvPr/>
          </p:nvGrpSpPr>
          <p:grpSpPr>
            <a:xfrm>
              <a:off x="797040" y="4440240"/>
              <a:ext cx="650880" cy="641520"/>
              <a:chOff x="797040" y="4440240"/>
              <a:chExt cx="650880" cy="641520"/>
            </a:xfrm>
          </p:grpSpPr>
          <p:sp>
            <p:nvSpPr>
              <p:cNvPr id="22" name="Овал 14"/>
              <p:cNvSpPr/>
              <p:nvPr/>
            </p:nvSpPr>
            <p:spPr>
              <a:xfrm>
                <a:off x="797040" y="4440240"/>
                <a:ext cx="650880" cy="6415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  <p:sp>
            <p:nvSpPr>
              <p:cNvPr id="23" name="Овал 15"/>
              <p:cNvSpPr/>
              <p:nvPr/>
            </p:nvSpPr>
            <p:spPr>
              <a:xfrm>
                <a:off x="842760" y="4500360"/>
                <a:ext cx="559080" cy="5209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24" name="Овал 12"/>
            <p:cNvSpPr/>
            <p:nvPr/>
          </p:nvSpPr>
          <p:spPr>
            <a:xfrm>
              <a:off x="919080" y="4559400"/>
              <a:ext cx="406440" cy="40320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25" name="Овал 13"/>
            <p:cNvSpPr/>
            <p:nvPr/>
          </p:nvSpPr>
          <p:spPr>
            <a:xfrm>
              <a:off x="960480" y="4600440"/>
              <a:ext cx="325440" cy="32076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grpSp>
        <p:nvGrpSpPr>
          <p:cNvPr id="26" name="Группа 16"/>
          <p:cNvGrpSpPr/>
          <p:nvPr/>
        </p:nvGrpSpPr>
        <p:grpSpPr>
          <a:xfrm>
            <a:off x="681120" y="2682720"/>
            <a:ext cx="650880" cy="641520"/>
            <a:chOff x="681120" y="2682720"/>
            <a:chExt cx="650880" cy="641520"/>
          </a:xfrm>
        </p:grpSpPr>
        <p:grpSp>
          <p:nvGrpSpPr>
            <p:cNvPr id="27" name="Группа 17"/>
            <p:cNvGrpSpPr/>
            <p:nvPr/>
          </p:nvGrpSpPr>
          <p:grpSpPr>
            <a:xfrm>
              <a:off x="681120" y="2682720"/>
              <a:ext cx="650880" cy="641520"/>
              <a:chOff x="681120" y="2682720"/>
              <a:chExt cx="650880" cy="641520"/>
            </a:xfrm>
          </p:grpSpPr>
          <p:sp>
            <p:nvSpPr>
              <p:cNvPr id="28" name="Овал 20"/>
              <p:cNvSpPr/>
              <p:nvPr/>
            </p:nvSpPr>
            <p:spPr>
              <a:xfrm>
                <a:off x="681120" y="2682720"/>
                <a:ext cx="650880" cy="6415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  <p:sp>
            <p:nvSpPr>
              <p:cNvPr id="29" name="Овал 21"/>
              <p:cNvSpPr/>
              <p:nvPr/>
            </p:nvSpPr>
            <p:spPr>
              <a:xfrm>
                <a:off x="726840" y="2742840"/>
                <a:ext cx="559080" cy="5209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30" name="Овал 18"/>
            <p:cNvSpPr/>
            <p:nvPr/>
          </p:nvSpPr>
          <p:spPr>
            <a:xfrm>
              <a:off x="803160" y="2801880"/>
              <a:ext cx="406440" cy="40320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31" name="Овал 19"/>
            <p:cNvSpPr/>
            <p:nvPr/>
          </p:nvSpPr>
          <p:spPr>
            <a:xfrm>
              <a:off x="844560" y="2842920"/>
              <a:ext cx="325440" cy="32076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sp>
        <p:nvSpPr>
          <p:cNvPr id="32" name="Скругленный прямоугольник 22"/>
          <p:cNvSpPr/>
          <p:nvPr/>
        </p:nvSpPr>
        <p:spPr>
          <a:xfrm>
            <a:off x="1779480" y="642960"/>
            <a:ext cx="6935760" cy="11714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60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3" name="Скругленный прямоугольник 23"/>
          <p:cNvSpPr/>
          <p:nvPr/>
        </p:nvSpPr>
        <p:spPr>
          <a:xfrm>
            <a:off x="1685880" y="1974960"/>
            <a:ext cx="6935760" cy="1639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60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4" name="Скругленный прямоугольник 24"/>
          <p:cNvSpPr/>
          <p:nvPr/>
        </p:nvSpPr>
        <p:spPr>
          <a:xfrm>
            <a:off x="1616040" y="4049640"/>
            <a:ext cx="6935760" cy="14241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60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5" name="TextBox 26"/>
          <p:cNvSpPr/>
          <p:nvPr/>
        </p:nvSpPr>
        <p:spPr>
          <a:xfrm>
            <a:off x="1943280" y="811080"/>
            <a:ext cx="63561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200" strike="noStrike" u="none">
                <a:solidFill>
                  <a:srgbClr val="7f6000"/>
                </a:solidFill>
                <a:uFillTx/>
                <a:latin typeface="Times New Roman"/>
                <a:ea typeface="Times New Roman"/>
              </a:rPr>
              <a:t>Сабақтың тақырыбы</a:t>
            </a:r>
            <a:r>
              <a:rPr b="0" lang="kk-KZ" sz="2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:   </a:t>
            </a:r>
            <a:r>
              <a:rPr b="0" lang="ru-RU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Квадраттық функция</a:t>
            </a: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және оның графигі</a:t>
            </a:r>
            <a:r>
              <a:rPr b="1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36" name="TextBox 25" descr=""/>
          <p:cNvPicPr/>
          <p:nvPr/>
        </p:nvPicPr>
        <p:blipFill>
          <a:blip r:embed="rId1"/>
          <a:stretch/>
        </p:blipFill>
        <p:spPr>
          <a:xfrm>
            <a:off x="1944720" y="2048040"/>
            <a:ext cx="6608880" cy="1590480"/>
          </a:xfrm>
          <a:prstGeom prst="rect">
            <a:avLst/>
          </a:prstGeom>
          <a:ln w="0">
            <a:noFill/>
          </a:ln>
        </p:spPr>
      </p:pic>
      <p:sp>
        <p:nvSpPr>
          <p:cNvPr id="37" name="TextBox 27"/>
          <p:cNvSpPr/>
          <p:nvPr/>
        </p:nvSpPr>
        <p:spPr>
          <a:xfrm>
            <a:off x="1779480" y="4191120"/>
            <a:ext cx="6580440" cy="143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200" strike="noStrike" u="none">
                <a:solidFill>
                  <a:srgbClr val="7f6000"/>
                </a:solidFill>
                <a:uFillTx/>
                <a:latin typeface="Times New Roman"/>
                <a:ea typeface="Times New Roman"/>
              </a:rPr>
              <a:t>Сабақтың мақсаты</a:t>
            </a:r>
            <a:r>
              <a:rPr b="0" lang="kk-KZ" sz="2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: </a:t>
            </a:r>
            <a:endParaRPr b="0" lang="ru-RU" sz="2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Квадраттық функцияның графигін координаталық жазықтықта сала білу және есеп шығаруда қолдана алу ; </a:t>
            </a:r>
            <a:endParaRPr b="0" lang="ru-RU" sz="2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38" name="Рисунок 28" descr=""/>
          <p:cNvPicPr/>
          <p:nvPr/>
        </p:nvPicPr>
        <p:blipFill>
          <a:blip r:embed="rId2"/>
          <a:stretch/>
        </p:blipFill>
        <p:spPr>
          <a:xfrm>
            <a:off x="8359920" y="1974960"/>
            <a:ext cx="3520800" cy="4322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Прямоугольник 1"/>
          <p:cNvSpPr/>
          <p:nvPr/>
        </p:nvSpPr>
        <p:spPr>
          <a:xfrm>
            <a:off x="3233520" y="649440"/>
            <a:ext cx="53150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4000" strike="noStrike" u="none">
                <a:solidFill>
                  <a:srgbClr val="c00000"/>
                </a:solidFill>
                <a:uFillTx/>
                <a:latin typeface="Times New Roman"/>
                <a:ea typeface="Times New Roman"/>
              </a:rPr>
              <a:t>Бағалау критерийлері</a:t>
            </a:r>
            <a:endParaRPr b="0" lang="ru-RU" sz="40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40" name="Схема 3" descr=""/>
          <p:cNvPicPr/>
          <p:nvPr/>
        </p:nvPicPr>
        <p:blipFill>
          <a:blip r:embed="rId1"/>
          <a:stretch/>
        </p:blipFill>
        <p:spPr>
          <a:xfrm>
            <a:off x="1274760" y="938160"/>
            <a:ext cx="9313920" cy="54198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Группа 22"/>
          <p:cNvGrpSpPr/>
          <p:nvPr/>
        </p:nvGrpSpPr>
        <p:grpSpPr>
          <a:xfrm>
            <a:off x="28440" y="47520"/>
            <a:ext cx="4183200" cy="619200"/>
            <a:chOff x="28440" y="47520"/>
            <a:chExt cx="4183200" cy="619200"/>
          </a:xfrm>
        </p:grpSpPr>
        <p:sp>
          <p:nvSpPr>
            <p:cNvPr id="42" name="Скругленный прямоугольник 25"/>
            <p:cNvSpPr/>
            <p:nvPr/>
          </p:nvSpPr>
          <p:spPr>
            <a:xfrm>
              <a:off x="105120" y="72360"/>
              <a:ext cx="4106520" cy="52416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43" name="Скругленный прямоугольник 26"/>
            <p:cNvGrpSpPr/>
            <p:nvPr/>
          </p:nvGrpSpPr>
          <p:grpSpPr>
            <a:xfrm>
              <a:off x="28440" y="47520"/>
              <a:ext cx="997920" cy="619200"/>
              <a:chOff x="28440" y="47520"/>
              <a:chExt cx="997920" cy="619200"/>
            </a:xfrm>
          </p:grpSpPr>
          <p:pic>
            <p:nvPicPr>
              <p:cNvPr id="44" name="Скругленный прямоугольник 26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997920" cy="6192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45" name=""/>
              <p:cNvSpPr/>
              <p:nvPr/>
            </p:nvSpPr>
            <p:spPr>
              <a:xfrm>
                <a:off x="116280" y="97920"/>
                <a:ext cx="819000" cy="473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46" name="TextBox 27"/>
            <p:cNvSpPr/>
            <p:nvPr/>
          </p:nvSpPr>
          <p:spPr>
            <a:xfrm>
              <a:off x="1138680" y="164880"/>
              <a:ext cx="307296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0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ЕСКЕ ТҮСІРЕМІЗ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cxnSp>
        <p:nvCxnSpPr>
          <p:cNvPr id="47" name="Прямая со стрелкой 3"/>
          <p:cNvCxnSpPr/>
          <p:nvPr/>
        </p:nvCxnSpPr>
        <p:spPr>
          <a:xfrm flipV="1">
            <a:off x="8964360" y="941040"/>
            <a:ext cx="1080" cy="4047120"/>
          </a:xfrm>
          <a:prstGeom prst="straightConnector1">
            <a:avLst/>
          </a:prstGeom>
          <a:ln w="25560">
            <a:solidFill>
              <a:srgbClr val="000000"/>
            </a:solidFill>
            <a:miter/>
            <a:tailEnd len="med" type="arrow" w="med"/>
          </a:ln>
        </p:spPr>
      </p:cxnSp>
      <p:cxnSp>
        <p:nvCxnSpPr>
          <p:cNvPr id="48" name="Прямая со стрелкой 12"/>
          <p:cNvCxnSpPr/>
          <p:nvPr/>
        </p:nvCxnSpPr>
        <p:spPr>
          <a:xfrm>
            <a:off x="6594480" y="3200040"/>
            <a:ext cx="4504320" cy="1080"/>
          </a:xfrm>
          <a:prstGeom prst="straightConnector1">
            <a:avLst/>
          </a:prstGeom>
          <a:ln w="25560">
            <a:solidFill>
              <a:srgbClr val="000000"/>
            </a:solidFill>
            <a:miter/>
            <a:tailEnd len="med" type="arrow" w="med"/>
          </a:ln>
        </p:spPr>
      </p:cxnSp>
      <p:sp>
        <p:nvSpPr>
          <p:cNvPr id="49" name="TextBox 10"/>
          <p:cNvSpPr/>
          <p:nvPr/>
        </p:nvSpPr>
        <p:spPr>
          <a:xfrm>
            <a:off x="11082960" y="3154320"/>
            <a:ext cx="2952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x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0" name="TextBox 17"/>
          <p:cNvSpPr/>
          <p:nvPr/>
        </p:nvSpPr>
        <p:spPr>
          <a:xfrm>
            <a:off x="8563680" y="757080"/>
            <a:ext cx="2952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y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51" name="TextBox 14" descr=""/>
          <p:cNvPicPr/>
          <p:nvPr/>
        </p:nvPicPr>
        <p:blipFill>
          <a:blip r:embed="rId3"/>
          <a:stretch/>
        </p:blipFill>
        <p:spPr>
          <a:xfrm>
            <a:off x="281160" y="1395360"/>
            <a:ext cx="6643440" cy="2695680"/>
          </a:xfrm>
          <a:prstGeom prst="rect">
            <a:avLst/>
          </a:prstGeom>
          <a:ln w="0">
            <a:noFill/>
          </a:ln>
        </p:spPr>
      </p:pic>
      <p:sp>
        <p:nvSpPr>
          <p:cNvPr id="52" name="Прямая соединительная линия 16"/>
          <p:cNvSpPr/>
          <p:nvPr/>
        </p:nvSpPr>
        <p:spPr>
          <a:xfrm>
            <a:off x="8645400" y="3524400"/>
            <a:ext cx="31932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3" name="Прямая соединительная линия 24"/>
          <p:cNvSpPr/>
          <p:nvPr/>
        </p:nvSpPr>
        <p:spPr>
          <a:xfrm>
            <a:off x="8637480" y="3745080"/>
            <a:ext cx="31932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4" name="Прямая соединительная линия 28"/>
          <p:cNvSpPr/>
          <p:nvPr/>
        </p:nvSpPr>
        <p:spPr>
          <a:xfrm>
            <a:off x="9226440" y="3214800"/>
            <a:ext cx="0" cy="20484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5" name="Прямая соединительная линия 29"/>
          <p:cNvSpPr/>
          <p:nvPr/>
        </p:nvSpPr>
        <p:spPr>
          <a:xfrm>
            <a:off x="9434520" y="3200400"/>
            <a:ext cx="0" cy="20484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6" name="Прямая соединительная линия 30"/>
          <p:cNvSpPr/>
          <p:nvPr/>
        </p:nvSpPr>
        <p:spPr>
          <a:xfrm>
            <a:off x="9671040" y="3214800"/>
            <a:ext cx="0" cy="20484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7" name="Прямая соединительная линия 31"/>
          <p:cNvSpPr/>
          <p:nvPr/>
        </p:nvSpPr>
        <p:spPr>
          <a:xfrm>
            <a:off x="8672400" y="2965320"/>
            <a:ext cx="31932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8" name="Прямая соединительная линия 32"/>
          <p:cNvSpPr/>
          <p:nvPr/>
        </p:nvSpPr>
        <p:spPr>
          <a:xfrm>
            <a:off x="8672400" y="2741760"/>
            <a:ext cx="31932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9" name="Прямая соединительная линия 33"/>
          <p:cNvSpPr/>
          <p:nvPr/>
        </p:nvSpPr>
        <p:spPr>
          <a:xfrm>
            <a:off x="8396280" y="3214800"/>
            <a:ext cx="0" cy="20484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0" name="Прямая соединительная линия 34"/>
          <p:cNvSpPr/>
          <p:nvPr/>
        </p:nvSpPr>
        <p:spPr>
          <a:xfrm>
            <a:off x="8616960" y="3214800"/>
            <a:ext cx="0" cy="20484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1" name="Полилиния 22"/>
          <p:cNvSpPr/>
          <p:nvPr/>
        </p:nvSpPr>
        <p:spPr>
          <a:xfrm>
            <a:off x="7716960" y="1025640"/>
            <a:ext cx="2106360" cy="2149200"/>
          </a:xfrm>
          <a:custGeom>
            <a:avLst/>
            <a:gdLst/>
            <a:ahLst/>
            <a:rect l="l" t="t" r="r" b="b"/>
            <a:pathLst>
              <a:path w="2438400" h="2149412">
                <a:moveTo>
                  <a:pt x="0" y="304800"/>
                </a:moveTo>
                <a:cubicBezTo>
                  <a:pt x="524163" y="1251527"/>
                  <a:pt x="1048327" y="2198255"/>
                  <a:pt x="1454727" y="2147455"/>
                </a:cubicBezTo>
                <a:cubicBezTo>
                  <a:pt x="1861127" y="2096655"/>
                  <a:pt x="2149763" y="1048327"/>
                  <a:pt x="2438400" y="0"/>
                </a:cubicBezTo>
              </a:path>
            </a:pathLst>
          </a:custGeom>
          <a:noFill/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2" name="Полилиния 36"/>
          <p:cNvSpPr/>
          <p:nvPr/>
        </p:nvSpPr>
        <p:spPr>
          <a:xfrm rot="10800000">
            <a:off x="8049960" y="3227040"/>
            <a:ext cx="2104920" cy="2149560"/>
          </a:xfrm>
          <a:custGeom>
            <a:avLst/>
            <a:gdLst/>
            <a:ahLst/>
            <a:rect l="l" t="t" r="r" b="b"/>
            <a:pathLst>
              <a:path w="2438400" h="2149412">
                <a:moveTo>
                  <a:pt x="0" y="304800"/>
                </a:moveTo>
                <a:cubicBezTo>
                  <a:pt x="524163" y="1251527"/>
                  <a:pt x="1048327" y="2198255"/>
                  <a:pt x="1454727" y="2147455"/>
                </a:cubicBezTo>
                <a:cubicBezTo>
                  <a:pt x="1861127" y="2096655"/>
                  <a:pt x="2149763" y="1048327"/>
                  <a:pt x="2438400" y="0"/>
                </a:cubicBezTo>
              </a:path>
            </a:pathLst>
          </a:custGeom>
          <a:noFill/>
          <a:ln w="25560">
            <a:solidFill>
              <a:srgbClr val="00b05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Группа 1"/>
          <p:cNvGrpSpPr/>
          <p:nvPr/>
        </p:nvGrpSpPr>
        <p:grpSpPr>
          <a:xfrm>
            <a:off x="28440" y="47520"/>
            <a:ext cx="4183200" cy="619200"/>
            <a:chOff x="28440" y="47520"/>
            <a:chExt cx="4183200" cy="619200"/>
          </a:xfrm>
        </p:grpSpPr>
        <p:sp>
          <p:nvSpPr>
            <p:cNvPr id="64" name="Скругленный прямоугольник 2"/>
            <p:cNvSpPr/>
            <p:nvPr/>
          </p:nvSpPr>
          <p:spPr>
            <a:xfrm>
              <a:off x="105120" y="72360"/>
              <a:ext cx="4106520" cy="52416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65" name="Скругленный прямоугольник 3"/>
            <p:cNvGrpSpPr/>
            <p:nvPr/>
          </p:nvGrpSpPr>
          <p:grpSpPr>
            <a:xfrm>
              <a:off x="28440" y="47520"/>
              <a:ext cx="997920" cy="619200"/>
              <a:chOff x="28440" y="47520"/>
              <a:chExt cx="997920" cy="619200"/>
            </a:xfrm>
          </p:grpSpPr>
          <p:pic>
            <p:nvPicPr>
              <p:cNvPr id="66" name="Скругленный прямоугольник 3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997920" cy="6192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7" name=""/>
              <p:cNvSpPr/>
              <p:nvPr/>
            </p:nvSpPr>
            <p:spPr>
              <a:xfrm>
                <a:off x="116280" y="97920"/>
                <a:ext cx="819000" cy="473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68" name="TextBox 4"/>
            <p:cNvSpPr/>
            <p:nvPr/>
          </p:nvSpPr>
          <p:spPr>
            <a:xfrm>
              <a:off x="1138680" y="164880"/>
              <a:ext cx="307296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0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БІЛЕТІН БОЛАМЫЗ!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pic>
        <p:nvPicPr>
          <p:cNvPr id="69" name="TextBox 5" descr=""/>
          <p:cNvPicPr/>
          <p:nvPr/>
        </p:nvPicPr>
        <p:blipFill>
          <a:blip r:embed="rId3"/>
          <a:stretch/>
        </p:blipFill>
        <p:spPr>
          <a:xfrm>
            <a:off x="1414440" y="901800"/>
            <a:ext cx="10107720" cy="841320"/>
          </a:xfrm>
          <a:prstGeom prst="rect">
            <a:avLst/>
          </a:prstGeom>
          <a:ln w="0">
            <a:noFill/>
          </a:ln>
        </p:spPr>
      </p:pic>
      <p:grpSp>
        <p:nvGrpSpPr>
          <p:cNvPr id="70" name="Группа 23"/>
          <p:cNvGrpSpPr/>
          <p:nvPr/>
        </p:nvGrpSpPr>
        <p:grpSpPr>
          <a:xfrm>
            <a:off x="828720" y="1473120"/>
            <a:ext cx="596880" cy="592200"/>
            <a:chOff x="828720" y="1473120"/>
            <a:chExt cx="596880" cy="592200"/>
          </a:xfrm>
        </p:grpSpPr>
        <p:grpSp>
          <p:nvGrpSpPr>
            <p:cNvPr id="71" name="Овал 24"/>
            <p:cNvGrpSpPr/>
            <p:nvPr/>
          </p:nvGrpSpPr>
          <p:grpSpPr>
            <a:xfrm>
              <a:off x="828720" y="1473120"/>
              <a:ext cx="596880" cy="592200"/>
              <a:chOff x="828720" y="1473120"/>
              <a:chExt cx="596880" cy="592200"/>
            </a:xfrm>
          </p:grpSpPr>
          <p:pic>
            <p:nvPicPr>
              <p:cNvPr id="72" name="Овал 24" descr=""/>
              <p:cNvPicPr/>
              <p:nvPr/>
            </p:nvPicPr>
            <p:blipFill>
              <a:blip r:embed="rId4"/>
              <a:stretch/>
            </p:blipFill>
            <p:spPr>
              <a:xfrm>
                <a:off x="828720" y="1473120"/>
                <a:ext cx="596880" cy="5922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3" name=""/>
              <p:cNvSpPr/>
              <p:nvPr/>
            </p:nvSpPr>
            <p:spPr>
              <a:xfrm>
                <a:off x="928800" y="1571040"/>
                <a:ext cx="40140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pic>
          <p:nvPicPr>
            <p:cNvPr id="74" name="Прямоугольник 25" descr=""/>
            <p:cNvPicPr/>
            <p:nvPr/>
          </p:nvPicPr>
          <p:blipFill>
            <a:blip r:embed="rId5"/>
            <a:stretch/>
          </p:blipFill>
          <p:spPr>
            <a:xfrm>
              <a:off x="1008360" y="1519560"/>
              <a:ext cx="260640" cy="441360"/>
            </a:xfrm>
            <a:prstGeom prst="rect">
              <a:avLst/>
            </a:prstGeom>
            <a:ln w="0">
              <a:noFill/>
            </a:ln>
          </p:spPr>
        </p:pic>
      </p:grpSp>
      <p:pic>
        <p:nvPicPr>
          <p:cNvPr id="75" name="TextBox 5" descr=""/>
          <p:cNvPicPr/>
          <p:nvPr/>
        </p:nvPicPr>
        <p:blipFill>
          <a:blip r:embed="rId6"/>
          <a:stretch/>
        </p:blipFill>
        <p:spPr>
          <a:xfrm>
            <a:off x="396720" y="2341440"/>
            <a:ext cx="11314440" cy="2249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" name="Группа 5"/>
          <p:cNvGrpSpPr/>
          <p:nvPr/>
        </p:nvGrpSpPr>
        <p:grpSpPr>
          <a:xfrm>
            <a:off x="171360" y="157320"/>
            <a:ext cx="4181400" cy="617400"/>
            <a:chOff x="171360" y="157320"/>
            <a:chExt cx="4181400" cy="617400"/>
          </a:xfrm>
        </p:grpSpPr>
        <p:sp>
          <p:nvSpPr>
            <p:cNvPr id="77" name="Скругленный прямоугольник 6"/>
            <p:cNvSpPr/>
            <p:nvPr/>
          </p:nvSpPr>
          <p:spPr>
            <a:xfrm>
              <a:off x="250920" y="181800"/>
              <a:ext cx="4101840" cy="52128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78" name="Скругленный прямоугольник 7"/>
            <p:cNvGrpSpPr/>
            <p:nvPr/>
          </p:nvGrpSpPr>
          <p:grpSpPr>
            <a:xfrm>
              <a:off x="171360" y="157320"/>
              <a:ext cx="997200" cy="617400"/>
              <a:chOff x="171360" y="157320"/>
              <a:chExt cx="997200" cy="617400"/>
            </a:xfrm>
          </p:grpSpPr>
          <p:pic>
            <p:nvPicPr>
              <p:cNvPr id="79" name="Скругленный прямоугольник 7" descr=""/>
              <p:cNvPicPr/>
              <p:nvPr/>
            </p:nvPicPr>
            <p:blipFill>
              <a:blip r:embed="rId2"/>
              <a:stretch/>
            </p:blipFill>
            <p:spPr>
              <a:xfrm>
                <a:off x="171360" y="157320"/>
                <a:ext cx="997200" cy="617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80" name=""/>
              <p:cNvSpPr/>
              <p:nvPr/>
            </p:nvSpPr>
            <p:spPr>
              <a:xfrm>
                <a:off x="261720" y="207360"/>
                <a:ext cx="818280" cy="4705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81" name="TextBox 8"/>
            <p:cNvSpPr/>
            <p:nvPr/>
          </p:nvSpPr>
          <p:spPr>
            <a:xfrm>
              <a:off x="1283400" y="274320"/>
              <a:ext cx="306936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0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1-мысал 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cxnSp>
        <p:nvCxnSpPr>
          <p:cNvPr id="82" name="Прямая со стрелкой 5"/>
          <p:cNvCxnSpPr/>
          <p:nvPr/>
        </p:nvCxnSpPr>
        <p:spPr>
          <a:xfrm flipH="1" flipV="1">
            <a:off x="9752760" y="266040"/>
            <a:ext cx="27720" cy="5539320"/>
          </a:xfrm>
          <a:prstGeom prst="straightConnector1">
            <a:avLst/>
          </a:prstGeom>
          <a:ln w="6480">
            <a:solidFill>
              <a:srgbClr val="5b9bd5"/>
            </a:solidFill>
            <a:miter/>
            <a:tailEnd len="med" type="triangle" w="med"/>
          </a:ln>
        </p:spPr>
      </p:cxnSp>
      <p:cxnSp>
        <p:nvCxnSpPr>
          <p:cNvPr id="83" name="Прямая со стрелкой 11"/>
          <p:cNvCxnSpPr/>
          <p:nvPr/>
        </p:nvCxnSpPr>
        <p:spPr>
          <a:xfrm>
            <a:off x="6690960" y="3282480"/>
            <a:ext cx="5404320" cy="1080"/>
          </a:xfrm>
          <a:prstGeom prst="straightConnector1">
            <a:avLst/>
          </a:prstGeom>
          <a:ln w="6480">
            <a:solidFill>
              <a:srgbClr val="5b9bd5"/>
            </a:solidFill>
            <a:miter/>
            <a:tailEnd len="med" type="triangle" w="med"/>
          </a:ln>
        </p:spPr>
      </p:cxnSp>
      <p:sp>
        <p:nvSpPr>
          <p:cNvPr id="84" name="Прямая соединительная линия 13"/>
          <p:cNvSpPr/>
          <p:nvPr/>
        </p:nvSpPr>
        <p:spPr>
          <a:xfrm>
            <a:off x="9601200" y="356868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5" name="Прямая соединительная линия 15"/>
          <p:cNvSpPr/>
          <p:nvPr/>
        </p:nvSpPr>
        <p:spPr>
          <a:xfrm>
            <a:off x="9586800" y="282744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6" name="Прямая соединительная линия 16"/>
          <p:cNvSpPr/>
          <p:nvPr/>
        </p:nvSpPr>
        <p:spPr>
          <a:xfrm>
            <a:off x="9586800" y="262080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7" name="Прямая соединительная линия 17"/>
          <p:cNvSpPr/>
          <p:nvPr/>
        </p:nvSpPr>
        <p:spPr>
          <a:xfrm>
            <a:off x="9586800" y="247176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8" name="Прямая соединительная линия 18"/>
          <p:cNvSpPr/>
          <p:nvPr/>
        </p:nvSpPr>
        <p:spPr>
          <a:xfrm>
            <a:off x="9586800" y="226368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9" name="Прямая соединительная линия 19"/>
          <p:cNvSpPr/>
          <p:nvPr/>
        </p:nvSpPr>
        <p:spPr>
          <a:xfrm>
            <a:off x="9586800" y="208440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0" name="Прямая соединительная линия 20"/>
          <p:cNvSpPr/>
          <p:nvPr/>
        </p:nvSpPr>
        <p:spPr>
          <a:xfrm>
            <a:off x="9586800" y="186228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1" name="Прямая соединительная линия 21"/>
          <p:cNvSpPr/>
          <p:nvPr/>
        </p:nvSpPr>
        <p:spPr>
          <a:xfrm>
            <a:off x="9574200" y="166860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2" name="Прямая соединительная линия 22"/>
          <p:cNvSpPr/>
          <p:nvPr/>
        </p:nvSpPr>
        <p:spPr>
          <a:xfrm>
            <a:off x="9574200" y="144612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3" name="Прямая соединительная линия 23"/>
          <p:cNvSpPr/>
          <p:nvPr/>
        </p:nvSpPr>
        <p:spPr>
          <a:xfrm>
            <a:off x="9586800" y="117000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4" name="Прямая соединительная линия 24"/>
          <p:cNvSpPr/>
          <p:nvPr/>
        </p:nvSpPr>
        <p:spPr>
          <a:xfrm>
            <a:off x="9559800" y="89208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5" name="Прямая соединительная линия 25"/>
          <p:cNvSpPr/>
          <p:nvPr/>
        </p:nvSpPr>
        <p:spPr>
          <a:xfrm>
            <a:off x="9559800" y="66528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6" name="Прямая соединительная линия 26"/>
          <p:cNvSpPr/>
          <p:nvPr/>
        </p:nvSpPr>
        <p:spPr>
          <a:xfrm>
            <a:off x="9559800" y="46512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7" name="Прямая соединительная линия 27"/>
          <p:cNvSpPr/>
          <p:nvPr/>
        </p:nvSpPr>
        <p:spPr>
          <a:xfrm>
            <a:off x="9586800" y="305748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8" name="Прямая соединительная линия 28"/>
          <p:cNvSpPr/>
          <p:nvPr/>
        </p:nvSpPr>
        <p:spPr>
          <a:xfrm>
            <a:off x="9574200" y="377676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9" name="Прямая соединительная линия 29"/>
          <p:cNvSpPr/>
          <p:nvPr/>
        </p:nvSpPr>
        <p:spPr>
          <a:xfrm flipV="1">
            <a:off x="10169640" y="3282840"/>
            <a:ext cx="0" cy="21456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0" name="Прямая соединительная линия 31"/>
          <p:cNvSpPr/>
          <p:nvPr/>
        </p:nvSpPr>
        <p:spPr>
          <a:xfrm flipV="1">
            <a:off x="9920160" y="3282840"/>
            <a:ext cx="0" cy="21456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1" name="Прямая соединительная линия 32"/>
          <p:cNvSpPr/>
          <p:nvPr/>
        </p:nvSpPr>
        <p:spPr>
          <a:xfrm flipV="1">
            <a:off x="10418760" y="3282840"/>
            <a:ext cx="0" cy="21456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2" name="Прямая соединительная линия 33"/>
          <p:cNvSpPr/>
          <p:nvPr/>
        </p:nvSpPr>
        <p:spPr>
          <a:xfrm flipV="1">
            <a:off x="9559800" y="3282840"/>
            <a:ext cx="0" cy="21456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3" name="Прямая соединительная линия 34"/>
          <p:cNvSpPr/>
          <p:nvPr/>
        </p:nvSpPr>
        <p:spPr>
          <a:xfrm flipV="1">
            <a:off x="9255240" y="3265200"/>
            <a:ext cx="0" cy="21276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4" name="Прямая соединительная линия 35"/>
          <p:cNvSpPr/>
          <p:nvPr/>
        </p:nvSpPr>
        <p:spPr>
          <a:xfrm flipV="1">
            <a:off x="9018720" y="3288960"/>
            <a:ext cx="0" cy="21276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5" name="TextBox 36"/>
          <p:cNvSpPr/>
          <p:nvPr/>
        </p:nvSpPr>
        <p:spPr>
          <a:xfrm>
            <a:off x="11903760" y="3371760"/>
            <a:ext cx="279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x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6" name="TextBox 38"/>
          <p:cNvSpPr/>
          <p:nvPr/>
        </p:nvSpPr>
        <p:spPr>
          <a:xfrm>
            <a:off x="9295560" y="96840"/>
            <a:ext cx="2840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y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7" name="TextBox 37"/>
          <p:cNvSpPr/>
          <p:nvPr/>
        </p:nvSpPr>
        <p:spPr>
          <a:xfrm>
            <a:off x="9295560" y="3592440"/>
            <a:ext cx="3664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-2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8" name="TextBox 40"/>
          <p:cNvSpPr/>
          <p:nvPr/>
        </p:nvSpPr>
        <p:spPr>
          <a:xfrm>
            <a:off x="9254520" y="2313000"/>
            <a:ext cx="2966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4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9" name="TextBox 41"/>
          <p:cNvSpPr/>
          <p:nvPr/>
        </p:nvSpPr>
        <p:spPr>
          <a:xfrm>
            <a:off x="9241560" y="1305000"/>
            <a:ext cx="2966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9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10" name="TextBox 42"/>
          <p:cNvSpPr/>
          <p:nvPr/>
        </p:nvSpPr>
        <p:spPr>
          <a:xfrm>
            <a:off x="9232920" y="708120"/>
            <a:ext cx="4125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11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11" name="Полилиния 43"/>
          <p:cNvSpPr/>
          <p:nvPr/>
        </p:nvSpPr>
        <p:spPr>
          <a:xfrm>
            <a:off x="9558360" y="1054080"/>
            <a:ext cx="1482840" cy="2216160"/>
          </a:xfrm>
          <a:custGeom>
            <a:avLst/>
            <a:gdLst/>
            <a:ahLst/>
            <a:rect l="l" t="t" r="r" b="b"/>
            <a:pathLst>
              <a:path w="1482436" h="2216909">
                <a:moveTo>
                  <a:pt x="0" y="0"/>
                </a:moveTo>
                <a:cubicBezTo>
                  <a:pt x="299027" y="1100282"/>
                  <a:pt x="598054" y="2200564"/>
                  <a:pt x="845127" y="2216728"/>
                </a:cubicBezTo>
                <a:cubicBezTo>
                  <a:pt x="1092200" y="2232892"/>
                  <a:pt x="1287318" y="1164937"/>
                  <a:pt x="1482436" y="96982"/>
                </a:cubicBezTo>
              </a:path>
            </a:pathLst>
          </a:custGeom>
          <a:noFill/>
          <a:ln w="25560">
            <a:solidFill>
              <a:srgbClr val="7030a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12" name="Полилиния 46"/>
          <p:cNvSpPr/>
          <p:nvPr/>
        </p:nvSpPr>
        <p:spPr>
          <a:xfrm>
            <a:off x="8923320" y="1069920"/>
            <a:ext cx="1482840" cy="2216160"/>
          </a:xfrm>
          <a:custGeom>
            <a:avLst/>
            <a:gdLst/>
            <a:ahLst/>
            <a:rect l="l" t="t" r="r" b="b"/>
            <a:pathLst>
              <a:path w="1482436" h="2216909">
                <a:moveTo>
                  <a:pt x="0" y="0"/>
                </a:moveTo>
                <a:cubicBezTo>
                  <a:pt x="299027" y="1100282"/>
                  <a:pt x="598054" y="2200564"/>
                  <a:pt x="845127" y="2216728"/>
                </a:cubicBezTo>
                <a:cubicBezTo>
                  <a:pt x="1092200" y="2232892"/>
                  <a:pt x="1287318" y="1164937"/>
                  <a:pt x="1482436" y="96982"/>
                </a:cubicBezTo>
              </a:path>
            </a:pathLst>
          </a:custGeom>
          <a:noFill/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13" name="Полилиния 47"/>
          <p:cNvSpPr/>
          <p:nvPr/>
        </p:nvSpPr>
        <p:spPr>
          <a:xfrm>
            <a:off x="8175600" y="1082520"/>
            <a:ext cx="1482840" cy="2216160"/>
          </a:xfrm>
          <a:custGeom>
            <a:avLst/>
            <a:gdLst/>
            <a:ahLst/>
            <a:rect l="l" t="t" r="r" b="b"/>
            <a:pathLst>
              <a:path w="1482436" h="2216909">
                <a:moveTo>
                  <a:pt x="0" y="0"/>
                </a:moveTo>
                <a:cubicBezTo>
                  <a:pt x="299027" y="1100282"/>
                  <a:pt x="598054" y="2200564"/>
                  <a:pt x="845127" y="2216728"/>
                </a:cubicBezTo>
                <a:cubicBezTo>
                  <a:pt x="1092200" y="2232892"/>
                  <a:pt x="1287318" y="1164937"/>
                  <a:pt x="1482436" y="96982"/>
                </a:cubicBezTo>
              </a:path>
            </a:pathLst>
          </a:custGeom>
          <a:noFill/>
          <a:ln w="25560">
            <a:solidFill>
              <a:srgbClr val="00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114" name="TextBox 3" descr=""/>
          <p:cNvPicPr/>
          <p:nvPr/>
        </p:nvPicPr>
        <p:blipFill>
          <a:blip r:embed="rId3"/>
          <a:stretch/>
        </p:blipFill>
        <p:spPr>
          <a:xfrm>
            <a:off x="353880" y="774720"/>
            <a:ext cx="5943600" cy="1938240"/>
          </a:xfrm>
          <a:prstGeom prst="rect">
            <a:avLst/>
          </a:prstGeom>
          <a:ln w="0">
            <a:noFill/>
          </a:ln>
        </p:spPr>
      </p:pic>
      <p:pic>
        <p:nvPicPr>
          <p:cNvPr id="115" name="Таблица 4" descr=""/>
          <p:cNvPicPr/>
          <p:nvPr/>
        </p:nvPicPr>
        <p:blipFill>
          <a:blip r:embed="rId4"/>
          <a:stretch/>
        </p:blipFill>
        <p:spPr>
          <a:xfrm>
            <a:off x="182520" y="4664160"/>
            <a:ext cx="8163000" cy="1236600"/>
          </a:xfrm>
          <a:prstGeom prst="rect">
            <a:avLst/>
          </a:prstGeom>
          <a:ln w="0">
            <a:noFill/>
          </a:ln>
        </p:spPr>
      </p:pic>
      <p:pic>
        <p:nvPicPr>
          <p:cNvPr id="116" name="TextBox 39" descr=""/>
          <p:cNvPicPr/>
          <p:nvPr/>
        </p:nvPicPr>
        <p:blipFill>
          <a:blip r:embed="rId5"/>
          <a:stretch/>
        </p:blipFill>
        <p:spPr>
          <a:xfrm>
            <a:off x="347760" y="2773440"/>
            <a:ext cx="5943600" cy="1938240"/>
          </a:xfrm>
          <a:prstGeom prst="rect">
            <a:avLst/>
          </a:prstGeom>
          <a:ln w="0">
            <a:noFill/>
          </a:ln>
        </p:spPr>
      </p:pic>
      <p:sp>
        <p:nvSpPr>
          <p:cNvPr id="117" name="Прямая соединительная линия 2"/>
          <p:cNvSpPr/>
          <p:nvPr/>
        </p:nvSpPr>
        <p:spPr>
          <a:xfrm>
            <a:off x="2494080" y="3051000"/>
            <a:ext cx="1177920" cy="0"/>
          </a:xfrm>
          <a:prstGeom prst="line">
            <a:avLst/>
          </a:prstGeom>
          <a:ln w="28440">
            <a:solidFill>
              <a:srgbClr val="00b05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18" name="Прямая соединительная линия 42"/>
          <p:cNvSpPr/>
          <p:nvPr/>
        </p:nvSpPr>
        <p:spPr>
          <a:xfrm>
            <a:off x="2494080" y="3395520"/>
            <a:ext cx="1177920" cy="0"/>
          </a:xfrm>
          <a:prstGeom prst="line">
            <a:avLst/>
          </a:prstGeom>
          <a:ln w="28440">
            <a:solidFill>
              <a:srgbClr val="99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19" name="Прямая соединительная линия 44"/>
          <p:cNvSpPr/>
          <p:nvPr/>
        </p:nvSpPr>
        <p:spPr>
          <a:xfrm>
            <a:off x="1617840" y="3778200"/>
            <a:ext cx="1177920" cy="0"/>
          </a:xfrm>
          <a:prstGeom prst="line">
            <a:avLst/>
          </a:prstGeom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0" name="Группа 5"/>
          <p:cNvGrpSpPr/>
          <p:nvPr/>
        </p:nvGrpSpPr>
        <p:grpSpPr>
          <a:xfrm>
            <a:off x="171360" y="157320"/>
            <a:ext cx="4181400" cy="617400"/>
            <a:chOff x="171360" y="157320"/>
            <a:chExt cx="4181400" cy="617400"/>
          </a:xfrm>
        </p:grpSpPr>
        <p:sp>
          <p:nvSpPr>
            <p:cNvPr id="121" name="Скругленный прямоугольник 6"/>
            <p:cNvSpPr/>
            <p:nvPr/>
          </p:nvSpPr>
          <p:spPr>
            <a:xfrm>
              <a:off x="250920" y="181800"/>
              <a:ext cx="4101840" cy="52128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122" name="Скругленный прямоугольник 7"/>
            <p:cNvGrpSpPr/>
            <p:nvPr/>
          </p:nvGrpSpPr>
          <p:grpSpPr>
            <a:xfrm>
              <a:off x="171360" y="157320"/>
              <a:ext cx="997200" cy="617400"/>
              <a:chOff x="171360" y="157320"/>
              <a:chExt cx="997200" cy="617400"/>
            </a:xfrm>
          </p:grpSpPr>
          <p:pic>
            <p:nvPicPr>
              <p:cNvPr id="123" name="Скругленный прямоугольник 7" descr=""/>
              <p:cNvPicPr/>
              <p:nvPr/>
            </p:nvPicPr>
            <p:blipFill>
              <a:blip r:embed="rId2"/>
              <a:stretch/>
            </p:blipFill>
            <p:spPr>
              <a:xfrm>
                <a:off x="171360" y="157320"/>
                <a:ext cx="997200" cy="617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24" name=""/>
              <p:cNvSpPr/>
              <p:nvPr/>
            </p:nvSpPr>
            <p:spPr>
              <a:xfrm>
                <a:off x="261720" y="207360"/>
                <a:ext cx="818280" cy="4705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125" name="TextBox 8"/>
            <p:cNvSpPr/>
            <p:nvPr/>
          </p:nvSpPr>
          <p:spPr>
            <a:xfrm>
              <a:off x="1283400" y="274320"/>
              <a:ext cx="306936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0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2-мысал 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cxnSp>
        <p:nvCxnSpPr>
          <p:cNvPr id="126" name="Прямая со стрелкой 5"/>
          <p:cNvCxnSpPr/>
          <p:nvPr/>
        </p:nvCxnSpPr>
        <p:spPr>
          <a:xfrm flipH="1" flipV="1">
            <a:off x="9752760" y="266040"/>
            <a:ext cx="27720" cy="5539320"/>
          </a:xfrm>
          <a:prstGeom prst="straightConnector1">
            <a:avLst/>
          </a:prstGeom>
          <a:ln w="6480">
            <a:solidFill>
              <a:srgbClr val="5b9bd5"/>
            </a:solidFill>
            <a:miter/>
            <a:tailEnd len="med" type="triangle" w="med"/>
          </a:ln>
        </p:spPr>
      </p:cxnSp>
      <p:cxnSp>
        <p:nvCxnSpPr>
          <p:cNvPr id="127" name="Прямая со стрелкой 11"/>
          <p:cNvCxnSpPr/>
          <p:nvPr/>
        </p:nvCxnSpPr>
        <p:spPr>
          <a:xfrm>
            <a:off x="6690960" y="3282480"/>
            <a:ext cx="5404320" cy="1080"/>
          </a:xfrm>
          <a:prstGeom prst="straightConnector1">
            <a:avLst/>
          </a:prstGeom>
          <a:ln w="6480">
            <a:solidFill>
              <a:srgbClr val="5b9bd5"/>
            </a:solidFill>
            <a:miter/>
            <a:tailEnd len="med" type="triangle" w="med"/>
          </a:ln>
        </p:spPr>
      </p:cxnSp>
      <p:sp>
        <p:nvSpPr>
          <p:cNvPr id="128" name="Прямая соединительная линия 13"/>
          <p:cNvSpPr/>
          <p:nvPr/>
        </p:nvSpPr>
        <p:spPr>
          <a:xfrm>
            <a:off x="9601200" y="356868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29" name="Прямая соединительная линия 15"/>
          <p:cNvSpPr/>
          <p:nvPr/>
        </p:nvSpPr>
        <p:spPr>
          <a:xfrm>
            <a:off x="9586800" y="282744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30" name="Прямая соединительная линия 16"/>
          <p:cNvSpPr/>
          <p:nvPr/>
        </p:nvSpPr>
        <p:spPr>
          <a:xfrm>
            <a:off x="9586800" y="262080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31" name="Прямая соединительная линия 17"/>
          <p:cNvSpPr/>
          <p:nvPr/>
        </p:nvSpPr>
        <p:spPr>
          <a:xfrm>
            <a:off x="9586800" y="247176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32" name="Прямая соединительная линия 18"/>
          <p:cNvSpPr/>
          <p:nvPr/>
        </p:nvSpPr>
        <p:spPr>
          <a:xfrm>
            <a:off x="9586800" y="226368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33" name="Прямая соединительная линия 19"/>
          <p:cNvSpPr/>
          <p:nvPr/>
        </p:nvSpPr>
        <p:spPr>
          <a:xfrm>
            <a:off x="9586800" y="208440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34" name="Прямая соединительная линия 20"/>
          <p:cNvSpPr/>
          <p:nvPr/>
        </p:nvSpPr>
        <p:spPr>
          <a:xfrm>
            <a:off x="9586800" y="186228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35" name="Прямая соединительная линия 21"/>
          <p:cNvSpPr/>
          <p:nvPr/>
        </p:nvSpPr>
        <p:spPr>
          <a:xfrm>
            <a:off x="9574200" y="166860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36" name="Прямая соединительная линия 22"/>
          <p:cNvSpPr/>
          <p:nvPr/>
        </p:nvSpPr>
        <p:spPr>
          <a:xfrm>
            <a:off x="9574200" y="144612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37" name="Прямая соединительная линия 23"/>
          <p:cNvSpPr/>
          <p:nvPr/>
        </p:nvSpPr>
        <p:spPr>
          <a:xfrm>
            <a:off x="9586800" y="117000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38" name="Прямая соединительная линия 24"/>
          <p:cNvSpPr/>
          <p:nvPr/>
        </p:nvSpPr>
        <p:spPr>
          <a:xfrm>
            <a:off x="9559800" y="89208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39" name="Прямая соединительная линия 25"/>
          <p:cNvSpPr/>
          <p:nvPr/>
        </p:nvSpPr>
        <p:spPr>
          <a:xfrm>
            <a:off x="9559800" y="66528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40" name="Прямая соединительная линия 26"/>
          <p:cNvSpPr/>
          <p:nvPr/>
        </p:nvSpPr>
        <p:spPr>
          <a:xfrm>
            <a:off x="9559800" y="46512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41" name="Прямая соединительная линия 27"/>
          <p:cNvSpPr/>
          <p:nvPr/>
        </p:nvSpPr>
        <p:spPr>
          <a:xfrm>
            <a:off x="9586800" y="305748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42" name="Прямая соединительная линия 28"/>
          <p:cNvSpPr/>
          <p:nvPr/>
        </p:nvSpPr>
        <p:spPr>
          <a:xfrm>
            <a:off x="9574200" y="377676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43" name="Прямая соединительная линия 29"/>
          <p:cNvSpPr/>
          <p:nvPr/>
        </p:nvSpPr>
        <p:spPr>
          <a:xfrm flipV="1">
            <a:off x="10169640" y="3282840"/>
            <a:ext cx="0" cy="21456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44" name="Прямая соединительная линия 31"/>
          <p:cNvSpPr/>
          <p:nvPr/>
        </p:nvSpPr>
        <p:spPr>
          <a:xfrm flipV="1">
            <a:off x="9920160" y="3282840"/>
            <a:ext cx="0" cy="21456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45" name="Прямая соединительная линия 32"/>
          <p:cNvSpPr/>
          <p:nvPr/>
        </p:nvSpPr>
        <p:spPr>
          <a:xfrm flipV="1">
            <a:off x="10418760" y="3282840"/>
            <a:ext cx="0" cy="21456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46" name="Прямая соединительная линия 33"/>
          <p:cNvSpPr/>
          <p:nvPr/>
        </p:nvSpPr>
        <p:spPr>
          <a:xfrm flipV="1">
            <a:off x="9559800" y="3282840"/>
            <a:ext cx="0" cy="21456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47" name="Прямая соединительная линия 34"/>
          <p:cNvSpPr/>
          <p:nvPr/>
        </p:nvSpPr>
        <p:spPr>
          <a:xfrm flipV="1">
            <a:off x="9255240" y="3265200"/>
            <a:ext cx="0" cy="21276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48" name="Прямая соединительная линия 35"/>
          <p:cNvSpPr/>
          <p:nvPr/>
        </p:nvSpPr>
        <p:spPr>
          <a:xfrm flipV="1">
            <a:off x="9018720" y="3288960"/>
            <a:ext cx="0" cy="21276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49" name="TextBox 36"/>
          <p:cNvSpPr/>
          <p:nvPr/>
        </p:nvSpPr>
        <p:spPr>
          <a:xfrm>
            <a:off x="11903760" y="3371760"/>
            <a:ext cx="279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x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50" name="TextBox 38"/>
          <p:cNvSpPr/>
          <p:nvPr/>
        </p:nvSpPr>
        <p:spPr>
          <a:xfrm>
            <a:off x="9295560" y="96840"/>
            <a:ext cx="2840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y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51" name="TextBox 37"/>
          <p:cNvSpPr/>
          <p:nvPr/>
        </p:nvSpPr>
        <p:spPr>
          <a:xfrm>
            <a:off x="9295560" y="3592440"/>
            <a:ext cx="3664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-2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52" name="TextBox 40"/>
          <p:cNvSpPr/>
          <p:nvPr/>
        </p:nvSpPr>
        <p:spPr>
          <a:xfrm>
            <a:off x="9254520" y="2313000"/>
            <a:ext cx="2966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4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53" name="TextBox 41"/>
          <p:cNvSpPr/>
          <p:nvPr/>
        </p:nvSpPr>
        <p:spPr>
          <a:xfrm>
            <a:off x="9241560" y="1305000"/>
            <a:ext cx="2966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9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54" name="TextBox 42"/>
          <p:cNvSpPr/>
          <p:nvPr/>
        </p:nvSpPr>
        <p:spPr>
          <a:xfrm>
            <a:off x="9232920" y="708120"/>
            <a:ext cx="4125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11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55" name="Полилиния 43"/>
          <p:cNvSpPr/>
          <p:nvPr/>
        </p:nvSpPr>
        <p:spPr>
          <a:xfrm>
            <a:off x="9337680" y="1054080"/>
            <a:ext cx="1482840" cy="2216160"/>
          </a:xfrm>
          <a:custGeom>
            <a:avLst/>
            <a:gdLst/>
            <a:ahLst/>
            <a:rect l="l" t="t" r="r" b="b"/>
            <a:pathLst>
              <a:path w="1482436" h="2216909">
                <a:moveTo>
                  <a:pt x="0" y="0"/>
                </a:moveTo>
                <a:cubicBezTo>
                  <a:pt x="299027" y="1100282"/>
                  <a:pt x="598054" y="2200564"/>
                  <a:pt x="845127" y="2216728"/>
                </a:cubicBezTo>
                <a:cubicBezTo>
                  <a:pt x="1092200" y="2232892"/>
                  <a:pt x="1287318" y="1164937"/>
                  <a:pt x="1482436" y="96982"/>
                </a:cubicBezTo>
              </a:path>
            </a:pathLst>
          </a:custGeom>
          <a:noFill/>
          <a:ln w="25560">
            <a:solidFill>
              <a:srgbClr val="7030a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56" name="Полилиния 46"/>
          <p:cNvSpPr/>
          <p:nvPr/>
        </p:nvSpPr>
        <p:spPr>
          <a:xfrm>
            <a:off x="8923320" y="1069920"/>
            <a:ext cx="1482840" cy="2216160"/>
          </a:xfrm>
          <a:custGeom>
            <a:avLst/>
            <a:gdLst/>
            <a:ahLst/>
            <a:rect l="l" t="t" r="r" b="b"/>
            <a:pathLst>
              <a:path w="1482436" h="2216909">
                <a:moveTo>
                  <a:pt x="0" y="0"/>
                </a:moveTo>
                <a:cubicBezTo>
                  <a:pt x="299027" y="1100282"/>
                  <a:pt x="598054" y="2200564"/>
                  <a:pt x="845127" y="2216728"/>
                </a:cubicBezTo>
                <a:cubicBezTo>
                  <a:pt x="1092200" y="2232892"/>
                  <a:pt x="1287318" y="1164937"/>
                  <a:pt x="1482436" y="96982"/>
                </a:cubicBezTo>
              </a:path>
            </a:pathLst>
          </a:custGeom>
          <a:noFill/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57" name="Полилиния 47"/>
          <p:cNvSpPr/>
          <p:nvPr/>
        </p:nvSpPr>
        <p:spPr>
          <a:xfrm>
            <a:off x="8396280" y="1082520"/>
            <a:ext cx="1482840" cy="2216160"/>
          </a:xfrm>
          <a:custGeom>
            <a:avLst/>
            <a:gdLst/>
            <a:ahLst/>
            <a:rect l="l" t="t" r="r" b="b"/>
            <a:pathLst>
              <a:path w="1482436" h="2216909">
                <a:moveTo>
                  <a:pt x="0" y="0"/>
                </a:moveTo>
                <a:cubicBezTo>
                  <a:pt x="299027" y="1100282"/>
                  <a:pt x="598054" y="2200564"/>
                  <a:pt x="845127" y="2216728"/>
                </a:cubicBezTo>
                <a:cubicBezTo>
                  <a:pt x="1092200" y="2232892"/>
                  <a:pt x="1287318" y="1164937"/>
                  <a:pt x="1482436" y="96982"/>
                </a:cubicBezTo>
              </a:path>
            </a:pathLst>
          </a:custGeom>
          <a:noFill/>
          <a:ln w="25560">
            <a:solidFill>
              <a:srgbClr val="00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158" name="TextBox 3" descr=""/>
          <p:cNvPicPr/>
          <p:nvPr/>
        </p:nvPicPr>
        <p:blipFill>
          <a:blip r:embed="rId3"/>
          <a:stretch/>
        </p:blipFill>
        <p:spPr>
          <a:xfrm>
            <a:off x="360360" y="1023840"/>
            <a:ext cx="5943600" cy="1938600"/>
          </a:xfrm>
          <a:prstGeom prst="rect">
            <a:avLst/>
          </a:prstGeom>
          <a:ln w="0">
            <a:noFill/>
          </a:ln>
        </p:spPr>
      </p:pic>
      <p:pic>
        <p:nvPicPr>
          <p:cNvPr id="159" name="Таблица 4" descr=""/>
          <p:cNvPicPr/>
          <p:nvPr/>
        </p:nvPicPr>
        <p:blipFill>
          <a:blip r:embed="rId4"/>
          <a:stretch/>
        </p:blipFill>
        <p:spPr>
          <a:xfrm>
            <a:off x="182520" y="4664160"/>
            <a:ext cx="8163000" cy="1236600"/>
          </a:xfrm>
          <a:prstGeom prst="rect">
            <a:avLst/>
          </a:prstGeom>
          <a:ln w="0">
            <a:noFill/>
          </a:ln>
        </p:spPr>
      </p:pic>
      <p:pic>
        <p:nvPicPr>
          <p:cNvPr id="160" name="TextBox 41" descr=""/>
          <p:cNvPicPr/>
          <p:nvPr/>
        </p:nvPicPr>
        <p:blipFill>
          <a:blip r:embed="rId5"/>
          <a:stretch/>
        </p:blipFill>
        <p:spPr>
          <a:xfrm>
            <a:off x="347760" y="2852640"/>
            <a:ext cx="5943600" cy="1938600"/>
          </a:xfrm>
          <a:prstGeom prst="rect">
            <a:avLst/>
          </a:prstGeom>
          <a:ln w="0">
            <a:noFill/>
          </a:ln>
        </p:spPr>
      </p:pic>
      <p:sp>
        <p:nvSpPr>
          <p:cNvPr id="161" name="Прямая соединительная линия 42"/>
          <p:cNvSpPr/>
          <p:nvPr/>
        </p:nvSpPr>
        <p:spPr>
          <a:xfrm>
            <a:off x="2494080" y="3051000"/>
            <a:ext cx="1177920" cy="0"/>
          </a:xfrm>
          <a:prstGeom prst="line">
            <a:avLst/>
          </a:prstGeom>
          <a:ln w="28440">
            <a:solidFill>
              <a:srgbClr val="00b05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62" name="Прямая соединительная линия 44"/>
          <p:cNvSpPr/>
          <p:nvPr/>
        </p:nvSpPr>
        <p:spPr>
          <a:xfrm>
            <a:off x="2494080" y="3395520"/>
            <a:ext cx="1177920" cy="0"/>
          </a:xfrm>
          <a:prstGeom prst="line">
            <a:avLst/>
          </a:prstGeom>
          <a:ln w="28440">
            <a:solidFill>
              <a:srgbClr val="99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63" name="Прямая соединительная линия 45"/>
          <p:cNvSpPr/>
          <p:nvPr/>
        </p:nvSpPr>
        <p:spPr>
          <a:xfrm>
            <a:off x="1617840" y="3778200"/>
            <a:ext cx="1177920" cy="0"/>
          </a:xfrm>
          <a:prstGeom prst="line">
            <a:avLst/>
          </a:prstGeom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4" name="Группа 5"/>
          <p:cNvGrpSpPr/>
          <p:nvPr/>
        </p:nvGrpSpPr>
        <p:grpSpPr>
          <a:xfrm>
            <a:off x="171360" y="157320"/>
            <a:ext cx="4181400" cy="617400"/>
            <a:chOff x="171360" y="157320"/>
            <a:chExt cx="4181400" cy="617400"/>
          </a:xfrm>
        </p:grpSpPr>
        <p:sp>
          <p:nvSpPr>
            <p:cNvPr id="165" name="Скругленный прямоугольник 6"/>
            <p:cNvSpPr/>
            <p:nvPr/>
          </p:nvSpPr>
          <p:spPr>
            <a:xfrm>
              <a:off x="250920" y="181800"/>
              <a:ext cx="4101840" cy="52128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166" name="Скругленный прямоугольник 7"/>
            <p:cNvGrpSpPr/>
            <p:nvPr/>
          </p:nvGrpSpPr>
          <p:grpSpPr>
            <a:xfrm>
              <a:off x="171360" y="157320"/>
              <a:ext cx="997200" cy="617400"/>
              <a:chOff x="171360" y="157320"/>
              <a:chExt cx="997200" cy="617400"/>
            </a:xfrm>
          </p:grpSpPr>
          <p:pic>
            <p:nvPicPr>
              <p:cNvPr id="167" name="Скругленный прямоугольник 7" descr=""/>
              <p:cNvPicPr/>
              <p:nvPr/>
            </p:nvPicPr>
            <p:blipFill>
              <a:blip r:embed="rId2"/>
              <a:stretch/>
            </p:blipFill>
            <p:spPr>
              <a:xfrm>
                <a:off x="171360" y="157320"/>
                <a:ext cx="997200" cy="617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68" name=""/>
              <p:cNvSpPr/>
              <p:nvPr/>
            </p:nvSpPr>
            <p:spPr>
              <a:xfrm>
                <a:off x="261720" y="207360"/>
                <a:ext cx="818280" cy="4705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169" name="TextBox 8"/>
            <p:cNvSpPr/>
            <p:nvPr/>
          </p:nvSpPr>
          <p:spPr>
            <a:xfrm>
              <a:off x="1283400" y="274320"/>
              <a:ext cx="306936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0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3-мысал 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cxnSp>
        <p:nvCxnSpPr>
          <p:cNvPr id="170" name="Прямая со стрелкой 5"/>
          <p:cNvCxnSpPr/>
          <p:nvPr/>
        </p:nvCxnSpPr>
        <p:spPr>
          <a:xfrm flipH="1" flipV="1">
            <a:off x="9752760" y="266040"/>
            <a:ext cx="27720" cy="5539320"/>
          </a:xfrm>
          <a:prstGeom prst="straightConnector1">
            <a:avLst/>
          </a:prstGeom>
          <a:ln w="6480">
            <a:solidFill>
              <a:srgbClr val="5b9bd5"/>
            </a:solidFill>
            <a:miter/>
            <a:tailEnd len="med" type="triangle" w="med"/>
          </a:ln>
        </p:spPr>
      </p:cxnSp>
      <p:cxnSp>
        <p:nvCxnSpPr>
          <p:cNvPr id="171" name="Прямая со стрелкой 11"/>
          <p:cNvCxnSpPr/>
          <p:nvPr/>
        </p:nvCxnSpPr>
        <p:spPr>
          <a:xfrm>
            <a:off x="6690960" y="3282480"/>
            <a:ext cx="5404320" cy="1080"/>
          </a:xfrm>
          <a:prstGeom prst="straightConnector1">
            <a:avLst/>
          </a:prstGeom>
          <a:ln w="6480">
            <a:solidFill>
              <a:srgbClr val="5b9bd5"/>
            </a:solidFill>
            <a:miter/>
            <a:tailEnd len="med" type="triangle" w="med"/>
          </a:ln>
        </p:spPr>
      </p:cxnSp>
      <p:sp>
        <p:nvSpPr>
          <p:cNvPr id="172" name="Прямая соединительная линия 13"/>
          <p:cNvSpPr/>
          <p:nvPr/>
        </p:nvSpPr>
        <p:spPr>
          <a:xfrm>
            <a:off x="9601200" y="356868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73" name="Прямая соединительная линия 15"/>
          <p:cNvSpPr/>
          <p:nvPr/>
        </p:nvSpPr>
        <p:spPr>
          <a:xfrm>
            <a:off x="9586800" y="282744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74" name="Прямая соединительная линия 16"/>
          <p:cNvSpPr/>
          <p:nvPr/>
        </p:nvSpPr>
        <p:spPr>
          <a:xfrm>
            <a:off x="9586800" y="262080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75" name="Прямая соединительная линия 17"/>
          <p:cNvSpPr/>
          <p:nvPr/>
        </p:nvSpPr>
        <p:spPr>
          <a:xfrm>
            <a:off x="9586800" y="247176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76" name="Прямая соединительная линия 18"/>
          <p:cNvSpPr/>
          <p:nvPr/>
        </p:nvSpPr>
        <p:spPr>
          <a:xfrm>
            <a:off x="9586800" y="226368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77" name="Прямая соединительная линия 19"/>
          <p:cNvSpPr/>
          <p:nvPr/>
        </p:nvSpPr>
        <p:spPr>
          <a:xfrm>
            <a:off x="9586800" y="208440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78" name="Прямая соединительная линия 20"/>
          <p:cNvSpPr/>
          <p:nvPr/>
        </p:nvSpPr>
        <p:spPr>
          <a:xfrm>
            <a:off x="9586800" y="186228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79" name="Прямая соединительная линия 21"/>
          <p:cNvSpPr/>
          <p:nvPr/>
        </p:nvSpPr>
        <p:spPr>
          <a:xfrm>
            <a:off x="9574200" y="166860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80" name="Прямая соединительная линия 22"/>
          <p:cNvSpPr/>
          <p:nvPr/>
        </p:nvSpPr>
        <p:spPr>
          <a:xfrm>
            <a:off x="9574200" y="144612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81" name="Прямая соединительная линия 23"/>
          <p:cNvSpPr/>
          <p:nvPr/>
        </p:nvSpPr>
        <p:spPr>
          <a:xfrm>
            <a:off x="9586800" y="117000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82" name="Прямая соединительная линия 24"/>
          <p:cNvSpPr/>
          <p:nvPr/>
        </p:nvSpPr>
        <p:spPr>
          <a:xfrm>
            <a:off x="9559800" y="89208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83" name="Прямая соединительная линия 25"/>
          <p:cNvSpPr/>
          <p:nvPr/>
        </p:nvSpPr>
        <p:spPr>
          <a:xfrm>
            <a:off x="9559800" y="66528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84" name="Прямая соединительная линия 26"/>
          <p:cNvSpPr/>
          <p:nvPr/>
        </p:nvSpPr>
        <p:spPr>
          <a:xfrm>
            <a:off x="9559800" y="46512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85" name="Прямая соединительная линия 27"/>
          <p:cNvSpPr/>
          <p:nvPr/>
        </p:nvSpPr>
        <p:spPr>
          <a:xfrm>
            <a:off x="9586800" y="305748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86" name="Прямая соединительная линия 28"/>
          <p:cNvSpPr/>
          <p:nvPr/>
        </p:nvSpPr>
        <p:spPr>
          <a:xfrm>
            <a:off x="9574200" y="377676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87" name="Прямая соединительная линия 29"/>
          <p:cNvSpPr/>
          <p:nvPr/>
        </p:nvSpPr>
        <p:spPr>
          <a:xfrm flipV="1">
            <a:off x="10169640" y="3282840"/>
            <a:ext cx="0" cy="21456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88" name="Прямая соединительная линия 31"/>
          <p:cNvSpPr/>
          <p:nvPr/>
        </p:nvSpPr>
        <p:spPr>
          <a:xfrm flipV="1">
            <a:off x="9920160" y="3282840"/>
            <a:ext cx="0" cy="21456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89" name="Прямая соединительная линия 32"/>
          <p:cNvSpPr/>
          <p:nvPr/>
        </p:nvSpPr>
        <p:spPr>
          <a:xfrm flipV="1">
            <a:off x="10418760" y="3282840"/>
            <a:ext cx="0" cy="21456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90" name="Прямая соединительная линия 33"/>
          <p:cNvSpPr/>
          <p:nvPr/>
        </p:nvSpPr>
        <p:spPr>
          <a:xfrm flipV="1">
            <a:off x="9559800" y="3282840"/>
            <a:ext cx="0" cy="21456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91" name="Прямая соединительная линия 34"/>
          <p:cNvSpPr/>
          <p:nvPr/>
        </p:nvSpPr>
        <p:spPr>
          <a:xfrm flipV="1">
            <a:off x="9255240" y="3265200"/>
            <a:ext cx="0" cy="21276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92" name="Прямая соединительная линия 35"/>
          <p:cNvSpPr/>
          <p:nvPr/>
        </p:nvSpPr>
        <p:spPr>
          <a:xfrm flipV="1">
            <a:off x="9018720" y="3288960"/>
            <a:ext cx="0" cy="21276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93" name="TextBox 36"/>
          <p:cNvSpPr/>
          <p:nvPr/>
        </p:nvSpPr>
        <p:spPr>
          <a:xfrm>
            <a:off x="11903760" y="3371760"/>
            <a:ext cx="279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x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94" name="TextBox 38"/>
          <p:cNvSpPr/>
          <p:nvPr/>
        </p:nvSpPr>
        <p:spPr>
          <a:xfrm>
            <a:off x="9295560" y="96840"/>
            <a:ext cx="2840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y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95" name="TextBox 37"/>
          <p:cNvSpPr/>
          <p:nvPr/>
        </p:nvSpPr>
        <p:spPr>
          <a:xfrm>
            <a:off x="9295560" y="3592440"/>
            <a:ext cx="3664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-2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96" name="TextBox 40"/>
          <p:cNvSpPr/>
          <p:nvPr/>
        </p:nvSpPr>
        <p:spPr>
          <a:xfrm>
            <a:off x="9254520" y="2313000"/>
            <a:ext cx="2966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4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97" name="TextBox 41"/>
          <p:cNvSpPr/>
          <p:nvPr/>
        </p:nvSpPr>
        <p:spPr>
          <a:xfrm>
            <a:off x="9241560" y="1305000"/>
            <a:ext cx="2966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9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98" name="TextBox 42"/>
          <p:cNvSpPr/>
          <p:nvPr/>
        </p:nvSpPr>
        <p:spPr>
          <a:xfrm>
            <a:off x="9232920" y="708120"/>
            <a:ext cx="4125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11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99" name="Полилиния 43"/>
          <p:cNvSpPr/>
          <p:nvPr/>
        </p:nvSpPr>
        <p:spPr>
          <a:xfrm>
            <a:off x="9226440" y="1054080"/>
            <a:ext cx="1482840" cy="2216160"/>
          </a:xfrm>
          <a:custGeom>
            <a:avLst/>
            <a:gdLst/>
            <a:ahLst/>
            <a:rect l="l" t="t" r="r" b="b"/>
            <a:pathLst>
              <a:path w="1482436" h="2216909">
                <a:moveTo>
                  <a:pt x="0" y="0"/>
                </a:moveTo>
                <a:cubicBezTo>
                  <a:pt x="299027" y="1100282"/>
                  <a:pt x="598054" y="2200564"/>
                  <a:pt x="845127" y="2216728"/>
                </a:cubicBezTo>
                <a:cubicBezTo>
                  <a:pt x="1092200" y="2232892"/>
                  <a:pt x="1287318" y="1164937"/>
                  <a:pt x="1482436" y="96982"/>
                </a:cubicBezTo>
              </a:path>
            </a:pathLst>
          </a:custGeom>
          <a:noFill/>
          <a:ln w="25560">
            <a:solidFill>
              <a:srgbClr val="7030a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00" name="Полилиния 46"/>
          <p:cNvSpPr/>
          <p:nvPr/>
        </p:nvSpPr>
        <p:spPr>
          <a:xfrm>
            <a:off x="8923320" y="1069920"/>
            <a:ext cx="1482840" cy="2216160"/>
          </a:xfrm>
          <a:custGeom>
            <a:avLst/>
            <a:gdLst/>
            <a:ahLst/>
            <a:rect l="l" t="t" r="r" b="b"/>
            <a:pathLst>
              <a:path w="1482436" h="2216909">
                <a:moveTo>
                  <a:pt x="0" y="0"/>
                </a:moveTo>
                <a:cubicBezTo>
                  <a:pt x="299027" y="1100282"/>
                  <a:pt x="598054" y="2200564"/>
                  <a:pt x="845127" y="2216728"/>
                </a:cubicBezTo>
                <a:cubicBezTo>
                  <a:pt x="1092200" y="2232892"/>
                  <a:pt x="1287318" y="1164937"/>
                  <a:pt x="1482436" y="96982"/>
                </a:cubicBezTo>
              </a:path>
            </a:pathLst>
          </a:custGeom>
          <a:noFill/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01" name="Полилиния 47"/>
          <p:cNvSpPr/>
          <p:nvPr/>
        </p:nvSpPr>
        <p:spPr>
          <a:xfrm>
            <a:off x="8521560" y="1082520"/>
            <a:ext cx="1482840" cy="2216160"/>
          </a:xfrm>
          <a:custGeom>
            <a:avLst/>
            <a:gdLst/>
            <a:ahLst/>
            <a:rect l="l" t="t" r="r" b="b"/>
            <a:pathLst>
              <a:path w="1482436" h="2216909">
                <a:moveTo>
                  <a:pt x="0" y="0"/>
                </a:moveTo>
                <a:cubicBezTo>
                  <a:pt x="299027" y="1100282"/>
                  <a:pt x="598054" y="2200564"/>
                  <a:pt x="845127" y="2216728"/>
                </a:cubicBezTo>
                <a:cubicBezTo>
                  <a:pt x="1092200" y="2232892"/>
                  <a:pt x="1287318" y="1164937"/>
                  <a:pt x="1482436" y="96982"/>
                </a:cubicBezTo>
              </a:path>
            </a:pathLst>
          </a:custGeom>
          <a:noFill/>
          <a:ln w="25560">
            <a:solidFill>
              <a:srgbClr val="00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202" name="TextBox 3" descr=""/>
          <p:cNvPicPr/>
          <p:nvPr/>
        </p:nvPicPr>
        <p:blipFill>
          <a:blip r:embed="rId3"/>
          <a:stretch/>
        </p:blipFill>
        <p:spPr>
          <a:xfrm>
            <a:off x="360360" y="1023840"/>
            <a:ext cx="5943600" cy="1938600"/>
          </a:xfrm>
          <a:prstGeom prst="rect">
            <a:avLst/>
          </a:prstGeom>
          <a:ln w="0">
            <a:noFill/>
          </a:ln>
        </p:spPr>
      </p:pic>
      <p:pic>
        <p:nvPicPr>
          <p:cNvPr id="203" name="Таблица 4" descr=""/>
          <p:cNvPicPr/>
          <p:nvPr/>
        </p:nvPicPr>
        <p:blipFill>
          <a:blip r:embed="rId4"/>
          <a:stretch/>
        </p:blipFill>
        <p:spPr>
          <a:xfrm>
            <a:off x="182520" y="4681440"/>
            <a:ext cx="8163000" cy="1139760"/>
          </a:xfrm>
          <a:prstGeom prst="rect">
            <a:avLst/>
          </a:prstGeom>
          <a:ln w="0">
            <a:noFill/>
          </a:ln>
        </p:spPr>
      </p:pic>
      <p:sp>
        <p:nvSpPr>
          <p:cNvPr id="204" name="Прямая соединительная линия 40"/>
          <p:cNvSpPr/>
          <p:nvPr/>
        </p:nvSpPr>
        <p:spPr>
          <a:xfrm>
            <a:off x="2494080" y="3051000"/>
            <a:ext cx="1177920" cy="0"/>
          </a:xfrm>
          <a:prstGeom prst="line">
            <a:avLst/>
          </a:prstGeom>
          <a:ln w="28440">
            <a:solidFill>
              <a:srgbClr val="00b05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05" name="Прямая соединительная линия 41"/>
          <p:cNvSpPr/>
          <p:nvPr/>
        </p:nvSpPr>
        <p:spPr>
          <a:xfrm>
            <a:off x="2494080" y="3395520"/>
            <a:ext cx="1177920" cy="0"/>
          </a:xfrm>
          <a:prstGeom prst="line">
            <a:avLst/>
          </a:prstGeom>
          <a:ln w="28440">
            <a:solidFill>
              <a:srgbClr val="99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06" name="Прямая соединительная линия 42"/>
          <p:cNvSpPr/>
          <p:nvPr/>
        </p:nvSpPr>
        <p:spPr>
          <a:xfrm>
            <a:off x="1603440" y="3944880"/>
            <a:ext cx="1177920" cy="0"/>
          </a:xfrm>
          <a:prstGeom prst="line">
            <a:avLst/>
          </a:prstGeom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207" name="TextBox 1" descr=""/>
          <p:cNvPicPr/>
          <p:nvPr/>
        </p:nvPicPr>
        <p:blipFill>
          <a:blip r:embed="rId5"/>
          <a:stretch/>
        </p:blipFill>
        <p:spPr>
          <a:xfrm>
            <a:off x="360360" y="2962440"/>
            <a:ext cx="4156200" cy="10191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Прямоугольник 47"/>
          <p:cNvSpPr/>
          <p:nvPr/>
        </p:nvSpPr>
        <p:spPr>
          <a:xfrm>
            <a:off x="439560" y="274680"/>
            <a:ext cx="4478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imes New Roman"/>
                <a:ea typeface="Tahoma"/>
              </a:rPr>
              <a:t>Қорытынды: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209" name="Рисунок 70" descr=""/>
          <p:cNvPicPr/>
          <p:nvPr/>
        </p:nvPicPr>
        <p:blipFill>
          <a:blip r:embed="rId1"/>
          <a:stretch/>
        </p:blipFill>
        <p:spPr>
          <a:xfrm>
            <a:off x="8670960" y="2359080"/>
            <a:ext cx="3521160" cy="4322880"/>
          </a:xfrm>
          <a:prstGeom prst="rect">
            <a:avLst/>
          </a:prstGeom>
          <a:ln w="0">
            <a:noFill/>
          </a:ln>
        </p:spPr>
      </p:pic>
      <p:sp>
        <p:nvSpPr>
          <p:cNvPr id="210" name="Прямоугольник 1"/>
          <p:cNvSpPr/>
          <p:nvPr/>
        </p:nvSpPr>
        <p:spPr>
          <a:xfrm>
            <a:off x="5273640" y="1084320"/>
            <a:ext cx="4478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Фукцияларды түрлендіруді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11" name="Прямоугольник 2"/>
          <p:cNvSpPr/>
          <p:nvPr/>
        </p:nvSpPr>
        <p:spPr>
          <a:xfrm>
            <a:off x="439560" y="955800"/>
            <a:ext cx="10739520" cy="399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Не білдім</a:t>
            </a:r>
            <a:r>
              <a:rPr b="0" lang="en-US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, </a:t>
            </a:r>
            <a:r>
              <a:rPr b="0" lang="ru-RU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нені үйрендім</a:t>
            </a:r>
            <a:r>
              <a:rPr b="0" lang="en-US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?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Не түсініксіз ? 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Немен жұмыс жасау қажет?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12" name="Прямоугольник 5"/>
          <p:cNvSpPr/>
          <p:nvPr/>
        </p:nvSpPr>
        <p:spPr>
          <a:xfrm>
            <a:off x="5280480" y="1828800"/>
            <a:ext cx="31197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kk-KZ" sz="18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Кесте құруды, мәнін табуды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transition spd="med">
    <p:fade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909</TotalTime>
  <Application>LibreOffice/24.8.2.1$MacOSX_AARCH64 LibreOffice_project/0f794b6e29741098670a3b95d60478a65d05ef13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2022-09-05T02:41:09Z</dcterms:created>
  <dc:creator>User</dc:creator>
  <dc:description/>
  <dc:language>ru-RU</dc:language>
  <cp:lastModifiedBy>Huawei</cp:lastModifiedBy>
  <dcterms:modified xsi:type="dcterms:W3CDTF">2024-09-18T17:41:13Z</dcterms:modified>
  <cp:revision>128</cp:revision>
  <dc:subject/>
  <dc:title>Действительные числа</dc:title>
</cp:coreProperties>
</file>