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80" r:id="rId3"/>
    <p:sldId id="281" r:id="rId4"/>
    <p:sldId id="313" r:id="rId5"/>
    <p:sldId id="319" r:id="rId6"/>
    <p:sldId id="310" r:id="rId7"/>
    <p:sldId id="314" r:id="rId8"/>
    <p:sldId id="315" r:id="rId9"/>
    <p:sldId id="316" r:id="rId10"/>
    <p:sldId id="317" r:id="rId11"/>
    <p:sldId id="318" r:id="rId12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zgel" initials="u" lastIdx="1" clrIdx="0">
    <p:extLst>
      <p:ext uri="{19B8F6BF-5375-455C-9EA6-DF929625EA0E}">
        <p15:presenceInfo xmlns:p15="http://schemas.microsoft.com/office/powerpoint/2012/main" userId="uzg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1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3-06T18:56:28.971" idx="1">
    <p:pos x="10" y="10"/>
    <p:text/>
    <p:extLst>
      <p:ext uri="{C676402C-5697-4E1C-873F-D02D1690AC5C}">
        <p15:threadingInfo xmlns:p15="http://schemas.microsoft.com/office/powerpoint/2012/main" timeZoneBias="-3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987EE-7429-4D2A-83E6-CB32EC153EA7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4397F-087F-44A8-8974-3F64B1B5D775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217020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D048-A82F-403B-B48F-FF90C7C50E39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5F94E-58EA-4A77-BB9C-8CECD1DFCFA2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45955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1CAFF-9974-4192-8AA0-437749996BD7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E00F3-8C8D-4491-BA00-5FF2295003D9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846560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8985E-DFF2-4050-A7BE-05EA017BB07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12838-9C61-41D5-B4AB-B25AAE84EE8C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755895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4CA34-7507-43A1-BAF7-A7DC072C3461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664ED-FE85-4A5C-B69C-333E2798A478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723260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503AC-4476-48AE-80AA-41549DA84C78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A59FC-6A7B-4EA3-96A1-2B6D4269C6BA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812414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7530A-D5D7-4A55-85EE-66A7B273850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5F27E-C7DA-47D4-B8F6-F848C0B13353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887671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ED071-C379-4EEF-875E-FA9B76641CF8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BA0B4-5346-4192-9B2E-FA794DD90D64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595484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C8CF0-A5DC-43A5-8EFC-1592C96C604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DA2F-C9B2-4B17-B1E5-5008FB20E466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418677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400D1-A47D-43B0-86CA-E71C9668D27D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03CC1-0D84-41E9-9698-715A9088FA5D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972565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2DAE9-F354-4310-AD39-F7818571950D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C4653-BF09-43FD-83EF-26387D8F70A2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20558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3D79D1FE-96F4-469C-864C-0FCD326E7558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7D87BE9-F5B2-49F6-882A-80E190F6841A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1"/>
          <p:cNvSpPr>
            <a:spLocks noChangeArrowheads="1"/>
          </p:cNvSpPr>
          <p:nvPr/>
        </p:nvSpPr>
        <p:spPr bwMode="auto">
          <a:xfrm>
            <a:off x="952500" y="2559050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рямоугольник 2"/>
          <p:cNvSpPr>
            <a:spLocks noChangeArrowheads="1"/>
          </p:cNvSpPr>
          <p:nvPr/>
        </p:nvSpPr>
        <p:spPr bwMode="auto">
          <a:xfrm>
            <a:off x="952500" y="3470275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Сынып: 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Прямоугольник 3"/>
          <p:cNvSpPr>
            <a:spLocks noChangeArrowheads="1"/>
          </p:cNvSpPr>
          <p:nvPr/>
        </p:nvSpPr>
        <p:spPr bwMode="auto">
          <a:xfrm>
            <a:off x="952500" y="4381500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Прямоугольник 4"/>
          <p:cNvSpPr>
            <a:spLocks noChangeArrowheads="1"/>
          </p:cNvSpPr>
          <p:nvPr/>
        </p:nvSpPr>
        <p:spPr bwMode="auto">
          <a:xfrm>
            <a:off x="952500" y="5292725"/>
            <a:ext cx="6778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kk-KZ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Ұстаздың</a:t>
            </a: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аты-жөні: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4" name="Прямоугольник 5"/>
          <p:cNvSpPr>
            <a:spLocks noChangeArrowheads="1"/>
          </p:cNvSpPr>
          <p:nvPr/>
        </p:nvSpPr>
        <p:spPr bwMode="auto">
          <a:xfrm>
            <a:off x="2635250" y="2538413"/>
            <a:ext cx="8842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                         </a:t>
            </a: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5" name="Прямоугольник 6"/>
          <p:cNvSpPr>
            <a:spLocks noChangeArrowheads="1"/>
          </p:cNvSpPr>
          <p:nvPr/>
        </p:nvSpPr>
        <p:spPr bwMode="auto">
          <a:xfrm>
            <a:off x="5988050" y="3449638"/>
            <a:ext cx="2901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8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Прямоугольник 7"/>
          <p:cNvSpPr>
            <a:spLocks noChangeArrowheads="1"/>
          </p:cNvSpPr>
          <p:nvPr/>
        </p:nvSpPr>
        <p:spPr bwMode="auto">
          <a:xfrm>
            <a:off x="5988050" y="4360863"/>
            <a:ext cx="2901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    </a:t>
            </a:r>
            <a:r>
              <a:rPr lang="en-US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kk-KZ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32101" y="254000"/>
            <a:ext cx="242521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Мысалы: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3731341" y="131968"/>
            <a:ext cx="796412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Түбірлерінің қосындысының мәні 5 – ке,көбейтіндісінің мәні </a:t>
            </a:r>
            <a:r>
              <a:rPr lang="ru-RU" alt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9-</a:t>
            </a:r>
            <a:r>
              <a:rPr lang="kk-KZ" alt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 тең болатын теңдеу құрыңдар :</a:t>
            </a:r>
            <a:endParaRPr lang="en-US" alt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098206" y="3535218"/>
                <a:ext cx="2505814" cy="64633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algn="ctr">
                  <a:defRPr/>
                </a:pP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𝒑</m:t>
                    </m:r>
                  </m:oMath>
                </a14:m>
                <a:r>
                  <a:rPr lang="ru-RU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=5</a:t>
                </a:r>
                <a:r>
                  <a:rPr lang="kk-KZ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</a:t>
                </a:r>
                <a:r>
                  <a:rPr lang="en-US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𝒒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𝟗</m:t>
                    </m:r>
                  </m:oMath>
                </a14:m>
                <a:endParaRPr lang="ru-RU" sz="36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8206" y="3535218"/>
                <a:ext cx="2505814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Круговая стрелка 7"/>
          <p:cNvSpPr/>
          <p:nvPr/>
        </p:nvSpPr>
        <p:spPr>
          <a:xfrm>
            <a:off x="4487288" y="2267240"/>
            <a:ext cx="1873045" cy="1932038"/>
          </a:xfrm>
          <a:prstGeom prst="circularArrow">
            <a:avLst>
              <a:gd name="adj1" fmla="val 12500"/>
              <a:gd name="adj2" fmla="val 1096865"/>
              <a:gd name="adj3" fmla="val 20457681"/>
              <a:gd name="adj4" fmla="val 13992907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Круговая стрелка 9"/>
          <p:cNvSpPr/>
          <p:nvPr/>
        </p:nvSpPr>
        <p:spPr>
          <a:xfrm>
            <a:off x="8624302" y="3658228"/>
            <a:ext cx="1873045" cy="1932038"/>
          </a:xfrm>
          <a:prstGeom prst="circularArrow">
            <a:avLst>
              <a:gd name="adj1" fmla="val 12500"/>
              <a:gd name="adj2" fmla="val 1096865"/>
              <a:gd name="adj3" fmla="val 20457681"/>
              <a:gd name="adj4" fmla="val 13992907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1286796" y="1916522"/>
                <a:ext cx="3200492" cy="132812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=−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𝒑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·</m:t>
                              </m:r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𝒒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6796" y="1916522"/>
                <a:ext cx="3200492" cy="13281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9074231" y="5096606"/>
            <a:ext cx="2287806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ru-RU" sz="3600" b="1" i="1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-5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08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914400" y="1563687"/>
            <a:ext cx="7593013" cy="269900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099" name="TextBox 25"/>
          <p:cNvSpPr txBox="1">
            <a:spLocks noChangeArrowheads="1"/>
          </p:cNvSpPr>
          <p:nvPr/>
        </p:nvSpPr>
        <p:spPr bwMode="auto">
          <a:xfrm>
            <a:off x="1189038" y="1708150"/>
            <a:ext cx="704373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</a:t>
            </a:r>
            <a:r>
              <a:rPr lang="kk-KZ" alt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ru-RU" sz="4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Виет теоремасын қолдануды үйрендіңіздер</a:t>
            </a:r>
            <a:endParaRPr lang="ru-RU" alt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1974850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402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кругленный прямоугольник 22"/>
          <p:cNvSpPr/>
          <p:nvPr/>
        </p:nvSpPr>
        <p:spPr>
          <a:xfrm>
            <a:off x="766763" y="625475"/>
            <a:ext cx="10456862" cy="164623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15845" y="3584575"/>
            <a:ext cx="6400800" cy="1489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1041400" y="823913"/>
            <a:ext cx="976312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Сабақтың тақырыбы</a:t>
            </a:r>
            <a:r>
              <a:rPr lang="kk-KZ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    </a:t>
            </a:r>
            <a:r>
              <a:rPr lang="kk-KZ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Квадрат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теңдеулерді шешу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6100" y="3556000"/>
            <a:ext cx="8037513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 мақсаты  </a:t>
            </a:r>
            <a:r>
              <a:rPr lang="kk-KZ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Виет </a:t>
            </a:r>
            <a:r>
              <a:rPr lang="kk-KZ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теоремасын қо</a:t>
            </a:r>
            <a:r>
              <a:rPr lang="kk-KZ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kk-KZ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дану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8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9613" y="2346325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914400" y="1563687"/>
            <a:ext cx="7593013" cy="269900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099" name="TextBox 25"/>
          <p:cNvSpPr txBox="1">
            <a:spLocks noChangeArrowheads="1"/>
          </p:cNvSpPr>
          <p:nvPr/>
        </p:nvSpPr>
        <p:spPr bwMode="auto">
          <a:xfrm>
            <a:off x="1189038" y="1708150"/>
            <a:ext cx="704373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</a:t>
            </a:r>
            <a:r>
              <a:rPr lang="kk-KZ" alt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ru-RU" sz="4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Виет теоремасын қолдануды үйренесіздер</a:t>
            </a:r>
            <a:endParaRPr lang="ru-RU" alt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1974850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6826" y="279554"/>
            <a:ext cx="3687291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Еске түсірейік!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87003" y="279554"/>
            <a:ext cx="4478338" cy="8318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kk-KZ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51484" y="1486643"/>
            <a:ext cx="5126038" cy="19399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келтірілген квадрат теңдеулер</a:t>
            </a:r>
          </a:p>
          <a:p>
            <a:pPr algn="ctr">
              <a:defRPr/>
            </a:pPr>
            <a:r>
              <a:rPr lang="ru-RU" sz="40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sz="4000" b="1" i="1" baseline="300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40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ru-RU" sz="40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ru-RU" sz="40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sz="4000" b="1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</a:t>
            </a:r>
            <a:endParaRPr lang="ru-RU" sz="4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2060" y="1451526"/>
            <a:ext cx="5413375" cy="19383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kk-KZ" alt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келтірілмеген квадрат теңдеулер</a:t>
            </a:r>
          </a:p>
          <a:p>
            <a:pPr algn="ctr">
              <a:defRPr/>
            </a:pPr>
            <a:r>
              <a:rPr lang="en-US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4000" b="1" i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altLang="ru-RU" sz="40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х+с</a:t>
            </a:r>
            <a:r>
              <a:rPr lang="ru-RU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altLang="ru-RU" sz="40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kk-KZ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altLang="ru-RU" sz="4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а≠0,а≠1</a:t>
            </a:r>
            <a:endParaRPr lang="ru-RU" altLang="ru-RU" sz="40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2864307" y="1111404"/>
            <a:ext cx="3356949" cy="3401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8361798" y="1145728"/>
            <a:ext cx="1342641" cy="3057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282060" y="3729985"/>
            <a:ext cx="3415019" cy="138499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kk-KZ" alt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толық квадрат теңдеулер</a:t>
            </a:r>
            <a:endParaRPr lang="en-US" alt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2800" b="1" i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altLang="ru-RU" sz="28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х+с</a:t>
            </a:r>
            <a:r>
              <a:rPr lang="ru-RU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kk-KZ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а≠0,а</a:t>
            </a:r>
            <a:r>
              <a:rPr lang="ru-RU" altLang="ru-RU" sz="2800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≠1</a:t>
            </a:r>
            <a:endParaRPr lang="en-US" altLang="ru-RU" sz="28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90940" y="4303455"/>
            <a:ext cx="3808989" cy="224676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kk-KZ" alt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толымсыз квадрат теңдеулер</a:t>
            </a:r>
          </a:p>
          <a:p>
            <a:pPr>
              <a:defRPr/>
            </a:pPr>
            <a:r>
              <a:rPr lang="kk-KZ" alt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altLang="ru-RU" sz="2800" b="1" i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х=</a:t>
            </a:r>
            <a:r>
              <a:rPr lang="en-US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kk-KZ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а≠0,</a:t>
            </a:r>
            <a:r>
              <a:rPr lang="en-US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≠</a:t>
            </a:r>
            <a:r>
              <a:rPr lang="en-US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0,</a:t>
            </a:r>
            <a:r>
              <a:rPr lang="ru-RU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с=</a:t>
            </a:r>
            <a:r>
              <a:rPr lang="en-US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0</a:t>
            </a:r>
            <a:r>
              <a:rPr lang="kk-KZ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>
              <a:defRPr/>
            </a:pPr>
            <a:r>
              <a:rPr lang="en-US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ru-RU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х</a:t>
            </a:r>
            <a:r>
              <a:rPr lang="ru-RU" altLang="ru-RU" sz="2800" b="1" i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ru-RU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+ </a:t>
            </a:r>
            <a:r>
              <a:rPr lang="en-US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ru-RU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=</a:t>
            </a:r>
            <a:r>
              <a:rPr lang="en-US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0</a:t>
            </a:r>
            <a:r>
              <a:rPr lang="kk-KZ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ru-RU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а≠0,</a:t>
            </a:r>
            <a:r>
              <a:rPr lang="en-US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≠</a:t>
            </a:r>
            <a:r>
              <a:rPr lang="en-US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</a:t>
            </a:r>
            <a:r>
              <a:rPr lang="en-US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ru-RU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=</a:t>
            </a:r>
            <a:r>
              <a:rPr lang="en-US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0</a:t>
            </a:r>
            <a:endParaRPr lang="kk-KZ" alt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ru-RU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х</a:t>
            </a:r>
            <a:r>
              <a:rPr lang="ru-RU" altLang="ru-RU" sz="2800" b="1" i="1" baseline="30000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ru-RU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=</a:t>
            </a:r>
            <a:r>
              <a:rPr lang="en-US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0</a:t>
            </a:r>
            <a:r>
              <a:rPr lang="kk-KZ" altLang="ru-RU" sz="2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ru-RU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а≠0,</a:t>
            </a:r>
            <a:r>
              <a:rPr lang="en-US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b=0,</a:t>
            </a:r>
            <a:r>
              <a:rPr lang="ru-RU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с=</a:t>
            </a:r>
            <a:r>
              <a:rPr lang="en-US" alt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0</a:t>
            </a:r>
            <a:endParaRPr lang="kk-KZ" alt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1607574" y="3426568"/>
            <a:ext cx="0" cy="30341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4982449" y="3426568"/>
            <a:ext cx="4554" cy="94444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8262503" y="4826674"/>
            <a:ext cx="3415019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kk-KZ" alt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Виет теоремасы</a:t>
            </a:r>
            <a:endParaRPr lang="ru-RU" altLang="ru-RU" sz="36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 flipH="1">
            <a:off x="9704439" y="3461685"/>
            <a:ext cx="4554" cy="13649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5" name="Рисунок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2298" y="4371013"/>
            <a:ext cx="825224" cy="81147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9221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2228" y="121265"/>
            <a:ext cx="2832571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Есте сақта!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8" y="829151"/>
            <a:ext cx="11371007" cy="557489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0736826" y="4114800"/>
            <a:ext cx="1307690" cy="14748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736826" y="6105832"/>
            <a:ext cx="1307690" cy="5014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24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28421" y="254000"/>
            <a:ext cx="2832571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Есте сақта!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3731341" y="131968"/>
            <a:ext cx="7964129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Келтірілген квадрат теңдеудің түбірлерінің қосындысы қарама</a:t>
            </a:r>
            <a:r>
              <a:rPr lang="ru-RU" alt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alt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қарсы таңбамен алынған екінші коэффициентке,көбейтінділері бос мүшеге тең. </a:t>
            </a:r>
            <a:endParaRPr lang="en-US" alt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8421" y="2028423"/>
            <a:ext cx="4445024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kk-KZ" alt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Виет теоремасы</a:t>
            </a:r>
            <a:endParaRPr lang="ru-RU" altLang="ru-RU" sz="36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81848" y="3448921"/>
            <a:ext cx="2512226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sz="36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7894074" y="4913928"/>
                <a:ext cx="3200492" cy="132812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=−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𝒑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·</m:t>
                              </m:r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𝒒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4074" y="4913928"/>
                <a:ext cx="3200492" cy="13281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Круговая стрелка 7"/>
          <p:cNvSpPr/>
          <p:nvPr/>
        </p:nvSpPr>
        <p:spPr>
          <a:xfrm>
            <a:off x="4881716" y="2163214"/>
            <a:ext cx="1873045" cy="1932038"/>
          </a:xfrm>
          <a:prstGeom prst="circularArrow">
            <a:avLst>
              <a:gd name="adj1" fmla="val 12500"/>
              <a:gd name="adj2" fmla="val 1096865"/>
              <a:gd name="adj3" fmla="val 20457681"/>
              <a:gd name="adj4" fmla="val 13992907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Круговая стрелка 9"/>
          <p:cNvSpPr/>
          <p:nvPr/>
        </p:nvSpPr>
        <p:spPr>
          <a:xfrm>
            <a:off x="7954254" y="3545922"/>
            <a:ext cx="1873045" cy="1932038"/>
          </a:xfrm>
          <a:prstGeom prst="circularArrow">
            <a:avLst>
              <a:gd name="adj1" fmla="val 12500"/>
              <a:gd name="adj2" fmla="val 1096865"/>
              <a:gd name="adj3" fmla="val 20457681"/>
              <a:gd name="adj4" fmla="val 13992907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28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32101" y="254000"/>
            <a:ext cx="242521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Мысалы: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3731341" y="131968"/>
            <a:ext cx="796412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 теңдеулердің түбірлерінің қосындысы мен көбейтіндісін табыңдар:</a:t>
            </a:r>
            <a:endParaRPr lang="en-US" alt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731341" y="2602501"/>
                <a:ext cx="3200492" cy="132812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=−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𝒑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·</m:t>
                              </m:r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𝒒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1341" y="2602501"/>
                <a:ext cx="3200492" cy="13281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Круговая стрелка 7"/>
          <p:cNvSpPr/>
          <p:nvPr/>
        </p:nvSpPr>
        <p:spPr>
          <a:xfrm>
            <a:off x="3878826" y="1334523"/>
            <a:ext cx="1873045" cy="1932038"/>
          </a:xfrm>
          <a:prstGeom prst="circularArrow">
            <a:avLst>
              <a:gd name="adj1" fmla="val 12500"/>
              <a:gd name="adj2" fmla="val 1096865"/>
              <a:gd name="adj3" fmla="val 20457681"/>
              <a:gd name="adj4" fmla="val 13992907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Круговая стрелка 9"/>
          <p:cNvSpPr/>
          <p:nvPr/>
        </p:nvSpPr>
        <p:spPr>
          <a:xfrm>
            <a:off x="6776882" y="2964602"/>
            <a:ext cx="1873045" cy="1932038"/>
          </a:xfrm>
          <a:prstGeom prst="circularArrow">
            <a:avLst>
              <a:gd name="adj1" fmla="val 12500"/>
              <a:gd name="adj2" fmla="val 1096865"/>
              <a:gd name="adj3" fmla="val 20457681"/>
              <a:gd name="adj4" fmla="val 13992907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33905" y="1273103"/>
            <a:ext cx="26340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sz="36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9х-22=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7545991" y="4232580"/>
                <a:ext cx="3250185" cy="132812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=−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𝟗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·</m:t>
                              </m:r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𝟐𝟐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5991" y="4232580"/>
                <a:ext cx="3250185" cy="13281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432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32101" y="254000"/>
            <a:ext cx="242521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Мысалы: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3731341" y="131968"/>
            <a:ext cx="796412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 теңдеулерді шешіңдер:</a:t>
            </a:r>
            <a:endParaRPr lang="en-US" alt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736951" y="2602501"/>
                <a:ext cx="3189271" cy="132812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=−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𝟓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·</m:t>
                              </m:r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=−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𝟔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6951" y="2602501"/>
                <a:ext cx="3189271" cy="13281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Круговая стрелка 7"/>
          <p:cNvSpPr/>
          <p:nvPr/>
        </p:nvSpPr>
        <p:spPr>
          <a:xfrm>
            <a:off x="3878826" y="1334523"/>
            <a:ext cx="1873045" cy="1932038"/>
          </a:xfrm>
          <a:prstGeom prst="circularArrow">
            <a:avLst>
              <a:gd name="adj1" fmla="val 12500"/>
              <a:gd name="adj2" fmla="val 1096865"/>
              <a:gd name="adj3" fmla="val 20457681"/>
              <a:gd name="adj4" fmla="val 13992907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Круговая стрелка 9"/>
          <p:cNvSpPr/>
          <p:nvPr/>
        </p:nvSpPr>
        <p:spPr>
          <a:xfrm>
            <a:off x="6776882" y="2964602"/>
            <a:ext cx="1873045" cy="1932038"/>
          </a:xfrm>
          <a:prstGeom prst="circularArrow">
            <a:avLst>
              <a:gd name="adj1" fmla="val 12500"/>
              <a:gd name="adj2" fmla="val 1096865"/>
              <a:gd name="adj3" fmla="val 20457681"/>
              <a:gd name="adj4" fmla="val 13992907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502646" y="1273103"/>
                <a:ext cx="2696572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</a:t>
                </a:r>
                <a:r>
                  <a:rPr lang="ru-RU" sz="3600" b="1" i="1" baseline="300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ru-RU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 </a:t>
                </a:r>
                <a:r>
                  <a:rPr 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5х-6=</a:t>
                </a:r>
                <a:r>
                  <a:rPr lang="en-US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endParaRPr lang="ru-RU" sz="3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𝒑</m:t>
                    </m:r>
                  </m:oMath>
                </a14:m>
                <a:r>
                  <a:rPr 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=5</a:t>
                </a:r>
                <a:r>
                  <a:rPr lang="kk-KZ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</a:t>
                </a:r>
                <a:r>
                  <a:rPr lang="en-US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𝒒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𝟔</m:t>
                    </m:r>
                  </m:oMath>
                </a14:m>
                <a:endParaRPr lang="ru-RU" sz="36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2646" y="1273103"/>
                <a:ext cx="2696572" cy="1200329"/>
              </a:xfrm>
              <a:prstGeom prst="rect">
                <a:avLst/>
              </a:prstGeom>
              <a:blipFill>
                <a:blip r:embed="rId3"/>
                <a:stretch>
                  <a:fillRect t="-8629" b="-177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7541921" y="4232580"/>
                <a:ext cx="3258328" cy="132812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𝟔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=−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𝟓</m:t>
                              </m:r>
                            </m:e>
                            <m:e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𝟔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·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=−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𝟔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1921" y="4232580"/>
                <a:ext cx="3258328" cy="13281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531068" y="5376034"/>
            <a:ext cx="31793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k-KZ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Жауабы: {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-6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;1}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07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28421" y="254000"/>
            <a:ext cx="2832571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Есте сақта!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3731341" y="131968"/>
            <a:ext cx="7964129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kk-KZ" alt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 санның қосындысының мәні </a:t>
            </a:r>
            <a:r>
              <a:rPr lang="en-US" alt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–p-</a:t>
            </a:r>
            <a:r>
              <a:rPr lang="kk-KZ" alt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 тең,көбейтінділерінің мәні </a:t>
            </a:r>
            <a:r>
              <a:rPr lang="en-US" alt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alt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alt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 тең болса, бұл сандар 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sz="28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келтірілген квадрат теңдеуінің түбірлері болады.</a:t>
            </a:r>
            <a:endParaRPr lang="ru-RU" sz="2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5686" y="1934165"/>
            <a:ext cx="4445024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kk-KZ" alt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Виет теоремасына кері теорема</a:t>
            </a:r>
            <a:endParaRPr lang="ru-RU" altLang="ru-RU" sz="36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888277" y="5273587"/>
            <a:ext cx="2512226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sz="36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х+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273601" y="3585808"/>
                <a:ext cx="3200492" cy="132812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=−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𝒑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·</m:t>
                              </m:r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𝒒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3601" y="3585808"/>
                <a:ext cx="3200492" cy="13281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Круговая стрелка 7"/>
          <p:cNvSpPr/>
          <p:nvPr/>
        </p:nvSpPr>
        <p:spPr>
          <a:xfrm>
            <a:off x="5000802" y="2372549"/>
            <a:ext cx="1873045" cy="1932038"/>
          </a:xfrm>
          <a:prstGeom prst="circularArrow">
            <a:avLst>
              <a:gd name="adj1" fmla="val 12500"/>
              <a:gd name="adj2" fmla="val 1096865"/>
              <a:gd name="adj3" fmla="val 20457681"/>
              <a:gd name="adj4" fmla="val 13992907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Круговая стрелка 9"/>
          <p:cNvSpPr/>
          <p:nvPr/>
        </p:nvSpPr>
        <p:spPr>
          <a:xfrm>
            <a:off x="8636325" y="3947909"/>
            <a:ext cx="1873045" cy="1932038"/>
          </a:xfrm>
          <a:prstGeom prst="circularArrow">
            <a:avLst>
              <a:gd name="adj1" fmla="val 12500"/>
              <a:gd name="adj2" fmla="val 1096865"/>
              <a:gd name="adj3" fmla="val 20457681"/>
              <a:gd name="adj4" fmla="val 13992907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3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1821</TotalTime>
  <Words>279</Words>
  <Application>Microsoft Office PowerPoint</Application>
  <PresentationFormat>Широкоэкранный</PresentationFormat>
  <Paragraphs>56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 Math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203</cp:revision>
  <dcterms:created xsi:type="dcterms:W3CDTF">2022-09-04T21:41:09Z</dcterms:created>
  <dcterms:modified xsi:type="dcterms:W3CDTF">2024-08-14T05:20:49Z</dcterms:modified>
</cp:coreProperties>
</file>