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0" r:id="rId3"/>
    <p:sldId id="281" r:id="rId4"/>
    <p:sldId id="301" r:id="rId5"/>
    <p:sldId id="302" r:id="rId6"/>
    <p:sldId id="296" r:id="rId7"/>
    <p:sldId id="303" r:id="rId8"/>
    <p:sldId id="304" r:id="rId9"/>
    <p:sldId id="305" r:id="rId10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21752-2C34-43EE-8272-9CC7DB453B0A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825EF-6801-4B5C-9F9F-F4B763A434E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73637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6E465-3E8D-42F8-B8C3-55A675A3F79F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9CFA2-B5CE-4E05-82FE-9C3EBC36561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8445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B5E80-4FE3-43E0-8CBF-7FA8922807E1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88D33-C62D-4B9D-A2C4-826A78C711B3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141659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8652B-22CC-45E1-BB48-6E036A72A25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71563-DBBD-41F5-A678-3C1944269B6F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185772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E42D2-8478-4222-8549-1CF80767D106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EB089-D127-417E-9C09-4BF7905F1DC8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519088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741AB-3126-4B12-801B-A9EDE99E03F5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B2E74-D2D4-4F65-8BD2-6B0716DEFE0B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313329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FB514-F865-42D8-9CCD-BD9E0988662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4CD85-280F-49EC-821D-D37D990CC227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06953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ACB87-10FB-41A5-A816-97545027297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F1C11-6764-4530-A4D8-110B7F8790C9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3746135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CB16-DC53-43EA-980F-23D3A65967E9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69195-8C1E-454E-9761-A4CF9E16AF0C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329916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C9189-A110-4B5B-B7FB-3F3BC2E2A286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8E8F1-D72B-4FFF-BEEA-5901A8971FF7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14537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1C871-E28A-4A24-B99C-622B61FD8756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2594A-B839-4C93-88D3-B74AB3F029C1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1709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3130DC4C-74E4-4B31-B2D0-ABE38DA5A7AB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9D34D23-C162-45D4-BC27-24368A686C11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1"/>
          <p:cNvSpPr>
            <a:spLocks noChangeArrowheads="1"/>
          </p:cNvSpPr>
          <p:nvPr/>
        </p:nvSpPr>
        <p:spPr bwMode="auto">
          <a:xfrm>
            <a:off x="952500" y="255905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952500" y="3470275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952500" y="438150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952500" y="5292725"/>
            <a:ext cx="677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Ұстаздың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аты-жөні: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Прямоугольник 5"/>
          <p:cNvSpPr>
            <a:spLocks noChangeArrowheads="1"/>
          </p:cNvSpPr>
          <p:nvPr/>
        </p:nvSpPr>
        <p:spPr bwMode="auto">
          <a:xfrm>
            <a:off x="2635250" y="2538413"/>
            <a:ext cx="8842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                     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Прямоугольник 6"/>
          <p:cNvSpPr>
            <a:spLocks noChangeArrowheads="1"/>
          </p:cNvSpPr>
          <p:nvPr/>
        </p:nvSpPr>
        <p:spPr bwMode="auto">
          <a:xfrm>
            <a:off x="5988050" y="3449638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8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Прямоугольник 7"/>
          <p:cNvSpPr>
            <a:spLocks noChangeArrowheads="1"/>
          </p:cNvSpPr>
          <p:nvPr/>
        </p:nvSpPr>
        <p:spPr bwMode="auto">
          <a:xfrm>
            <a:off x="5988050" y="4360863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en-US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766763" y="625475"/>
            <a:ext cx="10456862" cy="16462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12750" y="3584575"/>
            <a:ext cx="8170863" cy="1489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041400" y="823913"/>
            <a:ext cx="9763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Квадрат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теңдеулерді шешу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6100" y="3556000"/>
            <a:ext cx="803751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мақсаты  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9613" y="2346325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22272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 шешуді </a:t>
            </a: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үйренесіздер</a:t>
            </a: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466725" y="1341438"/>
            <a:ext cx="8972550" cy="120015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kk-KZ" alt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 квадрат теңдеулерді шығару үшін: </a:t>
            </a:r>
            <a:endParaRPr lang="kk-KZ" alt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36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х+с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</a:t>
            </a:r>
            <a:endParaRPr lang="en-US" altLang="ru-RU" sz="3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4638" y="290513"/>
            <a:ext cx="2832100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Есте сақта!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1"/>
          <p:cNvSpPr>
            <a:spLocks noChangeArrowheads="1"/>
          </p:cNvSpPr>
          <p:nvPr/>
        </p:nvSpPr>
        <p:spPr bwMode="auto">
          <a:xfrm>
            <a:off x="1622425" y="3629025"/>
            <a:ext cx="10131425" cy="286226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kk-KZ" alt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 квадрат теңдеулердің дискриминантын </a:t>
            </a:r>
          </a:p>
          <a:p>
            <a:pPr algn="ctr">
              <a:defRPr/>
            </a:pPr>
            <a:r>
              <a:rPr lang="kk-KZ" alt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(дискриминант (айырушы) </a:t>
            </a:r>
            <a:r>
              <a:rPr lang="en-US" alt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әрпімен белгіленеді) тауып,оны нөлмен салыстыру керек </a:t>
            </a:r>
            <a:endParaRPr lang="kk-KZ" alt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kk-KZ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Формуласы:</a:t>
            </a:r>
            <a:r>
              <a:rPr lang="kk-KZ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D=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36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altLang="ru-RU" sz="36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-4a</a:t>
            </a:r>
            <a:r>
              <a:rPr lang="ru-RU" alt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endParaRPr lang="en-US" altLang="ru-RU" sz="3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407150" y="2541588"/>
            <a:ext cx="560388" cy="1087437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3106738" y="44450"/>
            <a:ext cx="8972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Теңдеудің </a:t>
            </a:r>
            <a:r>
              <a:rPr lang="en-US" altLang="ru-RU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altLang="ru-RU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 байланысты мүмкін болатын жағдайларын қарастырайық: </a:t>
            </a:r>
            <a:endParaRPr lang="en-US" altLang="ru-RU" sz="3600" b="1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9063" y="290513"/>
            <a:ext cx="3144837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Назар аудар!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19500" y="1681163"/>
            <a:ext cx="4516438" cy="8302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8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х+с=</a:t>
            </a:r>
            <a:r>
              <a:rPr lang="en-US" alt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а≠0</a:t>
            </a:r>
            <a:endParaRPr lang="en-US" altLang="ru-RU" sz="4800" b="1" i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23925" y="3019425"/>
            <a:ext cx="1017588" cy="6461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D</a:t>
            </a:r>
            <a:r>
              <a:rPr lang="ru-RU" sz="3600" b="1" i="1" dirty="0">
                <a:solidFill>
                  <a:srgbClr val="C00000"/>
                </a:solidFill>
              </a:rPr>
              <a:t>&gt;</a:t>
            </a:r>
            <a:r>
              <a:rPr lang="en-US" sz="3600" b="1" i="1" dirty="0">
                <a:solidFill>
                  <a:srgbClr val="C00000"/>
                </a:solidFill>
              </a:rPr>
              <a:t>0</a:t>
            </a:r>
            <a:r>
              <a:rPr lang="ru-RU" altLang="ru-RU" sz="3600" b="1" i="1" baseline="300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419725" y="3019425"/>
            <a:ext cx="1014413" cy="6461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D</a:t>
            </a:r>
            <a:r>
              <a:rPr lang="ru-RU" sz="3600" b="1" i="1" dirty="0">
                <a:solidFill>
                  <a:srgbClr val="C00000"/>
                </a:solidFill>
              </a:rPr>
              <a:t>=</a:t>
            </a:r>
            <a:r>
              <a:rPr 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altLang="ru-RU" sz="3600" b="1" i="1" baseline="300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913938" y="3019425"/>
            <a:ext cx="939800" cy="6461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D</a:t>
            </a:r>
            <a:r>
              <a:rPr lang="ru-RU" sz="3600" b="1" i="1" dirty="0">
                <a:solidFill>
                  <a:srgbClr val="C00000"/>
                </a:solidFill>
              </a:rPr>
              <a:t>&lt;</a:t>
            </a:r>
            <a:r>
              <a:rPr lang="en-US" sz="3600" b="1" i="1" dirty="0">
                <a:solidFill>
                  <a:srgbClr val="C00000"/>
                </a:solidFill>
              </a:rPr>
              <a:t>0</a:t>
            </a:r>
            <a:endParaRPr lang="ru-RU" sz="3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135938" y="4610100"/>
            <a:ext cx="3894137" cy="12001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Теңдеудің түбірі</a:t>
            </a:r>
          </a:p>
          <a:p>
            <a:pPr>
              <a:defRPr/>
            </a:pPr>
            <a:r>
              <a:rPr lang="kk-KZ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kk-KZ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36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1431925" y="2511425"/>
            <a:ext cx="3360738" cy="508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6" idx="2"/>
          </p:cNvCxnSpPr>
          <p:nvPr/>
        </p:nvCxnSpPr>
        <p:spPr>
          <a:xfrm>
            <a:off x="5876925" y="2511425"/>
            <a:ext cx="0" cy="508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7123113" y="2511425"/>
            <a:ext cx="3109912" cy="508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2"/>
          </p:cNvCxnSpPr>
          <p:nvPr/>
        </p:nvCxnSpPr>
        <p:spPr>
          <a:xfrm flipH="1">
            <a:off x="1431925" y="3665538"/>
            <a:ext cx="1588" cy="8667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1" idx="0"/>
          </p:cNvCxnSpPr>
          <p:nvPr/>
        </p:nvCxnSpPr>
        <p:spPr>
          <a:xfrm flipH="1">
            <a:off x="5876925" y="3665538"/>
            <a:ext cx="49213" cy="10429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9" idx="2"/>
          </p:cNvCxnSpPr>
          <p:nvPr/>
        </p:nvCxnSpPr>
        <p:spPr>
          <a:xfrm flipH="1">
            <a:off x="10383838" y="3665538"/>
            <a:ext cx="0" cy="8985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2521" y="4532312"/>
            <a:ext cx="1920462" cy="89114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" name="Прямоугольник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0188" y="5635727"/>
            <a:ext cx="2105128" cy="98347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1" name="Прямоугольник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254799" y="4708294"/>
            <a:ext cx="1244251" cy="927433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3363" y="260350"/>
            <a:ext cx="3395662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№1 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Прямоугольник 1"/>
          <p:cNvSpPr>
            <a:spLocks noChangeArrowheads="1"/>
          </p:cNvSpPr>
          <p:nvPr/>
        </p:nvSpPr>
        <p:spPr bwMode="auto">
          <a:xfrm>
            <a:off x="3495675" y="76200"/>
            <a:ext cx="82296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kk-KZ" altLang="ru-RU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ілген квадрат теңдеудің түбірін табыңдар:</a:t>
            </a:r>
            <a:endParaRPr lang="en-US" altLang="ru-RU" b="1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0648" y="1769494"/>
            <a:ext cx="11134320" cy="4103175"/>
          </a:xfrm>
          <a:prstGeom prst="rect">
            <a:avLst/>
          </a:prstGeom>
          <a:blipFill>
            <a:blip r:embed="rId2"/>
            <a:stretch>
              <a:fillRect l="-1698" t="-2377" b="-4606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3363" y="260350"/>
            <a:ext cx="3395662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№2 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Прямоугольник 1"/>
          <p:cNvSpPr>
            <a:spLocks noChangeArrowheads="1"/>
          </p:cNvSpPr>
          <p:nvPr/>
        </p:nvSpPr>
        <p:spPr bwMode="auto">
          <a:xfrm>
            <a:off x="3495675" y="76200"/>
            <a:ext cx="82296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kk-KZ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ілген квадрат теңдеудің түбірін табыңдар:</a:t>
            </a:r>
            <a:endParaRPr lang="en-US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234529" y="1666257"/>
                <a:ext cx="7021346" cy="42375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х+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</a:p>
              <a:p>
                <a:r>
                  <a:rPr lang="en-US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a=3,b=12,c=12</a:t>
                </a:r>
              </a:p>
              <a:p>
                <a:r>
                  <a:rPr lang="en-US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-4ac=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-4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12=144-144=0</a:t>
                </a:r>
              </a:p>
              <a:p>
                <a:r>
                  <a:rPr lang="en-US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=-2</a:t>
                </a:r>
              </a:p>
              <a:p>
                <a:endParaRPr lang="en-US" sz="3600" b="1" i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Жауабы:{</a:t>
                </a:r>
                <a:r>
                  <a:rPr 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-2}</a:t>
                </a:r>
                <a:endParaRPr lang="en-US" sz="3600" b="1" i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529" y="1666257"/>
                <a:ext cx="7021346" cy="4237507"/>
              </a:xfrm>
              <a:prstGeom prst="rect">
                <a:avLst/>
              </a:prstGeom>
              <a:blipFill>
                <a:blip r:embed="rId2"/>
                <a:stretch>
                  <a:fillRect l="-2693" t="-2302" r="-1998" b="-44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3363" y="260350"/>
            <a:ext cx="3395662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№3 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Прямоугольник 1"/>
          <p:cNvSpPr>
            <a:spLocks noChangeArrowheads="1"/>
          </p:cNvSpPr>
          <p:nvPr/>
        </p:nvSpPr>
        <p:spPr bwMode="auto">
          <a:xfrm>
            <a:off x="3392488" y="196850"/>
            <a:ext cx="82296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kk-KZ" altLang="ru-RU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ілген квадрат теңдеудің түбірін табыңдар:</a:t>
            </a:r>
            <a:endParaRPr lang="en-US" altLang="ru-RU" b="1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409" y="2152952"/>
            <a:ext cx="11134320" cy="2320892"/>
          </a:xfrm>
          <a:prstGeom prst="rect">
            <a:avLst/>
          </a:prstGeom>
          <a:blipFill>
            <a:blip r:embed="rId2"/>
            <a:stretch>
              <a:fillRect l="-1698" t="-4199" b="-8661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pic>
        <p:nvPicPr>
          <p:cNvPr id="9221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1825" y="3956050"/>
            <a:ext cx="530225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22272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43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 </a:t>
            </a:r>
            <a:r>
              <a:rPr lang="kk-KZ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шешуді </a:t>
            </a:r>
            <a:r>
              <a:rPr lang="kk-KZ" altLang="ru-RU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үйрендіңіздер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4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1538</TotalTime>
  <Words>168</Words>
  <Application>Microsoft Office PowerPoint</Application>
  <PresentationFormat>Широкоэкранный</PresentationFormat>
  <Paragraphs>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161</cp:revision>
  <dcterms:created xsi:type="dcterms:W3CDTF">2022-09-04T21:41:09Z</dcterms:created>
  <dcterms:modified xsi:type="dcterms:W3CDTF">2024-08-14T05:18:21Z</dcterms:modified>
</cp:coreProperties>
</file>