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media/image2.jpeg" ContentType="image/jpeg"/>
  <Override PartName="/ppt/media/image4.png" ContentType="image/png"/>
  <Override PartName="/ppt/media/image12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10.png" ContentType="image/png"/>
  <Override PartName="/ppt/media/image9.png" ContentType="image/png"/>
  <Override PartName="/ppt/media/image11.png" ContentType="image/png"/>
  <Override PartName="/ppt/media/image3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B7BBDD3-84BA-46E3-9EE7-E7D6DC7A3C8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804F9E9-335F-416A-A609-6995F764B255}" type="slidenum"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5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5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11.png"/><Relationship Id="rId4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12.png"/><Relationship Id="rId4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1"/>
          <p:cNvSpPr/>
          <p:nvPr/>
        </p:nvSpPr>
        <p:spPr>
          <a:xfrm>
            <a:off x="952560" y="255888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Пәні: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952560" y="347040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Сынып: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Прямоугольник 3"/>
          <p:cNvSpPr/>
          <p:nvPr/>
        </p:nvSpPr>
        <p:spPr>
          <a:xfrm>
            <a:off x="952560" y="43815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Тоқсан: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Прямоугольник 4"/>
          <p:cNvSpPr/>
          <p:nvPr/>
        </p:nvSpPr>
        <p:spPr>
          <a:xfrm>
            <a:off x="952560" y="5292720"/>
            <a:ext cx="6778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Ұстаздың</a:t>
            </a: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аты-жөні: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Прямоугольник 5"/>
          <p:cNvSpPr/>
          <p:nvPr/>
        </p:nvSpPr>
        <p:spPr>
          <a:xfrm>
            <a:off x="5987880" y="25383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Алгебра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Прямоугольник 6"/>
          <p:cNvSpPr/>
          <p:nvPr/>
        </p:nvSpPr>
        <p:spPr>
          <a:xfrm>
            <a:off x="5987880" y="344952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8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" name="Прямоугольник 7"/>
          <p:cNvSpPr/>
          <p:nvPr/>
        </p:nvSpPr>
        <p:spPr>
          <a:xfrm>
            <a:off x="5987880" y="436104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I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І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Группа 9"/>
          <p:cNvGrpSpPr/>
          <p:nvPr/>
        </p:nvGrpSpPr>
        <p:grpSpPr>
          <a:xfrm>
            <a:off x="714240" y="1333440"/>
            <a:ext cx="650880" cy="641520"/>
            <a:chOff x="714240" y="1333440"/>
            <a:chExt cx="650880" cy="641520"/>
          </a:xfrm>
        </p:grpSpPr>
        <p:grpSp>
          <p:nvGrpSpPr>
            <p:cNvPr id="13" name="Группа 8"/>
            <p:cNvGrpSpPr/>
            <p:nvPr/>
          </p:nvGrpSpPr>
          <p:grpSpPr>
            <a:xfrm>
              <a:off x="714240" y="1333440"/>
              <a:ext cx="650880" cy="641520"/>
              <a:chOff x="714240" y="1333440"/>
              <a:chExt cx="650880" cy="641520"/>
            </a:xfrm>
          </p:grpSpPr>
          <p:sp>
            <p:nvSpPr>
              <p:cNvPr id="14" name="Овал 4"/>
              <p:cNvSpPr/>
              <p:nvPr/>
            </p:nvSpPr>
            <p:spPr>
              <a:xfrm>
                <a:off x="714240" y="133344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15" name="Овал 7"/>
              <p:cNvSpPr/>
              <p:nvPr/>
            </p:nvSpPr>
            <p:spPr>
              <a:xfrm>
                <a:off x="759960" y="139356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16" name="Овал 6"/>
            <p:cNvSpPr/>
            <p:nvPr/>
          </p:nvSpPr>
          <p:spPr>
            <a:xfrm>
              <a:off x="836280" y="145260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7" name="Овал 5"/>
            <p:cNvSpPr/>
            <p:nvPr/>
          </p:nvSpPr>
          <p:spPr>
            <a:xfrm>
              <a:off x="877680" y="14936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18" name="Группа 10"/>
          <p:cNvGrpSpPr/>
          <p:nvPr/>
        </p:nvGrpSpPr>
        <p:grpSpPr>
          <a:xfrm>
            <a:off x="797040" y="4440240"/>
            <a:ext cx="650880" cy="641520"/>
            <a:chOff x="797040" y="4440240"/>
            <a:chExt cx="650880" cy="641520"/>
          </a:xfrm>
        </p:grpSpPr>
        <p:grpSp>
          <p:nvGrpSpPr>
            <p:cNvPr id="19" name="Группа 11"/>
            <p:cNvGrpSpPr/>
            <p:nvPr/>
          </p:nvGrpSpPr>
          <p:grpSpPr>
            <a:xfrm>
              <a:off x="797040" y="4440240"/>
              <a:ext cx="650880" cy="641520"/>
              <a:chOff x="797040" y="4440240"/>
              <a:chExt cx="650880" cy="641520"/>
            </a:xfrm>
          </p:grpSpPr>
          <p:sp>
            <p:nvSpPr>
              <p:cNvPr id="20" name="Овал 14"/>
              <p:cNvSpPr/>
              <p:nvPr/>
            </p:nvSpPr>
            <p:spPr>
              <a:xfrm>
                <a:off x="797040" y="444024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1" name="Овал 15"/>
              <p:cNvSpPr/>
              <p:nvPr/>
            </p:nvSpPr>
            <p:spPr>
              <a:xfrm>
                <a:off x="842760" y="450036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22" name="Овал 12"/>
            <p:cNvSpPr/>
            <p:nvPr/>
          </p:nvSpPr>
          <p:spPr>
            <a:xfrm>
              <a:off x="919080" y="455940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3" name="Овал 13"/>
            <p:cNvSpPr/>
            <p:nvPr/>
          </p:nvSpPr>
          <p:spPr>
            <a:xfrm>
              <a:off x="960480" y="46004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4" name="Группа 16"/>
          <p:cNvGrpSpPr/>
          <p:nvPr/>
        </p:nvGrpSpPr>
        <p:grpSpPr>
          <a:xfrm>
            <a:off x="681120" y="2682720"/>
            <a:ext cx="650880" cy="641520"/>
            <a:chOff x="681120" y="2682720"/>
            <a:chExt cx="650880" cy="641520"/>
          </a:xfrm>
        </p:grpSpPr>
        <p:grpSp>
          <p:nvGrpSpPr>
            <p:cNvPr id="25" name="Группа 17"/>
            <p:cNvGrpSpPr/>
            <p:nvPr/>
          </p:nvGrpSpPr>
          <p:grpSpPr>
            <a:xfrm>
              <a:off x="681120" y="2682720"/>
              <a:ext cx="650880" cy="641520"/>
              <a:chOff x="681120" y="2682720"/>
              <a:chExt cx="650880" cy="641520"/>
            </a:xfrm>
          </p:grpSpPr>
          <p:sp>
            <p:nvSpPr>
              <p:cNvPr id="26" name="Овал 20"/>
              <p:cNvSpPr/>
              <p:nvPr/>
            </p:nvSpPr>
            <p:spPr>
              <a:xfrm>
                <a:off x="681120" y="268272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7" name="Овал 21"/>
              <p:cNvSpPr/>
              <p:nvPr/>
            </p:nvSpPr>
            <p:spPr>
              <a:xfrm>
                <a:off x="726840" y="274284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28" name="Овал 18"/>
            <p:cNvSpPr/>
            <p:nvPr/>
          </p:nvSpPr>
          <p:spPr>
            <a:xfrm>
              <a:off x="803160" y="280188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9" name="Овал 19"/>
            <p:cNvSpPr/>
            <p:nvPr/>
          </p:nvSpPr>
          <p:spPr>
            <a:xfrm>
              <a:off x="844560" y="284292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30" name="Скругленный прямоугольник 22"/>
          <p:cNvSpPr/>
          <p:nvPr/>
        </p:nvSpPr>
        <p:spPr>
          <a:xfrm>
            <a:off x="1616040" y="1127160"/>
            <a:ext cx="6935760" cy="11383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1" name="Скругленный прямоугольник 23"/>
          <p:cNvSpPr/>
          <p:nvPr/>
        </p:nvSpPr>
        <p:spPr>
          <a:xfrm>
            <a:off x="1616040" y="2443320"/>
            <a:ext cx="7005600" cy="18097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2" name="Скругленный прямоугольник 24"/>
          <p:cNvSpPr/>
          <p:nvPr/>
        </p:nvSpPr>
        <p:spPr>
          <a:xfrm>
            <a:off x="1612800" y="4253040"/>
            <a:ext cx="7008840" cy="17841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3" name="TextBox 26"/>
          <p:cNvSpPr/>
          <p:nvPr/>
        </p:nvSpPr>
        <p:spPr>
          <a:xfrm>
            <a:off x="1697040" y="1201680"/>
            <a:ext cx="64166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Сабақтың тақырыбы</a:t>
            </a:r>
            <a:r>
              <a:rPr b="0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: 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Квадрат үшмүше 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4" name="TextBox 25"/>
          <p:cNvSpPr/>
          <p:nvPr/>
        </p:nvSpPr>
        <p:spPr>
          <a:xfrm>
            <a:off x="1757520" y="2347920"/>
            <a:ext cx="679428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Оқу мақсаты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8.2.1.2 Квадрат үшмүшеден екімүшенің толық квадратын бөлу;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5" name="TextBox 27"/>
          <p:cNvSpPr/>
          <p:nvPr/>
        </p:nvSpPr>
        <p:spPr>
          <a:xfrm>
            <a:off x="1757520" y="4221000"/>
            <a:ext cx="627372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Сабақтың мақсаты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Квадрат үшмүшеден екімүшенің толық квадратын бөлуді үйренеді;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36" name="Рисунок 28" descr=""/>
          <p:cNvPicPr/>
          <p:nvPr/>
        </p:nvPicPr>
        <p:blipFill>
          <a:blip r:embed="rId1"/>
          <a:stretch/>
        </p:blipFill>
        <p:spPr>
          <a:xfrm>
            <a:off x="8359920" y="1974960"/>
            <a:ext cx="3520800" cy="4322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Группа 22"/>
          <p:cNvGrpSpPr/>
          <p:nvPr/>
        </p:nvGrpSpPr>
        <p:grpSpPr>
          <a:xfrm>
            <a:off x="28440" y="47520"/>
            <a:ext cx="4183200" cy="640800"/>
            <a:chOff x="28440" y="47520"/>
            <a:chExt cx="4183200" cy="640800"/>
          </a:xfrm>
        </p:grpSpPr>
        <p:sp>
          <p:nvSpPr>
            <p:cNvPr id="38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39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40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41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42" name="TextBox 27"/>
            <p:cNvSpPr/>
            <p:nvPr/>
          </p:nvSpPr>
          <p:spPr>
            <a:xfrm>
              <a:off x="1138680" y="167400"/>
              <a:ext cx="30729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Білетін боламыз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43" name="TextBox 1"/>
          <p:cNvSpPr/>
          <p:nvPr/>
        </p:nvSpPr>
        <p:spPr>
          <a:xfrm>
            <a:off x="1333440" y="793800"/>
            <a:ext cx="93996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Квадрат үшмүшеден екімүшенің  толық квадратын бөлуге есептер шығару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4" name="TextBox 7"/>
          <p:cNvSpPr/>
          <p:nvPr/>
        </p:nvSpPr>
        <p:spPr>
          <a:xfrm>
            <a:off x="1501920" y="1622520"/>
            <a:ext cx="1939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5" name="TextBox 2" descr=""/>
          <p:cNvPicPr/>
          <p:nvPr/>
        </p:nvPicPr>
        <p:blipFill>
          <a:blip r:embed="rId3"/>
          <a:stretch/>
        </p:blipFill>
        <p:spPr>
          <a:xfrm>
            <a:off x="646200" y="2577960"/>
            <a:ext cx="11698200" cy="3537000"/>
          </a:xfrm>
          <a:prstGeom prst="rect">
            <a:avLst/>
          </a:prstGeom>
          <a:ln w="0">
            <a:noFill/>
          </a:ln>
        </p:spPr>
      </p:pic>
      <p:sp>
        <p:nvSpPr>
          <p:cNvPr id="46" name="TextBox 3"/>
          <p:cNvSpPr/>
          <p:nvPr/>
        </p:nvSpPr>
        <p:spPr>
          <a:xfrm>
            <a:off x="920880" y="1946160"/>
            <a:ext cx="7603920" cy="83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( a+b)</a:t>
            </a:r>
            <a:r>
              <a:rPr b="1" lang="en-US" sz="2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en-US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= a</a:t>
            </a:r>
            <a:r>
              <a:rPr b="1" lang="en-US" sz="2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en-US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+2ab+b</a:t>
            </a:r>
            <a:r>
              <a:rPr b="1" lang="en-US" sz="2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en-US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          (a-b)</a:t>
            </a:r>
            <a:r>
              <a:rPr b="1" lang="en-US" sz="2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en-US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= a</a:t>
            </a:r>
            <a:r>
              <a:rPr b="1" lang="en-US" sz="2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-</a:t>
            </a:r>
            <a:r>
              <a:rPr b="1" lang="en-US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2ab+b</a:t>
            </a:r>
            <a:r>
              <a:rPr b="1" lang="en-US" sz="2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 baseline="-25000">
                <a:solidFill>
                  <a:srgbClr val="000000"/>
                </a:solidFill>
                <a:uFillTx/>
                <a:latin typeface="Calibri"/>
              </a:rPr>
              <a:t> 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Группа 22"/>
          <p:cNvGrpSpPr/>
          <p:nvPr/>
        </p:nvGrpSpPr>
        <p:grpSpPr>
          <a:xfrm>
            <a:off x="0" y="0"/>
            <a:ext cx="4183200" cy="641880"/>
            <a:chOff x="0" y="0"/>
            <a:chExt cx="4183200" cy="641880"/>
          </a:xfrm>
        </p:grpSpPr>
        <p:sp>
          <p:nvSpPr>
            <p:cNvPr id="48" name="Скругленный прямоугольник 25"/>
            <p:cNvSpPr/>
            <p:nvPr/>
          </p:nvSpPr>
          <p:spPr>
            <a:xfrm>
              <a:off x="78840" y="26280"/>
              <a:ext cx="410436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49" name="Скругленный прямоугольник 26"/>
            <p:cNvGrpSpPr/>
            <p:nvPr/>
          </p:nvGrpSpPr>
          <p:grpSpPr>
            <a:xfrm>
              <a:off x="0" y="0"/>
              <a:ext cx="997200" cy="631800"/>
              <a:chOff x="0" y="0"/>
              <a:chExt cx="997200" cy="631800"/>
            </a:xfrm>
          </p:grpSpPr>
          <p:pic>
            <p:nvPicPr>
              <p:cNvPr id="50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0" y="0"/>
                <a:ext cx="99720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1" name=""/>
              <p:cNvSpPr/>
              <p:nvPr/>
            </p:nvSpPr>
            <p:spPr>
              <a:xfrm>
                <a:off x="89640" y="52200"/>
                <a:ext cx="81864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52" name="TextBox 27"/>
            <p:cNvSpPr/>
            <p:nvPr/>
          </p:nvSpPr>
          <p:spPr>
            <a:xfrm>
              <a:off x="1111680" y="120960"/>
              <a:ext cx="307152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Есептер шығару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53" name="Прямоугольник 2" descr=""/>
          <p:cNvPicPr/>
          <p:nvPr/>
        </p:nvPicPr>
        <p:blipFill>
          <a:blip r:embed="rId3"/>
          <a:stretch/>
        </p:blipFill>
        <p:spPr>
          <a:xfrm>
            <a:off x="706320" y="1584360"/>
            <a:ext cx="10815840" cy="6773760"/>
          </a:xfrm>
          <a:prstGeom prst="rect">
            <a:avLst/>
          </a:prstGeom>
          <a:ln w="0">
            <a:noFill/>
          </a:ln>
        </p:spPr>
      </p:pic>
      <p:sp>
        <p:nvSpPr>
          <p:cNvPr id="54" name="TextBox 9"/>
          <p:cNvSpPr/>
          <p:nvPr/>
        </p:nvSpPr>
        <p:spPr>
          <a:xfrm>
            <a:off x="588960" y="936720"/>
            <a:ext cx="122428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ru-RU" sz="32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Есеп   №1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5" name="TextBox 1"/>
          <p:cNvSpPr/>
          <p:nvPr/>
        </p:nvSpPr>
        <p:spPr>
          <a:xfrm>
            <a:off x="6164280" y="295200"/>
            <a:ext cx="5354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(a+b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)</a:t>
            </a:r>
            <a:r>
              <a:rPr b="1" lang="en-US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= a</a:t>
            </a:r>
            <a:r>
              <a:rPr b="1" lang="en-US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+2ab+b</a:t>
            </a:r>
            <a:r>
              <a:rPr b="1" lang="en-US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kk-KZ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 </a:t>
            </a:r>
            <a:r>
              <a:rPr b="1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(a-b)</a:t>
            </a:r>
            <a:r>
              <a:rPr b="1" lang="en-US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= a</a:t>
            </a:r>
            <a:r>
              <a:rPr b="1" lang="en-US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-</a:t>
            </a:r>
            <a:r>
              <a:rPr b="1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2ab+b</a:t>
            </a:r>
            <a:r>
              <a:rPr b="1" lang="en-US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Группа 22"/>
          <p:cNvGrpSpPr/>
          <p:nvPr/>
        </p:nvGrpSpPr>
        <p:grpSpPr>
          <a:xfrm>
            <a:off x="0" y="0"/>
            <a:ext cx="4183200" cy="641880"/>
            <a:chOff x="0" y="0"/>
            <a:chExt cx="4183200" cy="641880"/>
          </a:xfrm>
        </p:grpSpPr>
        <p:sp>
          <p:nvSpPr>
            <p:cNvPr id="57" name="Скругленный прямоугольник 25"/>
            <p:cNvSpPr/>
            <p:nvPr/>
          </p:nvSpPr>
          <p:spPr>
            <a:xfrm>
              <a:off x="78840" y="26280"/>
              <a:ext cx="410436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58" name="Скругленный прямоугольник 26"/>
            <p:cNvGrpSpPr/>
            <p:nvPr/>
          </p:nvGrpSpPr>
          <p:grpSpPr>
            <a:xfrm>
              <a:off x="0" y="0"/>
              <a:ext cx="997200" cy="631800"/>
              <a:chOff x="0" y="0"/>
              <a:chExt cx="997200" cy="631800"/>
            </a:xfrm>
          </p:grpSpPr>
          <p:pic>
            <p:nvPicPr>
              <p:cNvPr id="59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0" y="0"/>
                <a:ext cx="99720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0" name=""/>
              <p:cNvSpPr/>
              <p:nvPr/>
            </p:nvSpPr>
            <p:spPr>
              <a:xfrm>
                <a:off x="89640" y="52200"/>
                <a:ext cx="81864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61" name="TextBox 27"/>
            <p:cNvSpPr/>
            <p:nvPr/>
          </p:nvSpPr>
          <p:spPr>
            <a:xfrm>
              <a:off x="1111680" y="120960"/>
              <a:ext cx="307152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Есептер шығару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62" name="Прямоугольник 2" descr=""/>
          <p:cNvPicPr/>
          <p:nvPr/>
        </p:nvPicPr>
        <p:blipFill>
          <a:blip r:embed="rId3"/>
          <a:stretch/>
        </p:blipFill>
        <p:spPr>
          <a:xfrm>
            <a:off x="706320" y="1225440"/>
            <a:ext cx="7656480" cy="4542120"/>
          </a:xfrm>
          <a:prstGeom prst="rect">
            <a:avLst/>
          </a:prstGeom>
          <a:ln w="0">
            <a:noFill/>
          </a:ln>
        </p:spPr>
      </p:pic>
      <p:pic>
        <p:nvPicPr>
          <p:cNvPr id="63" name="TextBox 8" descr=""/>
          <p:cNvPicPr/>
          <p:nvPr/>
        </p:nvPicPr>
        <p:blipFill>
          <a:blip r:embed="rId4"/>
          <a:stretch/>
        </p:blipFill>
        <p:spPr>
          <a:xfrm>
            <a:off x="1279440" y="5151600"/>
            <a:ext cx="5810400" cy="957240"/>
          </a:xfrm>
          <a:prstGeom prst="rect">
            <a:avLst/>
          </a:prstGeom>
          <a:ln w="0">
            <a:noFill/>
          </a:ln>
        </p:spPr>
      </p:pic>
      <p:sp>
        <p:nvSpPr>
          <p:cNvPr id="64" name="TextBox 9"/>
          <p:cNvSpPr/>
          <p:nvPr/>
        </p:nvSpPr>
        <p:spPr>
          <a:xfrm>
            <a:off x="588960" y="936720"/>
            <a:ext cx="122428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ru-RU" sz="32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Есеп   №3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5" name="TextBox 1"/>
          <p:cNvSpPr/>
          <p:nvPr/>
        </p:nvSpPr>
        <p:spPr>
          <a:xfrm>
            <a:off x="6164280" y="295200"/>
            <a:ext cx="5354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(a+b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)</a:t>
            </a:r>
            <a:r>
              <a:rPr b="1" lang="en-US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= a</a:t>
            </a:r>
            <a:r>
              <a:rPr b="1" lang="en-US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+2ab+b</a:t>
            </a:r>
            <a:r>
              <a:rPr b="1" lang="en-US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kk-KZ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 </a:t>
            </a:r>
            <a:r>
              <a:rPr b="1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(a-b)</a:t>
            </a:r>
            <a:r>
              <a:rPr b="1" lang="en-US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= a</a:t>
            </a:r>
            <a:r>
              <a:rPr b="1" lang="en-US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-</a:t>
            </a:r>
            <a:r>
              <a:rPr b="1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2ab+b</a:t>
            </a:r>
            <a:r>
              <a:rPr b="1" lang="en-US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Группа 22"/>
          <p:cNvGrpSpPr/>
          <p:nvPr/>
        </p:nvGrpSpPr>
        <p:grpSpPr>
          <a:xfrm>
            <a:off x="0" y="0"/>
            <a:ext cx="4183200" cy="641880"/>
            <a:chOff x="0" y="0"/>
            <a:chExt cx="4183200" cy="641880"/>
          </a:xfrm>
        </p:grpSpPr>
        <p:sp>
          <p:nvSpPr>
            <p:cNvPr id="67" name="Скругленный прямоугольник 25"/>
            <p:cNvSpPr/>
            <p:nvPr/>
          </p:nvSpPr>
          <p:spPr>
            <a:xfrm>
              <a:off x="78840" y="26280"/>
              <a:ext cx="410436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68" name="Скругленный прямоугольник 26"/>
            <p:cNvGrpSpPr/>
            <p:nvPr/>
          </p:nvGrpSpPr>
          <p:grpSpPr>
            <a:xfrm>
              <a:off x="0" y="0"/>
              <a:ext cx="997200" cy="631800"/>
              <a:chOff x="0" y="0"/>
              <a:chExt cx="997200" cy="631800"/>
            </a:xfrm>
          </p:grpSpPr>
          <p:pic>
            <p:nvPicPr>
              <p:cNvPr id="69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0" y="0"/>
                <a:ext cx="99720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0" name=""/>
              <p:cNvSpPr/>
              <p:nvPr/>
            </p:nvSpPr>
            <p:spPr>
              <a:xfrm>
                <a:off x="89640" y="52200"/>
                <a:ext cx="81864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71" name="TextBox 27"/>
            <p:cNvSpPr/>
            <p:nvPr/>
          </p:nvSpPr>
          <p:spPr>
            <a:xfrm>
              <a:off x="1111680" y="120960"/>
              <a:ext cx="307152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Есептер шығару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72" name="Прямоугольник 2" descr=""/>
          <p:cNvPicPr/>
          <p:nvPr/>
        </p:nvPicPr>
        <p:blipFill>
          <a:blip r:embed="rId3"/>
          <a:stretch/>
        </p:blipFill>
        <p:spPr>
          <a:xfrm>
            <a:off x="706320" y="1225440"/>
            <a:ext cx="7656480" cy="6755040"/>
          </a:xfrm>
          <a:prstGeom prst="rect">
            <a:avLst/>
          </a:prstGeom>
          <a:ln w="0">
            <a:noFill/>
          </a:ln>
        </p:spPr>
      </p:pic>
      <p:pic>
        <p:nvPicPr>
          <p:cNvPr id="73" name="TextBox 8" descr=""/>
          <p:cNvPicPr/>
          <p:nvPr/>
        </p:nvPicPr>
        <p:blipFill>
          <a:blip r:embed="rId4"/>
          <a:stretch/>
        </p:blipFill>
        <p:spPr>
          <a:xfrm>
            <a:off x="1176480" y="5730840"/>
            <a:ext cx="5810040" cy="951120"/>
          </a:xfrm>
          <a:prstGeom prst="rect">
            <a:avLst/>
          </a:prstGeom>
          <a:ln w="0">
            <a:noFill/>
          </a:ln>
        </p:spPr>
      </p:pic>
      <p:sp>
        <p:nvSpPr>
          <p:cNvPr id="74" name="TextBox 9"/>
          <p:cNvSpPr/>
          <p:nvPr/>
        </p:nvSpPr>
        <p:spPr>
          <a:xfrm>
            <a:off x="588960" y="936720"/>
            <a:ext cx="122428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ru-RU" sz="32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Есеп   №4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5" name="TextBox 1"/>
          <p:cNvSpPr/>
          <p:nvPr/>
        </p:nvSpPr>
        <p:spPr>
          <a:xfrm>
            <a:off x="6164280" y="295200"/>
            <a:ext cx="5354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(a+b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)</a:t>
            </a:r>
            <a:r>
              <a:rPr b="1" lang="en-US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= a</a:t>
            </a:r>
            <a:r>
              <a:rPr b="1" lang="en-US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+2ab+b</a:t>
            </a:r>
            <a:r>
              <a:rPr b="1" lang="en-US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kk-KZ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 </a:t>
            </a:r>
            <a:r>
              <a:rPr b="1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(a-b)</a:t>
            </a:r>
            <a:r>
              <a:rPr b="1" lang="en-US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= a</a:t>
            </a:r>
            <a:r>
              <a:rPr b="1" lang="en-US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-</a:t>
            </a:r>
            <a:r>
              <a:rPr b="1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2ab+b</a:t>
            </a:r>
            <a:r>
              <a:rPr b="1" lang="en-US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Группа 22"/>
          <p:cNvGrpSpPr/>
          <p:nvPr/>
        </p:nvGrpSpPr>
        <p:grpSpPr>
          <a:xfrm>
            <a:off x="28440" y="47520"/>
            <a:ext cx="4183200" cy="631800"/>
            <a:chOff x="28440" y="47520"/>
            <a:chExt cx="4183200" cy="631800"/>
          </a:xfrm>
        </p:grpSpPr>
        <p:sp>
          <p:nvSpPr>
            <p:cNvPr id="77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78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79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80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81" name="TextBox 27"/>
            <p:cNvSpPr/>
            <p:nvPr/>
          </p:nvSpPr>
          <p:spPr>
            <a:xfrm>
              <a:off x="1138680" y="167400"/>
              <a:ext cx="3072960" cy="451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82" name="Прямоугольник 5"/>
          <p:cNvSpPr/>
          <p:nvPr/>
        </p:nvSpPr>
        <p:spPr>
          <a:xfrm>
            <a:off x="1163520" y="109440"/>
            <a:ext cx="3354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843c0c"/>
                </a:solidFill>
                <a:uFillTx/>
                <a:latin typeface="Times New Roman"/>
                <a:ea typeface="Times New Roman"/>
              </a:rPr>
              <a:t>Есептер шығару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83" name="Прямоугольник 6" descr=""/>
          <p:cNvPicPr/>
          <p:nvPr/>
        </p:nvPicPr>
        <p:blipFill>
          <a:blip r:embed="rId3"/>
          <a:stretch/>
        </p:blipFill>
        <p:spPr>
          <a:xfrm>
            <a:off x="476280" y="1450800"/>
            <a:ext cx="11453760" cy="7577280"/>
          </a:xfrm>
          <a:prstGeom prst="rect">
            <a:avLst/>
          </a:prstGeom>
          <a:ln w="0">
            <a:noFill/>
          </a:ln>
        </p:spPr>
      </p:pic>
      <p:sp>
        <p:nvSpPr>
          <p:cNvPr id="84" name="TextBox 12"/>
          <p:cNvSpPr/>
          <p:nvPr/>
        </p:nvSpPr>
        <p:spPr>
          <a:xfrm>
            <a:off x="920880" y="920880"/>
            <a:ext cx="21049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2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Есеп   №5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5" name="TextBox 1"/>
          <p:cNvSpPr/>
          <p:nvPr/>
        </p:nvSpPr>
        <p:spPr>
          <a:xfrm>
            <a:off x="6370560" y="295200"/>
            <a:ext cx="49705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(a+b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)</a:t>
            </a:r>
            <a:r>
              <a:rPr b="1" lang="en-US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= a</a:t>
            </a:r>
            <a:r>
              <a:rPr b="1" lang="en-US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+2ab+b</a:t>
            </a:r>
            <a:r>
              <a:rPr b="1" lang="en-US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kk-KZ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 </a:t>
            </a:r>
            <a:r>
              <a:rPr b="1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(a-b)</a:t>
            </a:r>
            <a:r>
              <a:rPr b="1" lang="en-US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= a</a:t>
            </a:r>
            <a:r>
              <a:rPr b="1" lang="en-US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-</a:t>
            </a:r>
            <a:r>
              <a:rPr b="1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2ab+b</a:t>
            </a:r>
            <a:r>
              <a:rPr b="1" lang="en-US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Группа 22"/>
          <p:cNvGrpSpPr/>
          <p:nvPr/>
        </p:nvGrpSpPr>
        <p:grpSpPr>
          <a:xfrm>
            <a:off x="28440" y="47520"/>
            <a:ext cx="4183200" cy="631800"/>
            <a:chOff x="28440" y="47520"/>
            <a:chExt cx="4183200" cy="631800"/>
          </a:xfrm>
        </p:grpSpPr>
        <p:sp>
          <p:nvSpPr>
            <p:cNvPr id="87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88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89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0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91" name="TextBox 27"/>
            <p:cNvSpPr/>
            <p:nvPr/>
          </p:nvSpPr>
          <p:spPr>
            <a:xfrm>
              <a:off x="1138680" y="167400"/>
              <a:ext cx="3072960" cy="451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92" name="Прямоугольник 5"/>
          <p:cNvSpPr/>
          <p:nvPr/>
        </p:nvSpPr>
        <p:spPr>
          <a:xfrm>
            <a:off x="1163520" y="109440"/>
            <a:ext cx="3354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843c0c"/>
                </a:solidFill>
                <a:uFillTx/>
                <a:latin typeface="Times New Roman"/>
                <a:ea typeface="Times New Roman"/>
              </a:rPr>
              <a:t>Есептер шығару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93" name="Прямоугольник 6" descr=""/>
          <p:cNvPicPr/>
          <p:nvPr/>
        </p:nvPicPr>
        <p:blipFill>
          <a:blip r:embed="rId3"/>
          <a:stretch/>
        </p:blipFill>
        <p:spPr>
          <a:xfrm>
            <a:off x="476280" y="1450800"/>
            <a:ext cx="11453760" cy="5151600"/>
          </a:xfrm>
          <a:prstGeom prst="rect">
            <a:avLst/>
          </a:prstGeom>
          <a:ln w="0">
            <a:noFill/>
          </a:ln>
        </p:spPr>
      </p:pic>
      <p:sp>
        <p:nvSpPr>
          <p:cNvPr id="94" name="TextBox 12"/>
          <p:cNvSpPr/>
          <p:nvPr/>
        </p:nvSpPr>
        <p:spPr>
          <a:xfrm>
            <a:off x="920880" y="920880"/>
            <a:ext cx="21049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2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Есеп   №6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5" name="TextBox 1"/>
          <p:cNvSpPr/>
          <p:nvPr/>
        </p:nvSpPr>
        <p:spPr>
          <a:xfrm>
            <a:off x="6370560" y="295200"/>
            <a:ext cx="49705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(a+b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)</a:t>
            </a:r>
            <a:r>
              <a:rPr b="1" lang="en-US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= a</a:t>
            </a:r>
            <a:r>
              <a:rPr b="1" lang="en-US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+2ab+b</a:t>
            </a:r>
            <a:r>
              <a:rPr b="1" lang="en-US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kk-KZ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 </a:t>
            </a:r>
            <a:r>
              <a:rPr b="1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(a-b)</a:t>
            </a:r>
            <a:r>
              <a:rPr b="1" lang="en-US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= a</a:t>
            </a:r>
            <a:r>
              <a:rPr b="1" lang="en-US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-</a:t>
            </a:r>
            <a:r>
              <a:rPr b="1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2ab+b</a:t>
            </a:r>
            <a:r>
              <a:rPr b="1" lang="en-US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Группа 22"/>
          <p:cNvGrpSpPr/>
          <p:nvPr/>
        </p:nvGrpSpPr>
        <p:grpSpPr>
          <a:xfrm>
            <a:off x="28440" y="47520"/>
            <a:ext cx="4183200" cy="640800"/>
            <a:chOff x="28440" y="47520"/>
            <a:chExt cx="4183200" cy="640800"/>
          </a:xfrm>
        </p:grpSpPr>
        <p:sp>
          <p:nvSpPr>
            <p:cNvPr id="97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98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99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0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101" name="TextBox 27"/>
            <p:cNvSpPr/>
            <p:nvPr/>
          </p:nvSpPr>
          <p:spPr>
            <a:xfrm>
              <a:off x="1138680" y="167400"/>
              <a:ext cx="30729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Қорытынды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102" name="Рисунок 9" descr=""/>
          <p:cNvPicPr/>
          <p:nvPr/>
        </p:nvPicPr>
        <p:blipFill>
          <a:blip r:embed="rId3"/>
          <a:stretch/>
        </p:blipFill>
        <p:spPr>
          <a:xfrm>
            <a:off x="8080200" y="2668680"/>
            <a:ext cx="3521160" cy="4322520"/>
          </a:xfrm>
          <a:prstGeom prst="rect">
            <a:avLst/>
          </a:prstGeom>
          <a:ln w="0">
            <a:noFill/>
          </a:ln>
        </p:spPr>
      </p:pic>
      <p:sp>
        <p:nvSpPr>
          <p:cNvPr id="103" name="TextBox 1"/>
          <p:cNvSpPr/>
          <p:nvPr/>
        </p:nvSpPr>
        <p:spPr>
          <a:xfrm>
            <a:off x="546120" y="1047600"/>
            <a:ext cx="951228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Бүгінгі сабақта квадрат үшмүшеден екімүшенің толық квадыратын бөліп алуды үйрендік.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1264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2022-09-05T02:41:09Z</dcterms:created>
  <dc:creator>User</dc:creator>
  <dc:description/>
  <dc:language>ru-RU</dc:language>
  <cp:lastModifiedBy>Huawei</cp:lastModifiedBy>
  <dcterms:modified xsi:type="dcterms:W3CDTF">2024-08-14T10:22:46Z</dcterms:modified>
  <cp:revision>157</cp:revision>
  <dc:subject/>
  <dc:title>Действительные числа</dc:title>
</cp:coreProperties>
</file>