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80" r:id="rId3"/>
    <p:sldId id="281" r:id="rId4"/>
    <p:sldId id="319" r:id="rId5"/>
    <p:sldId id="321" r:id="rId6"/>
    <p:sldId id="318" r:id="rId7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zgel" initials="u" lastIdx="1" clrIdx="0">
    <p:extLst>
      <p:ext uri="{19B8F6BF-5375-455C-9EA6-DF929625EA0E}">
        <p15:presenceInfo xmlns:p15="http://schemas.microsoft.com/office/powerpoint/2012/main" userId="uzg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1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987EE-7429-4D2A-83E6-CB32EC153EA7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4397F-087F-44A8-8974-3F64B1B5D775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217020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D048-A82F-403B-B48F-FF90C7C50E39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5F94E-58EA-4A77-BB9C-8CECD1DFCFA2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2459550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1CAFF-9974-4192-8AA0-437749996BD7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E00F3-8C8D-4491-BA00-5FF2295003D9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2846560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8985E-DFF2-4050-A7BE-05EA017BB073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12838-9C61-41D5-B4AB-B25AAE84EE8C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755895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4CA34-7507-43A1-BAF7-A7DC072C3461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664ED-FE85-4A5C-B69C-333E2798A478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723260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503AC-4476-48AE-80AA-41549DA84C78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A59FC-6A7B-4EA3-96A1-2B6D4269C6BA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812414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7530A-D5D7-4A55-85EE-66A7B2738503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5F27E-C7DA-47D4-B8F6-F848C0B13353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887671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ED071-C379-4EEF-875E-FA9B76641CF8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BA0B4-5346-4192-9B2E-FA794DD90D64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595484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C8CF0-A5DC-43A5-8EFC-1592C96C6043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3DA2F-C9B2-4B17-B1E5-5008FB20E466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2418677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400D1-A47D-43B0-86CA-E71C9668D27D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03CC1-0D84-41E9-9698-715A9088FA5D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972565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2DAE9-F354-4310-AD39-F7818571950D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C4653-BF09-43FD-83EF-26387D8F70A2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20558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3D79D1FE-96F4-469C-864C-0FCD326E7558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7D87BE9-F5B2-49F6-882A-80E190F6841A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1"/>
          <p:cNvSpPr>
            <a:spLocks noChangeArrowheads="1"/>
          </p:cNvSpPr>
          <p:nvPr/>
        </p:nvSpPr>
        <p:spPr bwMode="auto">
          <a:xfrm>
            <a:off x="952500" y="2559050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Пәні: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Прямоугольник 2"/>
          <p:cNvSpPr>
            <a:spLocks noChangeArrowheads="1"/>
          </p:cNvSpPr>
          <p:nvPr/>
        </p:nvSpPr>
        <p:spPr bwMode="auto">
          <a:xfrm>
            <a:off x="952500" y="3470275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Сынып: 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Прямоугольник 3"/>
          <p:cNvSpPr>
            <a:spLocks noChangeArrowheads="1"/>
          </p:cNvSpPr>
          <p:nvPr/>
        </p:nvSpPr>
        <p:spPr bwMode="auto">
          <a:xfrm>
            <a:off x="952500" y="4381500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</a:t>
            </a:r>
            <a:r>
              <a:rPr lang="ru-RU" alt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altLang="kk-KZ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Прямоугольник 4"/>
          <p:cNvSpPr>
            <a:spLocks noChangeArrowheads="1"/>
          </p:cNvSpPr>
          <p:nvPr/>
        </p:nvSpPr>
        <p:spPr bwMode="auto">
          <a:xfrm>
            <a:off x="952500" y="5292725"/>
            <a:ext cx="67786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kk-KZ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Ұстаздың</a:t>
            </a: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аты-жөні: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4" name="Прямоугольник 5"/>
          <p:cNvSpPr>
            <a:spLocks noChangeArrowheads="1"/>
          </p:cNvSpPr>
          <p:nvPr/>
        </p:nvSpPr>
        <p:spPr bwMode="auto">
          <a:xfrm>
            <a:off x="2635250" y="2538413"/>
            <a:ext cx="8842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                         </a:t>
            </a: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5" name="Прямоугольник 6"/>
          <p:cNvSpPr>
            <a:spLocks noChangeArrowheads="1"/>
          </p:cNvSpPr>
          <p:nvPr/>
        </p:nvSpPr>
        <p:spPr bwMode="auto">
          <a:xfrm>
            <a:off x="5988050" y="3449638"/>
            <a:ext cx="29019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8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Прямоугольник 7"/>
          <p:cNvSpPr>
            <a:spLocks noChangeArrowheads="1"/>
          </p:cNvSpPr>
          <p:nvPr/>
        </p:nvSpPr>
        <p:spPr bwMode="auto">
          <a:xfrm>
            <a:off x="5988050" y="4360863"/>
            <a:ext cx="29019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    </a:t>
            </a:r>
            <a:r>
              <a:rPr lang="en-US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kk-KZ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Скругленный прямоугольник 22"/>
          <p:cNvSpPr/>
          <p:nvPr/>
        </p:nvSpPr>
        <p:spPr>
          <a:xfrm>
            <a:off x="766763" y="625475"/>
            <a:ext cx="10456862" cy="164623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415845" y="3584575"/>
            <a:ext cx="6400800" cy="1489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1041400" y="823913"/>
            <a:ext cx="976312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Сабақтың тақырыбы</a:t>
            </a:r>
            <a:r>
              <a:rPr lang="kk-KZ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     </a:t>
            </a:r>
            <a:r>
              <a:rPr lang="kk-KZ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Квадрат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теңдеулерді шешу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6100" y="3556000"/>
            <a:ext cx="8037513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Оқу мақсаты  </a:t>
            </a:r>
            <a:r>
              <a:rPr lang="kk-KZ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Виет теоремасын қолдану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8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9613" y="2346325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914400" y="1563687"/>
            <a:ext cx="7593013" cy="269900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099" name="TextBox 25"/>
          <p:cNvSpPr txBox="1">
            <a:spLocks noChangeArrowheads="1"/>
          </p:cNvSpPr>
          <p:nvPr/>
        </p:nvSpPr>
        <p:spPr bwMode="auto">
          <a:xfrm>
            <a:off x="1189038" y="1708150"/>
            <a:ext cx="704373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</a:t>
            </a:r>
            <a:r>
              <a:rPr lang="kk-KZ" alt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ru-RU" sz="4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Виет теоремасын қолдануды үйренесіздер</a:t>
            </a:r>
            <a:endParaRPr lang="ru-RU" alt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775" y="1974850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61508" y="254000"/>
            <a:ext cx="2566408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3731341" y="131968"/>
            <a:ext cx="796412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"/>
          <p:cNvSpPr>
            <a:spLocks noChangeArrowheads="1"/>
          </p:cNvSpPr>
          <p:nvPr/>
        </p:nvSpPr>
        <p:spPr bwMode="auto">
          <a:xfrm>
            <a:off x="3731340" y="315555"/>
            <a:ext cx="796412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 теңдеулердің түбірін табыңдар:</a:t>
            </a:r>
            <a:endParaRPr lang="en-US" alt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-1687039" y="1083917"/>
                <a:ext cx="9214436" cy="65246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)(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𝟏𝟏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=2-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28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𝟏𝟏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28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𝟏𝟏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28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𝟏𝟎</m:t>
                            </m:r>
                            <m:r>
                              <a:rPr lang="en-US" sz="2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𝟑𝟎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𝟏𝟎𝟎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𝟑𝟑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𝟑𝟔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28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𝟏𝟎</m:t>
                            </m:r>
                            <m:r>
                              <a:rPr lang="en-US" sz="2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𝟔𝟑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𝟏𝟑𝟔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𝟑𝟎</m:t>
                        </m:r>
                      </m:den>
                    </m:f>
                  </m:oMath>
                </a14:m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den>
                    </m:f>
                  </m:oMath>
                </a14:m>
                <a:endParaRPr lang="en-US" sz="28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𝟔𝟑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𝟏𝟑𝟔</m:t>
                    </m:r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800" b="1" dirty="0">
                    <a:solidFill>
                      <a:srgbClr val="00206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𝟖𝟎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𝟏𝟎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endParaRPr lang="en-US" sz="28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𝟔𝟑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𝟏𝟑𝟔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en-US" sz="2800" b="1" dirty="0">
                    <a:solidFill>
                      <a:srgbClr val="00206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𝟖𝟎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𝟏𝟎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endParaRPr lang="en-US" sz="2800" b="1" dirty="0" smtClean="0">
                  <a:solidFill>
                    <a:srgbClr val="002060"/>
                  </a:solidFill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𝟓𝟑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𝟐𝟏𝟔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cs typeface="Times New Roman" panose="02020603050405020304" pitchFamily="18" charset="0"/>
                  </a:rPr>
                  <a:t>/:10</a:t>
                </a:r>
              </a:p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𝟓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𝟑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𝟐𝟏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𝟔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𝟎</m:t>
                      </m:r>
                    </m:oMath>
                  </m:oMathPara>
                </a14:m>
                <a:endParaRPr lang="en-US" sz="2800" b="1" dirty="0">
                  <a:solidFill>
                    <a:srgbClr val="002060"/>
                  </a:solidFill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:endParaRPr lang="en-US" sz="2800" b="1" dirty="0">
                  <a:solidFill>
                    <a:srgbClr val="002060"/>
                  </a:solidFill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:endParaRPr lang="en-US" sz="2800" b="1" dirty="0" smtClean="0">
                  <a:solidFill>
                    <a:srgbClr val="002060"/>
                  </a:solidFill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:endParaRPr lang="ru-RU" sz="28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687039" y="1083917"/>
                <a:ext cx="9214436" cy="652467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6064598" y="1083917"/>
                <a:ext cx="5734112" cy="65234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𝟓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𝟑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𝟐𝟏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𝟔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𝟎</m:t>
                      </m:r>
                    </m:oMath>
                  </m:oMathPara>
                </a14:m>
                <a:endParaRPr lang="en-US" sz="2800" b="1" dirty="0" smtClean="0">
                  <a:solidFill>
                    <a:srgbClr val="002060"/>
                  </a:solidFill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p=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5,3</a:t>
                </a:r>
                <a14:m>
                  <m:oMath xmlns:m="http://schemas.openxmlformats.org/officeDocument/2006/math">
                    <m:r>
                      <a:rPr lang="en-US" sz="28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8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𝒒</m:t>
                    </m:r>
                    <m:r>
                      <a:rPr lang="en-US" sz="28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𝟐𝟏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𝟔</m:t>
                    </m:r>
                  </m:oMath>
                </a14:m>
                <a:endParaRPr lang="en-US" sz="28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28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28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sz="28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8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  <m:r>
                              <a:rPr lang="en-US" sz="28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𝒂𝒄</m:t>
                            </m:r>
                          </m:e>
                        </m:rad>
                      </m:num>
                      <m:den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−(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28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28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(−</m:t>
                                </m:r>
                                <m:r>
                                  <a:rPr lang="en-US" sz="28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𝟓</m:t>
                                </m:r>
                                <m:r>
                                  <a:rPr lang="en-US" sz="28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,</m:t>
                                </m:r>
                                <m:r>
                                  <a:rPr lang="en-US" sz="28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  <m:r>
                                  <a:rPr lang="en-US" sz="28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sz="28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  <m:r>
                              <a:rPr lang="en-US" sz="28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·</m:t>
                            </m:r>
                            <m:r>
                              <a:rPr lang="en-US" sz="28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  <m:r>
                              <a:rPr lang="en-US" sz="28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·(−</m:t>
                            </m:r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𝟐𝟏</m:t>
                            </m:r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</m:rad>
                      </m:num>
                      <m:den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28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𝟐𝟖</m:t>
                            </m:r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𝟎𝟗</m:t>
                            </m:r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𝟖𝟔</m:t>
                            </m:r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e>
                        </m:rad>
                      </m:num>
                      <m:den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28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𝟏𝟏𝟒</m:t>
                            </m:r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𝟒𝟗</m:t>
                            </m:r>
                          </m:e>
                        </m:rad>
                      </m:num>
                      <m:den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  <m:r>
                      <a:rPr lang="en-US" sz="28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28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=8,</a:t>
                </a:r>
                <a:r>
                  <a:rPr lang="ru-RU" sz="2800" b="1" dirty="0" smtClean="0">
                    <a:solidFill>
                      <a:srgbClr val="00206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-2,7</a:t>
                </a:r>
                <a:endParaRPr lang="en-US" sz="28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:endParaRPr lang="en-US" sz="28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:endParaRPr lang="en-US" sz="28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:endParaRPr lang="en-US" sz="2800" b="1" i="1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:endParaRPr lang="en-US" sz="2800" b="1" i="1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:endParaRPr lang="en-US" sz="2800" b="1" dirty="0">
                  <a:solidFill>
                    <a:srgbClr val="002060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4598" y="1083917"/>
                <a:ext cx="5734112" cy="6523452"/>
              </a:xfrm>
              <a:prstGeom prst="rect">
                <a:avLst/>
              </a:prstGeom>
              <a:blipFill>
                <a:blip r:embed="rId3"/>
                <a:stretch>
                  <a:fillRect l="-22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881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61508" y="254000"/>
            <a:ext cx="2566408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3731341" y="131968"/>
            <a:ext cx="796412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"/>
          <p:cNvSpPr>
            <a:spLocks noChangeArrowheads="1"/>
          </p:cNvSpPr>
          <p:nvPr/>
        </p:nvSpPr>
        <p:spPr bwMode="auto">
          <a:xfrm>
            <a:off x="3731340" y="315555"/>
            <a:ext cx="796412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 теңдеулердің түбірін табыңдар:</a:t>
            </a:r>
            <a:endParaRPr lang="en-US" alt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42224" y="1145473"/>
                <a:ext cx="11554808" cy="51539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2800" b="1" dirty="0" smtClean="0">
                    <a:solidFill>
                      <a:srgbClr val="002060"/>
                    </a:solidFill>
                    <a:cs typeface="Times New Roman" panose="02020603050405020304" pitchFamily="18" charset="0"/>
                  </a:rPr>
                  <a:t>-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𝟕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 (2+x)</a:t>
                </a:r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(x-2)</a:t>
                </a:r>
                <a:endParaRPr lang="en-US" sz="2800" b="1" i="1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𝟕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𝟒</m:t>
                    </m:r>
                  </m:oMath>
                </a14:m>
                <a:endParaRPr lang="en-US" sz="2800" b="1" i="1" dirty="0" smtClean="0">
                  <a:solidFill>
                    <a:srgbClr val="002060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𝟕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𝟒</m:t>
                    </m:r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=0</a:t>
                </a:r>
                <a:endParaRPr lang="en-US" sz="2800" b="1" i="1" dirty="0">
                  <a:solidFill>
                    <a:srgbClr val="002060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:r>
                  <a:rPr lang="en-US" sz="2800" b="1" dirty="0" smtClean="0">
                    <a:solidFill>
                      <a:srgbClr val="002060"/>
                    </a:solidFill>
                    <a:cs typeface="Times New Roman" panose="02020603050405020304" pitchFamily="18" charset="0"/>
                  </a:rPr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𝟕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𝟒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0/: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(-2)</a:t>
                </a:r>
              </a:p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𝟑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𝟓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𝟎</m:t>
                      </m:r>
                    </m:oMath>
                  </m:oMathPara>
                </a14:m>
                <a:endParaRPr lang="en-US" sz="28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28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28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sz="28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8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  <m:r>
                              <a:rPr lang="en-US" sz="28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𝒂𝒄</m:t>
                            </m:r>
                          </m:e>
                        </m:rad>
                      </m:num>
                      <m:den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28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28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(</m:t>
                                </m:r>
                                <m:r>
                                  <a:rPr lang="en-US" sz="28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  <m:r>
                                  <a:rPr lang="en-US" sz="28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,</m:t>
                                </m:r>
                                <m:r>
                                  <a:rPr lang="en-US" sz="28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𝟓</m:t>
                                </m:r>
                                <m:r>
                                  <a:rPr lang="en-US" sz="28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sz="28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8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  <m:r>
                              <a:rPr lang="en-US" sz="28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·</m:t>
                            </m:r>
                            <m:r>
                              <a:rPr lang="en-US" sz="28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  <m:r>
                              <a:rPr lang="en-US" sz="28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·(−</m:t>
                            </m:r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</m:rad>
                      </m:num>
                      <m:den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28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𝟏𝟐</m:t>
                            </m:r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𝟐𝟓</m:t>
                            </m:r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𝟖</m:t>
                            </m:r>
                          </m:e>
                        </m:rad>
                      </m:num>
                      <m:den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  <m:r>
                      <a:rPr lang="en-US" sz="28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28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𝟐𝟎</m:t>
                            </m:r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𝟐𝟓</m:t>
                            </m:r>
                          </m:e>
                        </m:rad>
                      </m:num>
                      <m:den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  <m:r>
                      <a:rPr lang="en-US" sz="28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2800" b="1" i="1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=-4,</a:t>
                </a:r>
                <a:r>
                  <a:rPr lang="ru-RU" sz="2800" b="1" dirty="0" smtClean="0">
                    <a:solidFill>
                      <a:srgbClr val="00206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  <m:r>
                      <a:rPr lang="en-US" sz="28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𝟓</m:t>
                    </m:r>
                  </m:oMath>
                </a14:m>
                <a:endParaRPr lang="en-US" sz="2800" b="1" i="1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:endParaRPr lang="en-US" sz="2800" b="1" i="1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:endParaRPr lang="en-US" sz="28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224" y="1145473"/>
                <a:ext cx="11554808" cy="5153975"/>
              </a:xfrm>
              <a:prstGeom prst="rect">
                <a:avLst/>
              </a:prstGeom>
              <a:blipFill>
                <a:blip r:embed="rId2"/>
                <a:stretch>
                  <a:fillRect l="-1055" t="-14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649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914400" y="1563687"/>
            <a:ext cx="7593013" cy="269900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099" name="TextBox 25"/>
          <p:cNvSpPr txBox="1">
            <a:spLocks noChangeArrowheads="1"/>
          </p:cNvSpPr>
          <p:nvPr/>
        </p:nvSpPr>
        <p:spPr bwMode="auto">
          <a:xfrm>
            <a:off x="1189038" y="1708150"/>
            <a:ext cx="704373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</a:t>
            </a:r>
            <a:r>
              <a:rPr lang="kk-KZ" alt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ru-RU" sz="4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Виет </a:t>
            </a:r>
            <a:r>
              <a:rPr lang="kk-KZ" alt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теоремасын қолдануды үйрендіңіздер</a:t>
            </a:r>
            <a:endParaRPr lang="ru-RU" alt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775" y="1974850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402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2032</TotalTime>
  <Words>68</Words>
  <Application>Microsoft Office PowerPoint</Application>
  <PresentationFormat>Широкоэкранный</PresentationFormat>
  <Paragraphs>43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Cambria Math</vt:lpstr>
      <vt:lpstr>Tahoma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219</cp:revision>
  <dcterms:created xsi:type="dcterms:W3CDTF">2022-09-04T21:41:09Z</dcterms:created>
  <dcterms:modified xsi:type="dcterms:W3CDTF">2024-08-14T05:21:36Z</dcterms:modified>
</cp:coreProperties>
</file>