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279" r:id="rId5"/>
    <p:sldId id="282" r:id="rId6"/>
    <p:sldId id="283" r:id="rId7"/>
    <p:sldId id="286" r:id="rId8"/>
    <p:sldId id="289" r:id="rId9"/>
    <p:sldId id="284" r:id="rId10"/>
    <p:sldId id="290" r:id="rId11"/>
    <p:sldId id="285" r:id="rId12"/>
    <p:sldId id="287" r:id="rId13"/>
    <p:sldId id="288" r:id="rId14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80F41-0EFF-4FC2-9F23-AAC845110045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E76EF-D2B9-4515-8E29-08FEC4B1AD88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71730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C826C-4E7A-4B96-98AF-62D649513444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6A6C9-221D-47CA-B7B0-99DA7B4D2A06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187080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0231A-5E26-4C7E-A911-86154C6E458B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C31A2-59F2-4670-86C5-61D4F2A4CCD9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5896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0CBD7-6AEA-4A3A-A8B9-2E83CA204F0E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F9EC0-80BC-4759-929B-AE6081E45783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139389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E3D7-967B-4E88-A7F8-B5A098D73C63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4698B-664A-46C4-A8CC-916B6685D130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211458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2FF31-7B9A-492C-B059-DC1048CA45F3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FFAB5-4F99-469B-B7B1-756B530EC4F2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56968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406EC-49E5-4447-B707-5C01142989B8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65830-9CB3-4F9E-B39B-A0797849BC15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2912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F2BC8-42C2-4A49-9F13-0BBEB9A3A1DB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FB64-9DA2-4E7F-9744-9196A639F62F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220373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843AC-BDE6-42F1-94F3-2A6787006EAC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83BD-69DB-4095-84E1-5F3A2C518708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52528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279D-7BAA-4DDD-BDFE-C7B7EF0F2A02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03BA3-F05C-45CD-BAA4-8F3C9BCF287D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128755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88F95-2B33-4B24-9FC1-F5C7DF1B7A63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CD6E7-AA91-40F6-BA13-6CA3FFF1B8A0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  <p:extLst>
      <p:ext uri="{BB962C8B-B14F-4D97-AF65-F5344CB8AC3E}">
        <p14:creationId xmlns:p14="http://schemas.microsoft.com/office/powerpoint/2010/main" val="86040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4FDC0FE-7EF2-4772-8361-526033E92A52}" type="datetimeFigureOut">
              <a:rPr lang="ru-RU"/>
              <a:pPr>
                <a:defRPr/>
              </a:pPr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6879EC-1098-4B99-A371-096CBFFBB63B}" type="slidenum">
              <a:rPr lang="ru-RU" altLang="kk-KZ"/>
              <a:pPr>
                <a:defRPr/>
              </a:pPr>
              <a:t>‹#›</a:t>
            </a:fld>
            <a:endParaRPr lang="ru-RU" altLang="kk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11213" y="1814513"/>
            <a:ext cx="10972800" cy="2863989"/>
          </a:xfrm>
          <a:prstGeom prst="rect">
            <a:avLst/>
          </a:prstGeom>
          <a:blipFill>
            <a:blip r:embed="rId2"/>
            <a:stretch>
              <a:fillRect l="-1944" t="-3838" r="-1667" b="-2772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427038"/>
            <a:ext cx="2424113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87079" y="4782728"/>
                <a:ext cx="3268844" cy="163288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altLang="ru-RU" sz="40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4000" b="1" i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r>
                  <a:rPr lang="ru-RU" altLang="ru-RU" sz="4000" b="1" i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х+с</a:t>
                </a:r>
                <a:r>
                  <a:rPr lang="ru-RU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40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0/a</a:t>
                </a:r>
              </a:p>
              <a:p>
                <a:pPr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  <m:r>
                      <a:rPr lang="en-US" sz="40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40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</a:t>
                </a:r>
                <a:endParaRPr lang="ru-RU" sz="40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079" y="4782728"/>
                <a:ext cx="3268844" cy="1632883"/>
              </a:xfrm>
              <a:prstGeom prst="rect">
                <a:avLst/>
              </a:prstGeom>
              <a:blipFill>
                <a:blip r:embed="rId3"/>
                <a:stretch>
                  <a:fillRect l="-5730" t="-5904" r="-5545" b="-4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7433203" y="5168832"/>
            <a:ext cx="277031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40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4671464" y="5333655"/>
            <a:ext cx="1887793" cy="378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427038"/>
            <a:ext cx="2424113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Прямоугольник 1"/>
          <p:cNvSpPr>
            <a:spLocks noChangeArrowheads="1"/>
          </p:cNvSpPr>
          <p:nvPr/>
        </p:nvSpPr>
        <p:spPr bwMode="auto">
          <a:xfrm>
            <a:off x="4097338" y="473075"/>
            <a:ext cx="5119687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4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0/</a:t>
            </a:r>
            <a:r>
              <a:rPr lang="kk-KZ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4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4х+5=</a:t>
            </a:r>
            <a:r>
              <a:rPr lang="en-US" altLang="ru-RU" sz="4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altLang="ru-RU" sz="4400" b="1" i="1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43675" y="4405313"/>
            <a:ext cx="5126038" cy="19383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квадрат теңдеулер</a:t>
            </a:r>
          </a:p>
          <a:p>
            <a:pPr algn="ctr">
              <a:defRPr/>
            </a:pP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4000" b="1" i="1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4х+5=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1650" y="2724150"/>
            <a:ext cx="5411788" cy="20002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келтірілмеген квадрат теңдеулер</a:t>
            </a:r>
          </a:p>
          <a:p>
            <a:pPr algn="ctr">
              <a:defRPr/>
            </a:pPr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ru-RU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ru-RU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0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а≠0,а≠1</a:t>
            </a:r>
            <a:endParaRPr lang="ru-RU" altLang="ru-RU" sz="4000" b="1" i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315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2950" y="427038"/>
            <a:ext cx="2565400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7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847850"/>
            <a:ext cx="10442575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33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теңдеудің анықтамасын білдіңіздер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171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2750" y="3584575"/>
            <a:ext cx="8170863" cy="20875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теңдеу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теңдеудің анықтамасын білу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теңдеудің анықтамасын білесіздер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8444" y="1248980"/>
            <a:ext cx="3174395" cy="62946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74245" y="2135219"/>
            <a:ext cx="3642792" cy="721801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124035" y="3025552"/>
            <a:ext cx="4943212" cy="721801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125" name="Прямоугольник 15"/>
          <p:cNvSpPr>
            <a:spLocks noChangeArrowheads="1"/>
          </p:cNvSpPr>
          <p:nvPr/>
        </p:nvSpPr>
        <p:spPr bwMode="auto">
          <a:xfrm>
            <a:off x="368300" y="433388"/>
            <a:ext cx="112236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дәрежелі айнымалысы бар теңдеулерді қарастырайық: </a:t>
            </a:r>
            <a:endParaRPr lang="ru-RU" altLang="kk-KZ" sz="3000">
              <a:solidFill>
                <a:srgbClr val="002060"/>
              </a:solidFill>
            </a:endParaRPr>
          </a:p>
        </p:txBody>
      </p:sp>
      <p:sp>
        <p:nvSpPr>
          <p:cNvPr id="5126" name="Прямоугольник 15"/>
          <p:cNvSpPr>
            <a:spLocks noChangeArrowheads="1"/>
          </p:cNvSpPr>
          <p:nvPr/>
        </p:nvSpPr>
        <p:spPr bwMode="auto">
          <a:xfrm>
            <a:off x="222250" y="4462463"/>
            <a:ext cx="1122362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k-KZ" altLang="kk-KZ" sz="3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altLang="kk-KZ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 теңдеулер </a:t>
            </a:r>
            <a:r>
              <a:rPr lang="kk-KZ" altLang="kk-KZ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 </a:t>
            </a:r>
            <a:endParaRPr lang="en-US" altLang="kk-KZ" sz="4000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k-KZ" altLang="kk-KZ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</a:t>
            </a:r>
            <a:endParaRPr lang="ru-RU" altLang="kk-KZ" sz="40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3897313" y="1433513"/>
            <a:ext cx="39830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54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х+с=</a:t>
            </a:r>
            <a:r>
              <a:rPr lang="en-US" altLang="ru-RU" sz="54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altLang="ru-RU" sz="5400" b="1" i="1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2"/>
          <p:cNvSpPr>
            <a:spLocks noChangeArrowheads="1"/>
          </p:cNvSpPr>
          <p:nvPr/>
        </p:nvSpPr>
        <p:spPr bwMode="auto">
          <a:xfrm>
            <a:off x="766763" y="2598738"/>
            <a:ext cx="10972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түріндегі теңдеу 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 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 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айнымалы,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,с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-кез келген  сандар және 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8013" y="427038"/>
            <a:ext cx="283368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Анықтама: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kk-KZ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ны  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х+с=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altLang="ru-RU" sz="40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</a:t>
            </a:r>
            <a:r>
              <a:rPr lang="kk-KZ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) квадрат теңдеуінің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коэффициенттері деп атайды.</a:t>
            </a: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171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–бірінші коэффициент, </a:t>
            </a:r>
            <a:endParaRPr lang="en-US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-екінші коэффициент,  </a:t>
            </a:r>
            <a:endParaRPr lang="en-US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бос мүше.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5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6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657350"/>
            <a:ext cx="10250487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42950" y="427038"/>
            <a:ext cx="2565400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2"/>
          <p:cNvSpPr>
            <a:spLocks noChangeArrowheads="1"/>
          </p:cNvSpPr>
          <p:nvPr/>
        </p:nvSpPr>
        <p:spPr bwMode="auto">
          <a:xfrm>
            <a:off x="811213" y="1814513"/>
            <a:ext cx="1097280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3х-4=х</a:t>
            </a:r>
            <a:r>
              <a:rPr lang="ru-RU" altLang="ru-RU" sz="40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-х</a:t>
            </a:r>
            <a:r>
              <a:rPr lang="ru-RU" altLang="ru-RU" sz="40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+ 3х-4=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altLang="ru-RU" sz="4000" b="1" i="1" baseline="3000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х+с=</a:t>
            </a:r>
            <a:r>
              <a:rPr lang="en-US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altLang="ru-RU" sz="40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а≠0</a:t>
            </a:r>
            <a:r>
              <a:rPr lang="kk-KZ" altLang="ru-RU" sz="40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квадрат теңдеуіне келтіреміз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219" name="Прямоугольник 7"/>
          <p:cNvSpPr>
            <a:spLocks noChangeArrowheads="1"/>
          </p:cNvSpPr>
          <p:nvPr/>
        </p:nvSpPr>
        <p:spPr bwMode="auto">
          <a:xfrm>
            <a:off x="220663" y="4181475"/>
            <a:ext cx="115633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–бірінші коэффициент, </a:t>
            </a:r>
            <a:endParaRPr lang="en-US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-екінші коэффициент,  </a:t>
            </a:r>
            <a:endParaRPr lang="en-US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40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ru-RU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бос мүше.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427038"/>
            <a:ext cx="2424113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2438" y="427038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2100" y="1655763"/>
            <a:ext cx="4478338" cy="831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27825" y="3838575"/>
            <a:ext cx="5126038" cy="19399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квадрат теңдеулер</a:t>
            </a:r>
          </a:p>
          <a:p>
            <a:pPr algn="ctr">
              <a:defRPr/>
            </a:pP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4000" b="1" i="1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7338" y="3843338"/>
            <a:ext cx="5413375" cy="19383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келтірілмеген квадрат теңдеулер</a:t>
            </a:r>
          </a:p>
          <a:p>
            <a:pPr algn="ctr">
              <a:defRPr/>
            </a:pP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а≠0,а≠1</a:t>
            </a:r>
            <a:endParaRPr lang="ru-RU" altLang="ru-RU" sz="4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 flipH="1">
            <a:off x="2860675" y="2487613"/>
            <a:ext cx="3481388" cy="13509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</p:cNvCxnSpPr>
          <p:nvPr/>
        </p:nvCxnSpPr>
        <p:spPr>
          <a:xfrm>
            <a:off x="6342063" y="2487613"/>
            <a:ext cx="2949575" cy="13509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1172</TotalTime>
  <Words>246</Words>
  <Application>Microsoft Office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121</cp:revision>
  <dcterms:created xsi:type="dcterms:W3CDTF">2022-09-04T21:41:09Z</dcterms:created>
  <dcterms:modified xsi:type="dcterms:W3CDTF">2024-08-14T05:17:18Z</dcterms:modified>
</cp:coreProperties>
</file>