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78" r:id="rId2"/>
    <p:sldId id="259" r:id="rId3"/>
    <p:sldId id="279" r:id="rId4"/>
    <p:sldId id="320" r:id="rId5"/>
    <p:sldId id="321" r:id="rId6"/>
    <p:sldId id="322" r:id="rId7"/>
    <p:sldId id="312" r:id="rId8"/>
    <p:sldId id="313" r:id="rId9"/>
    <p:sldId id="310" r:id="rId10"/>
    <p:sldId id="316" r:id="rId11"/>
    <p:sldId id="317" r:id="rId12"/>
    <p:sldId id="318" r:id="rId13"/>
    <p:sldId id="319" r:id="rId14"/>
    <p:sldId id="281" r:id="rId15"/>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128" autoAdjust="0"/>
  </p:normalViewPr>
  <p:slideViewPr>
    <p:cSldViewPr snapToGrid="0">
      <p:cViewPr varScale="1">
        <p:scale>
          <a:sx n="46" d="100"/>
          <a:sy n="46" d="100"/>
        </p:scale>
        <p:origin x="53" y="797"/>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image" Target="../media/image17.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20.wmf"/><Relationship Id="rId1" Type="http://schemas.openxmlformats.org/officeDocument/2006/relationships/image" Target="../media/image19.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22.wmf"/><Relationship Id="rId1" Type="http://schemas.openxmlformats.org/officeDocument/2006/relationships/image" Target="../media/image21.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25.wmf"/><Relationship Id="rId2" Type="http://schemas.openxmlformats.org/officeDocument/2006/relationships/image" Target="../media/image24.wmf"/><Relationship Id="rId1" Type="http://schemas.openxmlformats.org/officeDocument/2006/relationships/image" Target="../media/image23.wmf"/><Relationship Id="rId5" Type="http://schemas.openxmlformats.org/officeDocument/2006/relationships/image" Target="../media/image27.wmf"/><Relationship Id="rId4" Type="http://schemas.openxmlformats.org/officeDocument/2006/relationships/image" Target="../media/image26.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90D9935-B047-43A7-A674-0A0F332CBAA6}" type="datetimeFigureOut">
              <a:rPr lang="ru-RU" smtClean="0"/>
              <a:pPr/>
              <a:t>14.08.2024</a:t>
            </a:fld>
            <a:endParaRPr lang="ru-RU"/>
          </a:p>
        </p:txBody>
      </p:sp>
      <p:sp>
        <p:nvSpPr>
          <p:cNvPr id="4" name="Образ слайда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F8EB568-06E0-497E-8697-71667FFADD31}" type="slidenum">
              <a:rPr lang="ru-RU" smtClean="0"/>
              <a:pPr/>
              <a:t>‹#›</a:t>
            </a:fld>
            <a:endParaRPr lang="ru-RU"/>
          </a:p>
        </p:txBody>
      </p:sp>
    </p:spTree>
    <p:extLst>
      <p:ext uri="{BB962C8B-B14F-4D97-AF65-F5344CB8AC3E}">
        <p14:creationId xmlns:p14="http://schemas.microsoft.com/office/powerpoint/2010/main" val="4262303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0A8259D0-34A0-4D03-BD3A-50F7F6034403}" type="datetimeFigureOut">
              <a:rPr lang="ru-RU" smtClean="0"/>
              <a:pPr/>
              <a:t>14.08.2024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2442872-7659-4856-963F-78491DA69C41}" type="slidenum">
              <a:rPr lang="ru-RU" smtClean="0"/>
              <a:pPr/>
              <a:t>‹#›</a:t>
            </a:fld>
            <a:endParaRPr lang="ru-RU"/>
          </a:p>
        </p:txBody>
      </p:sp>
    </p:spTree>
    <p:extLst>
      <p:ext uri="{BB962C8B-B14F-4D97-AF65-F5344CB8AC3E}">
        <p14:creationId xmlns:p14="http://schemas.microsoft.com/office/powerpoint/2010/main" val="3781964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A8259D0-34A0-4D03-BD3A-50F7F6034403}" type="datetimeFigureOut">
              <a:rPr lang="ru-RU" smtClean="0"/>
              <a:pPr/>
              <a:t>14.08.2024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2442872-7659-4856-963F-78491DA69C41}" type="slidenum">
              <a:rPr lang="ru-RU" smtClean="0"/>
              <a:pPr/>
              <a:t>‹#›</a:t>
            </a:fld>
            <a:endParaRPr lang="ru-RU"/>
          </a:p>
        </p:txBody>
      </p:sp>
    </p:spTree>
    <p:extLst>
      <p:ext uri="{BB962C8B-B14F-4D97-AF65-F5344CB8AC3E}">
        <p14:creationId xmlns:p14="http://schemas.microsoft.com/office/powerpoint/2010/main" val="11961036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A8259D0-34A0-4D03-BD3A-50F7F6034403}" type="datetimeFigureOut">
              <a:rPr lang="ru-RU" smtClean="0"/>
              <a:pPr/>
              <a:t>14.08.2024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2442872-7659-4856-963F-78491DA69C41}" type="slidenum">
              <a:rPr lang="ru-RU" smtClean="0"/>
              <a:pPr/>
              <a:t>‹#›</a:t>
            </a:fld>
            <a:endParaRPr lang="ru-RU"/>
          </a:p>
        </p:txBody>
      </p:sp>
    </p:spTree>
    <p:extLst>
      <p:ext uri="{BB962C8B-B14F-4D97-AF65-F5344CB8AC3E}">
        <p14:creationId xmlns:p14="http://schemas.microsoft.com/office/powerpoint/2010/main" val="12579865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4_Custom Layout">
    <p:spTree>
      <p:nvGrpSpPr>
        <p:cNvPr id="1" name=""/>
        <p:cNvGrpSpPr/>
        <p:nvPr/>
      </p:nvGrpSpPr>
      <p:grpSpPr>
        <a:xfrm>
          <a:off x="0" y="0"/>
          <a:ext cx="0" cy="0"/>
          <a:chOff x="0" y="0"/>
          <a:chExt cx="0" cy="0"/>
        </a:xfrm>
      </p:grpSpPr>
      <p:sp>
        <p:nvSpPr>
          <p:cNvPr id="13" name="Title 1">
            <a:extLst>
              <a:ext uri="{FF2B5EF4-FFF2-40B4-BE49-F238E27FC236}">
                <a16:creationId xmlns="" xmlns:a16="http://schemas.microsoft.com/office/drawing/2014/main" id="{A30FFE61-70DA-44E8-80B5-C704ACDD7155}"/>
              </a:ext>
            </a:extLst>
          </p:cNvPr>
          <p:cNvSpPr>
            <a:spLocks noGrp="1"/>
          </p:cNvSpPr>
          <p:nvPr>
            <p:ph type="ctrTitle" hasCustomPrompt="1"/>
          </p:nvPr>
        </p:nvSpPr>
        <p:spPr>
          <a:xfrm>
            <a:off x="6262286" y="845015"/>
            <a:ext cx="6860276" cy="1926532"/>
          </a:xfrm>
          <a:prstGeom prst="rect">
            <a:avLst/>
          </a:prstGeom>
        </p:spPr>
        <p:txBody>
          <a:bodyPr anchor="ctr">
            <a:noAutofit/>
          </a:bodyPr>
          <a:lstStyle>
            <a:lvl1pPr algn="l">
              <a:defRPr sz="4400" b="1">
                <a:solidFill>
                  <a:schemeClr val="tx1"/>
                </a:solidFill>
              </a:defRPr>
            </a:lvl1pPr>
          </a:lstStyle>
          <a:p>
            <a:r>
              <a:rPr lang="en-US" dirty="0"/>
              <a:t>Click to edit title</a:t>
            </a:r>
          </a:p>
        </p:txBody>
      </p:sp>
    </p:spTree>
    <p:extLst>
      <p:ext uri="{BB962C8B-B14F-4D97-AF65-F5344CB8AC3E}">
        <p14:creationId xmlns:p14="http://schemas.microsoft.com/office/powerpoint/2010/main" val="294219246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A8259D0-34A0-4D03-BD3A-50F7F6034403}" type="datetimeFigureOut">
              <a:rPr lang="ru-RU" smtClean="0"/>
              <a:pPr/>
              <a:t>14.08.2024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2442872-7659-4856-963F-78491DA69C41}" type="slidenum">
              <a:rPr lang="ru-RU" smtClean="0"/>
              <a:pPr/>
              <a:t>‹#›</a:t>
            </a:fld>
            <a:endParaRPr lang="ru-RU"/>
          </a:p>
        </p:txBody>
      </p:sp>
    </p:spTree>
    <p:extLst>
      <p:ext uri="{BB962C8B-B14F-4D97-AF65-F5344CB8AC3E}">
        <p14:creationId xmlns:p14="http://schemas.microsoft.com/office/powerpoint/2010/main" val="13846566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0A8259D0-34A0-4D03-BD3A-50F7F6034403}" type="datetimeFigureOut">
              <a:rPr lang="ru-RU" smtClean="0"/>
              <a:pPr/>
              <a:t>14.08.2024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2442872-7659-4856-963F-78491DA69C41}" type="slidenum">
              <a:rPr lang="ru-RU" smtClean="0"/>
              <a:pPr/>
              <a:t>‹#›</a:t>
            </a:fld>
            <a:endParaRPr lang="ru-RU"/>
          </a:p>
        </p:txBody>
      </p:sp>
    </p:spTree>
    <p:extLst>
      <p:ext uri="{BB962C8B-B14F-4D97-AF65-F5344CB8AC3E}">
        <p14:creationId xmlns:p14="http://schemas.microsoft.com/office/powerpoint/2010/main" val="29933395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0A8259D0-34A0-4D03-BD3A-50F7F6034403}" type="datetimeFigureOut">
              <a:rPr lang="ru-RU" smtClean="0"/>
              <a:pPr/>
              <a:t>14.08.2024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2442872-7659-4856-963F-78491DA69C41}" type="slidenum">
              <a:rPr lang="ru-RU" smtClean="0"/>
              <a:pPr/>
              <a:t>‹#›</a:t>
            </a:fld>
            <a:endParaRPr lang="ru-RU"/>
          </a:p>
        </p:txBody>
      </p:sp>
    </p:spTree>
    <p:extLst>
      <p:ext uri="{BB962C8B-B14F-4D97-AF65-F5344CB8AC3E}">
        <p14:creationId xmlns:p14="http://schemas.microsoft.com/office/powerpoint/2010/main" val="39946120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0A8259D0-34A0-4D03-BD3A-50F7F6034403}" type="datetimeFigureOut">
              <a:rPr lang="ru-RU" smtClean="0"/>
              <a:pPr/>
              <a:t>14.08.2024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D2442872-7659-4856-963F-78491DA69C41}" type="slidenum">
              <a:rPr lang="ru-RU" smtClean="0"/>
              <a:pPr/>
              <a:t>‹#›</a:t>
            </a:fld>
            <a:endParaRPr lang="ru-RU"/>
          </a:p>
        </p:txBody>
      </p:sp>
    </p:spTree>
    <p:extLst>
      <p:ext uri="{BB962C8B-B14F-4D97-AF65-F5344CB8AC3E}">
        <p14:creationId xmlns:p14="http://schemas.microsoft.com/office/powerpoint/2010/main" val="862186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0A8259D0-34A0-4D03-BD3A-50F7F6034403}" type="datetimeFigureOut">
              <a:rPr lang="ru-RU" smtClean="0"/>
              <a:pPr/>
              <a:t>14.08.2024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D2442872-7659-4856-963F-78491DA69C41}" type="slidenum">
              <a:rPr lang="ru-RU" smtClean="0"/>
              <a:pPr/>
              <a:t>‹#›</a:t>
            </a:fld>
            <a:endParaRPr lang="ru-RU"/>
          </a:p>
        </p:txBody>
      </p:sp>
    </p:spTree>
    <p:extLst>
      <p:ext uri="{BB962C8B-B14F-4D97-AF65-F5344CB8AC3E}">
        <p14:creationId xmlns:p14="http://schemas.microsoft.com/office/powerpoint/2010/main" val="7768337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0A8259D0-34A0-4D03-BD3A-50F7F6034403}" type="datetimeFigureOut">
              <a:rPr lang="ru-RU" smtClean="0"/>
              <a:pPr/>
              <a:t>14.08.2024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D2442872-7659-4856-963F-78491DA69C41}" type="slidenum">
              <a:rPr lang="ru-RU" smtClean="0"/>
              <a:pPr/>
              <a:t>‹#›</a:t>
            </a:fld>
            <a:endParaRPr lang="ru-RU"/>
          </a:p>
        </p:txBody>
      </p:sp>
    </p:spTree>
    <p:extLst>
      <p:ext uri="{BB962C8B-B14F-4D97-AF65-F5344CB8AC3E}">
        <p14:creationId xmlns:p14="http://schemas.microsoft.com/office/powerpoint/2010/main" val="6194938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0A8259D0-34A0-4D03-BD3A-50F7F6034403}" type="datetimeFigureOut">
              <a:rPr lang="ru-RU" smtClean="0"/>
              <a:pPr/>
              <a:t>14.08.2024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2442872-7659-4856-963F-78491DA69C41}" type="slidenum">
              <a:rPr lang="ru-RU" smtClean="0"/>
              <a:pPr/>
              <a:t>‹#›</a:t>
            </a:fld>
            <a:endParaRPr lang="ru-RU"/>
          </a:p>
        </p:txBody>
      </p:sp>
    </p:spTree>
    <p:extLst>
      <p:ext uri="{BB962C8B-B14F-4D97-AF65-F5344CB8AC3E}">
        <p14:creationId xmlns:p14="http://schemas.microsoft.com/office/powerpoint/2010/main" val="25149506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0A8259D0-34A0-4D03-BD3A-50F7F6034403}" type="datetimeFigureOut">
              <a:rPr lang="ru-RU" smtClean="0"/>
              <a:pPr/>
              <a:t>14.08.2024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2442872-7659-4856-963F-78491DA69C41}" type="slidenum">
              <a:rPr lang="ru-RU" smtClean="0"/>
              <a:pPr/>
              <a:t>‹#›</a:t>
            </a:fld>
            <a:endParaRPr lang="ru-RU"/>
          </a:p>
        </p:txBody>
      </p:sp>
    </p:spTree>
    <p:extLst>
      <p:ext uri="{BB962C8B-B14F-4D97-AF65-F5344CB8AC3E}">
        <p14:creationId xmlns:p14="http://schemas.microsoft.com/office/powerpoint/2010/main" val="2802951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8259D0-34A0-4D03-BD3A-50F7F6034403}" type="datetimeFigureOut">
              <a:rPr lang="ru-RU" smtClean="0"/>
              <a:pPr/>
              <a:t>14.08.2024</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442872-7659-4856-963F-78491DA69C41}" type="slidenum">
              <a:rPr lang="ru-RU" smtClean="0"/>
              <a:pPr/>
              <a:t>‹#›</a:t>
            </a:fld>
            <a:endParaRPr lang="ru-RU"/>
          </a:p>
        </p:txBody>
      </p:sp>
    </p:spTree>
    <p:extLst>
      <p:ext uri="{BB962C8B-B14F-4D97-AF65-F5344CB8AC3E}">
        <p14:creationId xmlns:p14="http://schemas.microsoft.com/office/powerpoint/2010/main" val="11420089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1.xml"/><Relationship Id="rId1" Type="http://schemas.openxmlformats.org/officeDocument/2006/relationships/vmlDrawing" Target="../drawings/vmlDrawing5.vml"/><Relationship Id="rId6" Type="http://schemas.openxmlformats.org/officeDocument/2006/relationships/image" Target="../media/image20.wmf"/><Relationship Id="rId5" Type="http://schemas.openxmlformats.org/officeDocument/2006/relationships/oleObject" Target="../embeddings/oleObject11.bin"/><Relationship Id="rId4" Type="http://schemas.openxmlformats.org/officeDocument/2006/relationships/image" Target="../media/image19.wmf"/></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1.xml"/><Relationship Id="rId1" Type="http://schemas.openxmlformats.org/officeDocument/2006/relationships/vmlDrawing" Target="../drawings/vmlDrawing6.vml"/><Relationship Id="rId6" Type="http://schemas.openxmlformats.org/officeDocument/2006/relationships/image" Target="../media/image22.wmf"/><Relationship Id="rId5" Type="http://schemas.openxmlformats.org/officeDocument/2006/relationships/oleObject" Target="../embeddings/oleObject13.bin"/><Relationship Id="rId4" Type="http://schemas.openxmlformats.org/officeDocument/2006/relationships/image" Target="../media/image21.wmf"/></Relationships>
</file>

<file path=ppt/slides/_rels/slide12.xml.rels><?xml version="1.0" encoding="UTF-8" standalone="yes"?>
<Relationships xmlns="http://schemas.openxmlformats.org/package/2006/relationships"><Relationship Id="rId8" Type="http://schemas.openxmlformats.org/officeDocument/2006/relationships/image" Target="../media/image25.wmf"/><Relationship Id="rId3" Type="http://schemas.openxmlformats.org/officeDocument/2006/relationships/oleObject" Target="../embeddings/oleObject14.bin"/><Relationship Id="rId7" Type="http://schemas.openxmlformats.org/officeDocument/2006/relationships/oleObject" Target="../embeddings/oleObject16.bin"/><Relationship Id="rId12" Type="http://schemas.openxmlformats.org/officeDocument/2006/relationships/image" Target="../media/image27.wmf"/><Relationship Id="rId2" Type="http://schemas.openxmlformats.org/officeDocument/2006/relationships/slideLayout" Target="../slideLayouts/slideLayout1.xml"/><Relationship Id="rId1" Type="http://schemas.openxmlformats.org/officeDocument/2006/relationships/vmlDrawing" Target="../drawings/vmlDrawing7.vml"/><Relationship Id="rId6" Type="http://schemas.openxmlformats.org/officeDocument/2006/relationships/image" Target="../media/image24.wmf"/><Relationship Id="rId11" Type="http://schemas.openxmlformats.org/officeDocument/2006/relationships/oleObject" Target="../embeddings/oleObject18.bin"/><Relationship Id="rId5" Type="http://schemas.openxmlformats.org/officeDocument/2006/relationships/oleObject" Target="../embeddings/oleObject15.bin"/><Relationship Id="rId10" Type="http://schemas.openxmlformats.org/officeDocument/2006/relationships/image" Target="../media/image26.wmf"/><Relationship Id="rId4" Type="http://schemas.openxmlformats.org/officeDocument/2006/relationships/image" Target="../media/image23.wmf"/><Relationship Id="rId9" Type="http://schemas.openxmlformats.org/officeDocument/2006/relationships/oleObject" Target="../embeddings/oleObject17.bin"/></Relationships>
</file>

<file path=ppt/slides/_rels/slide13.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oleObject" Target="../embeddings/oleObject1.bin"/><Relationship Id="rId7"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3.wmf"/><Relationship Id="rId5" Type="http://schemas.openxmlformats.org/officeDocument/2006/relationships/oleObject" Target="../embeddings/oleObject2.bin"/><Relationship Id="rId4" Type="http://schemas.openxmlformats.org/officeDocument/2006/relationships/image" Target="../media/image2.wmf"/></Relationships>
</file>

<file path=ppt/slides/_rels/slide5.xml.rels><?xml version="1.0" encoding="UTF-8" standalone="yes"?>
<Relationships xmlns="http://schemas.openxmlformats.org/package/2006/relationships"><Relationship Id="rId8" Type="http://schemas.openxmlformats.org/officeDocument/2006/relationships/image" Target="../media/image6.wmf"/><Relationship Id="rId3" Type="http://schemas.openxmlformats.org/officeDocument/2006/relationships/oleObject" Target="../embeddings/oleObject4.bin"/><Relationship Id="rId7" Type="http://schemas.openxmlformats.org/officeDocument/2006/relationships/oleObject" Target="../embeddings/oleObject6.bin"/><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5.wmf"/><Relationship Id="rId5" Type="http://schemas.openxmlformats.org/officeDocument/2006/relationships/oleObject" Target="../embeddings/oleObject5.bin"/><Relationship Id="rId4" Type="http://schemas.openxmlformats.org/officeDocument/2006/relationships/image" Target="../media/image2.wmf"/></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7.xml"/><Relationship Id="rId1" Type="http://schemas.openxmlformats.org/officeDocument/2006/relationships/vmlDrawing" Target="../drawings/vmlDrawing3.vml"/><Relationship Id="rId4" Type="http://schemas.openxmlformats.org/officeDocument/2006/relationships/image" Target="../media/image7.wmf"/></Relationships>
</file>

<file path=ppt/slides/_rels/slide7.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10" Type="http://schemas.openxmlformats.org/officeDocument/2006/relationships/image" Target="../media/image16.png"/><Relationship Id="rId4" Type="http://schemas.openxmlformats.org/officeDocument/2006/relationships/image" Target="../media/image10.png"/><Relationship Id="rId9" Type="http://schemas.openxmlformats.org/officeDocument/2006/relationships/image" Target="../media/image15.png"/></Relationships>
</file>

<file path=ppt/slides/_rels/slide8.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10" Type="http://schemas.openxmlformats.org/officeDocument/2006/relationships/image" Target="../media/image16.png"/><Relationship Id="rId4" Type="http://schemas.openxmlformats.org/officeDocument/2006/relationships/image" Target="../media/image10.png"/><Relationship Id="rId9" Type="http://schemas.openxmlformats.org/officeDocument/2006/relationships/image" Target="../media/image15.png"/></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1.xml"/><Relationship Id="rId1" Type="http://schemas.openxmlformats.org/officeDocument/2006/relationships/vmlDrawing" Target="../drawings/vmlDrawing4.vml"/><Relationship Id="rId6" Type="http://schemas.openxmlformats.org/officeDocument/2006/relationships/image" Target="../media/image18.wmf"/><Relationship Id="rId5" Type="http://schemas.openxmlformats.org/officeDocument/2006/relationships/oleObject" Target="../embeddings/oleObject9.bin"/><Relationship Id="rId4" Type="http://schemas.openxmlformats.org/officeDocument/2006/relationships/image" Target="../media/image17.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952697" y="2559099"/>
            <a:ext cx="2901050" cy="646331"/>
          </a:xfrm>
          <a:prstGeom prst="rect">
            <a:avLst/>
          </a:prstGeom>
        </p:spPr>
        <p:txBody>
          <a:bodyPr wrap="square">
            <a:spAutoFit/>
          </a:bodyPr>
          <a:lstStyle/>
          <a:p>
            <a:r>
              <a:rPr lang="ru-RU" sz="3600" b="1"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Пәні</a:t>
            </a:r>
            <a:r>
              <a:rPr lang="ru-RU" sz="36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a:t>
            </a:r>
            <a:endParaRPr lang="ru-RU" sz="3600" dirty="0">
              <a:solidFill>
                <a:srgbClr val="002060"/>
              </a:solidFill>
            </a:endParaRPr>
          </a:p>
        </p:txBody>
      </p:sp>
      <p:sp>
        <p:nvSpPr>
          <p:cNvPr id="3" name="Прямоугольник 2"/>
          <p:cNvSpPr/>
          <p:nvPr/>
        </p:nvSpPr>
        <p:spPr>
          <a:xfrm>
            <a:off x="952697" y="3470256"/>
            <a:ext cx="2901050" cy="646331"/>
          </a:xfrm>
          <a:prstGeom prst="rect">
            <a:avLst/>
          </a:prstGeom>
        </p:spPr>
        <p:txBody>
          <a:bodyPr wrap="square">
            <a:spAutoFit/>
          </a:bodyPr>
          <a:lstStyle/>
          <a:p>
            <a:r>
              <a:rPr lang="ru-RU" sz="3600" b="1"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Сынып</a:t>
            </a:r>
            <a:r>
              <a:rPr lang="ru-RU" sz="36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 </a:t>
            </a:r>
            <a:endParaRPr lang="ru-RU" sz="3600" dirty="0">
              <a:solidFill>
                <a:srgbClr val="002060"/>
              </a:solidFill>
            </a:endParaRPr>
          </a:p>
        </p:txBody>
      </p:sp>
      <p:sp>
        <p:nvSpPr>
          <p:cNvPr id="4" name="Прямоугольник 3"/>
          <p:cNvSpPr/>
          <p:nvPr/>
        </p:nvSpPr>
        <p:spPr>
          <a:xfrm>
            <a:off x="952697" y="4381413"/>
            <a:ext cx="2901050" cy="646331"/>
          </a:xfrm>
          <a:prstGeom prst="rect">
            <a:avLst/>
          </a:prstGeom>
        </p:spPr>
        <p:txBody>
          <a:bodyPr wrap="square">
            <a:spAutoFit/>
          </a:bodyPr>
          <a:lstStyle/>
          <a:p>
            <a:r>
              <a:rPr lang="ru-RU" sz="3600" b="1"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Тоқсан</a:t>
            </a:r>
            <a:r>
              <a:rPr lang="ru-RU" sz="36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a:t>
            </a:r>
            <a:endParaRPr lang="ru-RU" sz="3600" dirty="0">
              <a:solidFill>
                <a:srgbClr val="002060"/>
              </a:solidFill>
            </a:endParaRPr>
          </a:p>
        </p:txBody>
      </p:sp>
      <p:sp>
        <p:nvSpPr>
          <p:cNvPr id="5" name="Прямоугольник 4"/>
          <p:cNvSpPr/>
          <p:nvPr/>
        </p:nvSpPr>
        <p:spPr>
          <a:xfrm>
            <a:off x="952697" y="5292570"/>
            <a:ext cx="6778158" cy="646331"/>
          </a:xfrm>
          <a:prstGeom prst="rect">
            <a:avLst/>
          </a:prstGeom>
        </p:spPr>
        <p:txBody>
          <a:bodyPr wrap="square">
            <a:spAutoFit/>
          </a:bodyPr>
          <a:lstStyle/>
          <a:p>
            <a:r>
              <a:rPr lang="kk-KZ" sz="36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Ұстаздың</a:t>
            </a:r>
            <a:r>
              <a:rPr lang="ru-RU" sz="36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 </a:t>
            </a:r>
            <a:r>
              <a:rPr lang="ru-RU" sz="3600" b="1"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аты-жөні</a:t>
            </a:r>
            <a:r>
              <a:rPr lang="ru-RU" sz="36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a:t>
            </a:r>
            <a:endParaRPr lang="ru-RU" sz="3600" dirty="0">
              <a:solidFill>
                <a:srgbClr val="002060"/>
              </a:solidFill>
            </a:endParaRPr>
          </a:p>
        </p:txBody>
      </p:sp>
      <p:sp>
        <p:nvSpPr>
          <p:cNvPr id="6" name="Прямоугольник 5"/>
          <p:cNvSpPr/>
          <p:nvPr/>
        </p:nvSpPr>
        <p:spPr>
          <a:xfrm>
            <a:off x="5988383" y="2538188"/>
            <a:ext cx="2901050" cy="646331"/>
          </a:xfrm>
          <a:prstGeom prst="rect">
            <a:avLst/>
          </a:prstGeom>
        </p:spPr>
        <p:txBody>
          <a:bodyPr wrap="square">
            <a:spAutoFit/>
          </a:bodyPr>
          <a:lstStyle/>
          <a:p>
            <a:r>
              <a:rPr lang="ru-RU" sz="36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Алгебра</a:t>
            </a:r>
            <a:endParaRPr lang="ru-RU" sz="3600" dirty="0">
              <a:solidFill>
                <a:srgbClr val="002060"/>
              </a:solidFill>
            </a:endParaRPr>
          </a:p>
        </p:txBody>
      </p:sp>
      <p:sp>
        <p:nvSpPr>
          <p:cNvPr id="7" name="Прямоугольник 6"/>
          <p:cNvSpPr/>
          <p:nvPr/>
        </p:nvSpPr>
        <p:spPr>
          <a:xfrm>
            <a:off x="5988383" y="3449345"/>
            <a:ext cx="2901050" cy="646331"/>
          </a:xfrm>
          <a:prstGeom prst="rect">
            <a:avLst/>
          </a:prstGeom>
        </p:spPr>
        <p:txBody>
          <a:bodyPr wrap="square">
            <a:spAutoFit/>
          </a:bodyPr>
          <a:lstStyle/>
          <a:p>
            <a:r>
              <a:rPr lang="ru-RU" sz="36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8</a:t>
            </a:r>
            <a:endParaRPr lang="ru-RU" sz="3600" dirty="0">
              <a:solidFill>
                <a:srgbClr val="002060"/>
              </a:solidFill>
            </a:endParaRPr>
          </a:p>
        </p:txBody>
      </p:sp>
      <p:sp>
        <p:nvSpPr>
          <p:cNvPr id="8" name="Прямоугольник 7"/>
          <p:cNvSpPr/>
          <p:nvPr/>
        </p:nvSpPr>
        <p:spPr>
          <a:xfrm>
            <a:off x="5988383" y="4360502"/>
            <a:ext cx="2901050" cy="646331"/>
          </a:xfrm>
          <a:prstGeom prst="rect">
            <a:avLst/>
          </a:prstGeom>
        </p:spPr>
        <p:txBody>
          <a:bodyPr wrap="square">
            <a:spAutoFit/>
          </a:bodyPr>
          <a:lstStyle/>
          <a:p>
            <a:r>
              <a:rPr lang="en-US" sz="36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I</a:t>
            </a:r>
            <a:endParaRPr lang="ru-RU" sz="3600" dirty="0">
              <a:solidFill>
                <a:srgbClr val="002060"/>
              </a:solidFill>
            </a:endParaRPr>
          </a:p>
        </p:txBody>
      </p:sp>
    </p:spTree>
    <p:extLst>
      <p:ext uri="{BB962C8B-B14F-4D97-AF65-F5344CB8AC3E}">
        <p14:creationId xmlns:p14="http://schemas.microsoft.com/office/powerpoint/2010/main" val="17381684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124201" y="0"/>
            <a:ext cx="7162800" cy="1200149"/>
          </a:xfrm>
        </p:spPr>
        <p:txBody>
          <a:bodyPr>
            <a:noAutofit/>
          </a:bodyPr>
          <a:lstStyle/>
          <a:p>
            <a:r>
              <a:rPr lang="en-US" b="1" dirty="0" smtClean="0">
                <a:latin typeface="Times New Roman" pitchFamily="18" charset="0"/>
                <a:ea typeface="Times New Roman" pitchFamily="18" charset="0"/>
                <a:cs typeface="Times New Roman" pitchFamily="18" charset="0"/>
              </a:rPr>
              <a:t/>
            </a:r>
            <a:br>
              <a:rPr lang="en-US" b="1" dirty="0" smtClean="0">
                <a:latin typeface="Times New Roman" pitchFamily="18" charset="0"/>
                <a:ea typeface="Times New Roman" pitchFamily="18" charset="0"/>
                <a:cs typeface="Times New Roman" pitchFamily="18" charset="0"/>
              </a:rPr>
            </a:br>
            <a:r>
              <a:rPr lang="en-US" b="1" dirty="0" smtClean="0">
                <a:latin typeface="Times New Roman" pitchFamily="18" charset="0"/>
                <a:ea typeface="Times New Roman" pitchFamily="18" charset="0"/>
                <a:cs typeface="Times New Roman" pitchFamily="18" charset="0"/>
              </a:rPr>
              <a:t/>
            </a:r>
            <a:br>
              <a:rPr lang="en-US" b="1" dirty="0" smtClean="0">
                <a:latin typeface="Times New Roman" pitchFamily="18" charset="0"/>
                <a:ea typeface="Times New Roman" pitchFamily="18" charset="0"/>
                <a:cs typeface="Times New Roman" pitchFamily="18" charset="0"/>
              </a:rPr>
            </a:br>
            <a:r>
              <a:rPr lang="en-US" b="1" dirty="0" smtClean="0">
                <a:latin typeface="Times New Roman" pitchFamily="18" charset="0"/>
                <a:ea typeface="Times New Roman" pitchFamily="18" charset="0"/>
                <a:cs typeface="Times New Roman" pitchFamily="18" charset="0"/>
              </a:rPr>
              <a:t/>
            </a:r>
            <a:br>
              <a:rPr lang="en-US" b="1" dirty="0" smtClean="0">
                <a:latin typeface="Times New Roman" pitchFamily="18" charset="0"/>
                <a:ea typeface="Times New Roman" pitchFamily="18" charset="0"/>
                <a:cs typeface="Times New Roman" pitchFamily="18" charset="0"/>
              </a:rPr>
            </a:br>
            <a:r>
              <a:rPr lang="kk-KZ" sz="3600" b="1" dirty="0" smtClean="0">
                <a:latin typeface="Times New Roman" pitchFamily="18" charset="0"/>
                <a:ea typeface="Times New Roman" pitchFamily="18" charset="0"/>
                <a:cs typeface="Times New Roman" pitchFamily="18" charset="0"/>
              </a:rPr>
              <a:t> Тапсырма №3</a:t>
            </a:r>
            <a:r>
              <a:rPr lang="kk-KZ" sz="3600" dirty="0" smtClean="0">
                <a:latin typeface="Times New Roman" pitchFamily="18" charset="0"/>
                <a:ea typeface="Times New Roman" pitchFamily="18" charset="0"/>
                <a:cs typeface="Times New Roman" pitchFamily="18" charset="0"/>
              </a:rPr>
              <a:t>.</a:t>
            </a:r>
            <a:r>
              <a:rPr lang="kk-KZ" sz="3600" dirty="0" smtClean="0"/>
              <a:t> </a:t>
            </a:r>
            <a:r>
              <a:rPr lang="kk-KZ" sz="3600" b="1" dirty="0" smtClean="0">
                <a:latin typeface="Times New Roman" pitchFamily="18" charset="0"/>
                <a:cs typeface="Times New Roman" pitchFamily="18" charset="0"/>
              </a:rPr>
              <a:t>Есептеңдер</a:t>
            </a:r>
            <a:r>
              <a:rPr lang="kk-KZ" sz="3600" dirty="0" smtClean="0">
                <a:latin typeface="Times New Roman" pitchFamily="18" charset="0"/>
                <a:cs typeface="Times New Roman" pitchFamily="18" charset="0"/>
              </a:rPr>
              <a:t>:</a:t>
            </a:r>
            <a:r>
              <a:rPr lang="ru-RU" sz="3600" dirty="0" smtClean="0"/>
              <a:t/>
            </a:r>
            <a:br>
              <a:rPr lang="ru-RU" sz="3600" dirty="0" smtClean="0"/>
            </a:br>
            <a:endParaRPr lang="ru-RU" sz="3600" b="1"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
        <p:nvSpPr>
          <p:cNvPr id="3" name="Подзаголовок 2"/>
          <p:cNvSpPr>
            <a:spLocks noGrp="1"/>
          </p:cNvSpPr>
          <p:nvPr>
            <p:ph type="subTitle" idx="1"/>
          </p:nvPr>
        </p:nvSpPr>
        <p:spPr>
          <a:xfrm>
            <a:off x="638175" y="1171575"/>
            <a:ext cx="8410575" cy="4031735"/>
          </a:xfrm>
        </p:spPr>
        <p:txBody>
          <a:bodyPr>
            <a:normAutofit/>
          </a:bodyPr>
          <a:lstStyle/>
          <a:p>
            <a:pPr algn="l"/>
            <a:r>
              <a:rPr lang="kk-KZ" sz="6000" dirty="0" smtClean="0"/>
              <a:t>1.       </a:t>
            </a:r>
            <a:endParaRPr lang="en-US" sz="6000" dirty="0" smtClean="0"/>
          </a:p>
          <a:p>
            <a:pPr algn="l"/>
            <a:r>
              <a:rPr lang="kk-KZ" sz="6000" dirty="0" smtClean="0"/>
              <a:t>2.  </a:t>
            </a:r>
            <a:endParaRPr lang="en-US" sz="6000" dirty="0" smtClean="0"/>
          </a:p>
          <a:p>
            <a:pPr algn="l"/>
            <a:endParaRPr lang="en-US" sz="6000" b="1" dirty="0" smtClean="0">
              <a:solidFill>
                <a:srgbClr val="002060"/>
              </a:solidFill>
              <a:latin typeface="Times New Roman" pitchFamily="18" charset="0"/>
              <a:ea typeface="Tahoma" panose="020B0604030504040204" pitchFamily="34" charset="0"/>
              <a:cs typeface="Times New Roman" pitchFamily="18" charset="0"/>
            </a:endParaRPr>
          </a:p>
        </p:txBody>
      </p:sp>
      <p:sp>
        <p:nvSpPr>
          <p:cNvPr id="111619" name="Rectangle 3"/>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157700" name="Object 4"/>
          <p:cNvGraphicFramePr>
            <a:graphicFrameLocks noChangeAspect="1"/>
          </p:cNvGraphicFramePr>
          <p:nvPr/>
        </p:nvGraphicFramePr>
        <p:xfrm>
          <a:off x="1400175" y="1104405"/>
          <a:ext cx="8715880" cy="679385"/>
        </p:xfrm>
        <a:graphic>
          <a:graphicData uri="http://schemas.openxmlformats.org/presentationml/2006/ole">
            <mc:AlternateContent xmlns:mc="http://schemas.openxmlformats.org/markup-compatibility/2006">
              <mc:Choice xmlns:v="urn:schemas-microsoft-com:vml" Requires="v">
                <p:oleObj spid="_x0000_s157702" name="Уравнение" r:id="rId3" imgW="3327400" imgH="254000" progId="Equation.3">
                  <p:embed/>
                </p:oleObj>
              </mc:Choice>
              <mc:Fallback>
                <p:oleObj name="Уравнение" r:id="rId3" imgW="3327400" imgH="254000" progId="Equation.3">
                  <p:embed/>
                  <p:pic>
                    <p:nvPicPr>
                      <p:cNvPr id="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00175" y="1104405"/>
                        <a:ext cx="8715880" cy="67938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57701" name="Object 5"/>
          <p:cNvGraphicFramePr>
            <a:graphicFrameLocks noChangeAspect="1"/>
          </p:cNvGraphicFramePr>
          <p:nvPr/>
        </p:nvGraphicFramePr>
        <p:xfrm>
          <a:off x="1343024" y="2053614"/>
          <a:ext cx="7159708" cy="892443"/>
        </p:xfrm>
        <a:graphic>
          <a:graphicData uri="http://schemas.openxmlformats.org/presentationml/2006/ole">
            <mc:AlternateContent xmlns:mc="http://schemas.openxmlformats.org/markup-compatibility/2006">
              <mc:Choice xmlns:v="urn:schemas-microsoft-com:vml" Requires="v">
                <p:oleObj spid="_x0000_s157703" name="Уравнение" r:id="rId5" imgW="3378200" imgH="419100" progId="Equation.3">
                  <p:embed/>
                </p:oleObj>
              </mc:Choice>
              <mc:Fallback>
                <p:oleObj name="Уравнение" r:id="rId5" imgW="3378200" imgH="419100" progId="Equation.3">
                  <p:embed/>
                  <p:pic>
                    <p:nvPicPr>
                      <p:cNvPr id="0"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43024" y="2053614"/>
                        <a:ext cx="7159708" cy="89244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4271481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76251" y="219076"/>
            <a:ext cx="12001500" cy="981074"/>
          </a:xfrm>
        </p:spPr>
        <p:txBody>
          <a:bodyPr>
            <a:noAutofit/>
          </a:bodyPr>
          <a:lstStyle/>
          <a:p>
            <a:r>
              <a:rPr lang="en-US" b="1" dirty="0" smtClean="0">
                <a:latin typeface="Times New Roman" pitchFamily="18" charset="0"/>
                <a:ea typeface="Times New Roman" pitchFamily="18" charset="0"/>
                <a:cs typeface="Times New Roman" pitchFamily="18" charset="0"/>
              </a:rPr>
              <a:t/>
            </a:r>
            <a:br>
              <a:rPr lang="en-US" b="1" dirty="0" smtClean="0">
                <a:latin typeface="Times New Roman" pitchFamily="18" charset="0"/>
                <a:ea typeface="Times New Roman" pitchFamily="18" charset="0"/>
                <a:cs typeface="Times New Roman" pitchFamily="18" charset="0"/>
              </a:rPr>
            </a:br>
            <a:r>
              <a:rPr lang="en-US" b="1" dirty="0" smtClean="0">
                <a:latin typeface="Times New Roman" pitchFamily="18" charset="0"/>
                <a:ea typeface="Times New Roman" pitchFamily="18" charset="0"/>
                <a:cs typeface="Times New Roman" pitchFamily="18" charset="0"/>
              </a:rPr>
              <a:t/>
            </a:r>
            <a:br>
              <a:rPr lang="en-US" b="1" dirty="0" smtClean="0">
                <a:latin typeface="Times New Roman" pitchFamily="18" charset="0"/>
                <a:ea typeface="Times New Roman" pitchFamily="18" charset="0"/>
                <a:cs typeface="Times New Roman" pitchFamily="18" charset="0"/>
              </a:rPr>
            </a:br>
            <a:r>
              <a:rPr lang="en-US" b="1" dirty="0" smtClean="0">
                <a:latin typeface="Times New Roman" pitchFamily="18" charset="0"/>
                <a:ea typeface="Times New Roman" pitchFamily="18" charset="0"/>
                <a:cs typeface="Times New Roman" pitchFamily="18" charset="0"/>
              </a:rPr>
              <a:t/>
            </a:r>
            <a:br>
              <a:rPr lang="en-US" b="1" dirty="0" smtClean="0">
                <a:latin typeface="Times New Roman" pitchFamily="18" charset="0"/>
                <a:ea typeface="Times New Roman" pitchFamily="18" charset="0"/>
                <a:cs typeface="Times New Roman" pitchFamily="18" charset="0"/>
              </a:rPr>
            </a:br>
            <a:r>
              <a:rPr lang="kk-KZ" sz="3600" b="1" dirty="0" smtClean="0">
                <a:latin typeface="Times New Roman" pitchFamily="18" charset="0"/>
                <a:ea typeface="Times New Roman" pitchFamily="18" charset="0"/>
                <a:cs typeface="Times New Roman" pitchFamily="18" charset="0"/>
              </a:rPr>
              <a:t> </a:t>
            </a:r>
            <a:br>
              <a:rPr lang="kk-KZ" sz="3600" b="1" dirty="0" smtClean="0">
                <a:latin typeface="Times New Roman" pitchFamily="18" charset="0"/>
                <a:ea typeface="Times New Roman" pitchFamily="18" charset="0"/>
                <a:cs typeface="Times New Roman" pitchFamily="18" charset="0"/>
              </a:rPr>
            </a:br>
            <a:r>
              <a:rPr lang="kk-KZ" sz="3600" b="1" dirty="0" smtClean="0">
                <a:latin typeface="Times New Roman" pitchFamily="18" charset="0"/>
                <a:ea typeface="Times New Roman" pitchFamily="18" charset="0"/>
                <a:cs typeface="Times New Roman" pitchFamily="18" charset="0"/>
              </a:rPr>
              <a:t/>
            </a:r>
            <a:br>
              <a:rPr lang="kk-KZ" sz="3600" b="1" dirty="0" smtClean="0">
                <a:latin typeface="Times New Roman" pitchFamily="18" charset="0"/>
                <a:ea typeface="Times New Roman" pitchFamily="18" charset="0"/>
                <a:cs typeface="Times New Roman" pitchFamily="18" charset="0"/>
              </a:rPr>
            </a:br>
            <a:r>
              <a:rPr lang="kk-KZ" sz="3600" b="1" dirty="0" smtClean="0">
                <a:latin typeface="Times New Roman" pitchFamily="18" charset="0"/>
                <a:ea typeface="Times New Roman" pitchFamily="18" charset="0"/>
                <a:cs typeface="Times New Roman" pitchFamily="18" charset="0"/>
              </a:rPr>
              <a:t/>
            </a:r>
            <a:br>
              <a:rPr lang="kk-KZ" sz="3600" b="1" dirty="0" smtClean="0">
                <a:latin typeface="Times New Roman" pitchFamily="18" charset="0"/>
                <a:ea typeface="Times New Roman" pitchFamily="18" charset="0"/>
                <a:cs typeface="Times New Roman" pitchFamily="18" charset="0"/>
              </a:rPr>
            </a:br>
            <a:r>
              <a:rPr lang="kk-KZ" sz="3600" b="1" dirty="0" smtClean="0">
                <a:latin typeface="Times New Roman" pitchFamily="18" charset="0"/>
                <a:ea typeface="Times New Roman" pitchFamily="18" charset="0"/>
                <a:cs typeface="Times New Roman" pitchFamily="18" charset="0"/>
              </a:rPr>
              <a:t/>
            </a:r>
            <a:br>
              <a:rPr lang="kk-KZ" sz="3600" b="1" dirty="0" smtClean="0">
                <a:latin typeface="Times New Roman" pitchFamily="18" charset="0"/>
                <a:ea typeface="Times New Roman" pitchFamily="18" charset="0"/>
                <a:cs typeface="Times New Roman" pitchFamily="18" charset="0"/>
              </a:rPr>
            </a:br>
            <a:r>
              <a:rPr lang="ru-RU" sz="3600" dirty="0" smtClean="0"/>
              <a:t/>
            </a:r>
            <a:br>
              <a:rPr lang="ru-RU" sz="3600" dirty="0" smtClean="0"/>
            </a:br>
            <a:r>
              <a:rPr lang="kk-KZ" sz="3600" dirty="0" smtClean="0">
                <a:latin typeface="Times New Roman" pitchFamily="18" charset="0"/>
                <a:cs typeface="Times New Roman" pitchFamily="18" charset="0"/>
              </a:rPr>
              <a:t>:</a:t>
            </a:r>
            <a:r>
              <a:rPr lang="ru-RU" sz="3600" dirty="0" smtClean="0"/>
              <a:t/>
            </a:r>
            <a:br>
              <a:rPr lang="ru-RU" sz="3600" dirty="0" smtClean="0"/>
            </a:br>
            <a:r>
              <a:rPr lang="kk-KZ" sz="3600" b="1" dirty="0" smtClean="0">
                <a:latin typeface="Times New Roman" pitchFamily="18" charset="0"/>
                <a:ea typeface="Times New Roman" pitchFamily="18" charset="0"/>
                <a:cs typeface="Times New Roman" pitchFamily="18" charset="0"/>
              </a:rPr>
              <a:t> Тапсырма №4</a:t>
            </a:r>
            <a:r>
              <a:rPr lang="kk-KZ" sz="3600" dirty="0" smtClean="0">
                <a:latin typeface="Times New Roman" pitchFamily="18" charset="0"/>
                <a:ea typeface="Times New Roman" pitchFamily="18" charset="0"/>
                <a:cs typeface="Times New Roman" pitchFamily="18" charset="0"/>
              </a:rPr>
              <a:t>.</a:t>
            </a:r>
            <a:r>
              <a:rPr lang="kk-KZ" sz="3600" dirty="0" smtClean="0"/>
              <a:t> </a:t>
            </a:r>
            <a:r>
              <a:rPr lang="kk-KZ" sz="3600" b="1" dirty="0" smtClean="0">
                <a:latin typeface="Times New Roman" pitchFamily="18" charset="0"/>
                <a:cs typeface="Times New Roman" pitchFamily="18" charset="0"/>
              </a:rPr>
              <a:t>Өрнектердегі айнымалының мүмкін мәнін табыңдар:</a:t>
            </a:r>
            <a:endParaRPr lang="ru-RU" sz="3600" b="1" dirty="0">
              <a:solidFill>
                <a:srgbClr val="002060"/>
              </a:solidFill>
              <a:latin typeface="Times New Roman" pitchFamily="18" charset="0"/>
              <a:ea typeface="Tahoma" panose="020B0604030504040204" pitchFamily="34" charset="0"/>
              <a:cs typeface="Times New Roman" pitchFamily="18" charset="0"/>
            </a:endParaRPr>
          </a:p>
        </p:txBody>
      </p:sp>
      <p:sp>
        <p:nvSpPr>
          <p:cNvPr id="3" name="Подзаголовок 2"/>
          <p:cNvSpPr>
            <a:spLocks noGrp="1"/>
          </p:cNvSpPr>
          <p:nvPr>
            <p:ph type="subTitle" idx="1"/>
          </p:nvPr>
        </p:nvSpPr>
        <p:spPr>
          <a:xfrm>
            <a:off x="638175" y="1171575"/>
            <a:ext cx="8410575" cy="4031735"/>
          </a:xfrm>
        </p:spPr>
        <p:txBody>
          <a:bodyPr>
            <a:normAutofit/>
          </a:bodyPr>
          <a:lstStyle/>
          <a:p>
            <a:pPr algn="l"/>
            <a:r>
              <a:rPr lang="kk-KZ" sz="6000" dirty="0" smtClean="0"/>
              <a:t>1.       </a:t>
            </a:r>
            <a:endParaRPr lang="en-US" sz="6000" dirty="0" smtClean="0"/>
          </a:p>
          <a:p>
            <a:pPr algn="l"/>
            <a:r>
              <a:rPr lang="kk-KZ" sz="6000" dirty="0" smtClean="0"/>
              <a:t>2.  </a:t>
            </a:r>
            <a:endParaRPr lang="en-US" sz="6000" dirty="0" smtClean="0"/>
          </a:p>
          <a:p>
            <a:pPr algn="l"/>
            <a:endParaRPr lang="en-US" sz="6000" b="1" dirty="0" smtClean="0">
              <a:solidFill>
                <a:srgbClr val="002060"/>
              </a:solidFill>
              <a:latin typeface="Times New Roman" pitchFamily="18" charset="0"/>
              <a:ea typeface="Tahoma" panose="020B0604030504040204" pitchFamily="34" charset="0"/>
              <a:cs typeface="Times New Roman" pitchFamily="18" charset="0"/>
            </a:endParaRPr>
          </a:p>
        </p:txBody>
      </p:sp>
      <p:sp>
        <p:nvSpPr>
          <p:cNvPr id="111619" name="Rectangle 3"/>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159748" name="Object 4"/>
          <p:cNvGraphicFramePr>
            <a:graphicFrameLocks noChangeAspect="1"/>
          </p:cNvGraphicFramePr>
          <p:nvPr/>
        </p:nvGraphicFramePr>
        <p:xfrm>
          <a:off x="1533525" y="1142064"/>
          <a:ext cx="1411556" cy="734361"/>
        </p:xfrm>
        <a:graphic>
          <a:graphicData uri="http://schemas.openxmlformats.org/presentationml/2006/ole">
            <mc:AlternateContent xmlns:mc="http://schemas.openxmlformats.org/markup-compatibility/2006">
              <mc:Choice xmlns:v="urn:schemas-microsoft-com:vml" Requires="v">
                <p:oleObj spid="_x0000_s159753" name="Уравнение" r:id="rId3" imgW="444307" imgH="228501" progId="Equation.3">
                  <p:embed/>
                </p:oleObj>
              </mc:Choice>
              <mc:Fallback>
                <p:oleObj name="Уравнение" r:id="rId3" imgW="444307" imgH="228501" progId="Equation.3">
                  <p:embed/>
                  <p:pic>
                    <p:nvPicPr>
                      <p:cNvPr id="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33525" y="1142064"/>
                        <a:ext cx="1411556" cy="73436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59751" name="Rectangle 7"/>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159752" name="Object 8"/>
          <p:cNvGraphicFramePr>
            <a:graphicFrameLocks noChangeAspect="1"/>
          </p:cNvGraphicFramePr>
          <p:nvPr/>
        </p:nvGraphicFramePr>
        <p:xfrm>
          <a:off x="1485900" y="2314575"/>
          <a:ext cx="1427266" cy="713633"/>
        </p:xfrm>
        <a:graphic>
          <a:graphicData uri="http://schemas.openxmlformats.org/presentationml/2006/ole">
            <mc:AlternateContent xmlns:mc="http://schemas.openxmlformats.org/markup-compatibility/2006">
              <mc:Choice xmlns:v="urn:schemas-microsoft-com:vml" Requires="v">
                <p:oleObj spid="_x0000_s159754" name="Уравнение" r:id="rId5" imgW="457200" imgH="228600" progId="Equation.3">
                  <p:embed/>
                </p:oleObj>
              </mc:Choice>
              <mc:Fallback>
                <p:oleObj name="Уравнение" r:id="rId5" imgW="457200" imgH="228600" progId="Equation.3">
                  <p:embed/>
                  <p:pic>
                    <p:nvPicPr>
                      <p:cNvPr id="0" name="Picture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485900" y="2314575"/>
                        <a:ext cx="1427266" cy="71363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4271481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76251" y="219076"/>
            <a:ext cx="12001500" cy="619124"/>
          </a:xfrm>
        </p:spPr>
        <p:txBody>
          <a:bodyPr>
            <a:noAutofit/>
          </a:bodyPr>
          <a:lstStyle/>
          <a:p>
            <a:r>
              <a:rPr lang="en-US" b="1" dirty="0" smtClean="0">
                <a:latin typeface="Times New Roman" pitchFamily="18" charset="0"/>
                <a:ea typeface="Times New Roman" pitchFamily="18" charset="0"/>
                <a:cs typeface="Times New Roman" pitchFamily="18" charset="0"/>
              </a:rPr>
              <a:t/>
            </a:r>
            <a:br>
              <a:rPr lang="en-US" b="1" dirty="0" smtClean="0">
                <a:latin typeface="Times New Roman" pitchFamily="18" charset="0"/>
                <a:ea typeface="Times New Roman" pitchFamily="18" charset="0"/>
                <a:cs typeface="Times New Roman" pitchFamily="18" charset="0"/>
              </a:rPr>
            </a:br>
            <a:r>
              <a:rPr lang="en-US" b="1" dirty="0" smtClean="0">
                <a:latin typeface="Times New Roman" pitchFamily="18" charset="0"/>
                <a:ea typeface="Times New Roman" pitchFamily="18" charset="0"/>
                <a:cs typeface="Times New Roman" pitchFamily="18" charset="0"/>
              </a:rPr>
              <a:t/>
            </a:r>
            <a:br>
              <a:rPr lang="en-US" b="1" dirty="0" smtClean="0">
                <a:latin typeface="Times New Roman" pitchFamily="18" charset="0"/>
                <a:ea typeface="Times New Roman" pitchFamily="18" charset="0"/>
                <a:cs typeface="Times New Roman" pitchFamily="18" charset="0"/>
              </a:rPr>
            </a:br>
            <a:r>
              <a:rPr lang="en-US" b="1" dirty="0" smtClean="0">
                <a:latin typeface="Times New Roman" pitchFamily="18" charset="0"/>
                <a:ea typeface="Times New Roman" pitchFamily="18" charset="0"/>
                <a:cs typeface="Times New Roman" pitchFamily="18" charset="0"/>
              </a:rPr>
              <a:t/>
            </a:r>
            <a:br>
              <a:rPr lang="en-US" b="1" dirty="0" smtClean="0">
                <a:latin typeface="Times New Roman" pitchFamily="18" charset="0"/>
                <a:ea typeface="Times New Roman" pitchFamily="18" charset="0"/>
                <a:cs typeface="Times New Roman" pitchFamily="18" charset="0"/>
              </a:rPr>
            </a:br>
            <a:r>
              <a:rPr lang="kk-KZ" sz="3600" b="1" dirty="0" smtClean="0">
                <a:latin typeface="Times New Roman" pitchFamily="18" charset="0"/>
                <a:ea typeface="Times New Roman" pitchFamily="18" charset="0"/>
                <a:cs typeface="Times New Roman" pitchFamily="18" charset="0"/>
              </a:rPr>
              <a:t> </a:t>
            </a:r>
            <a:br>
              <a:rPr lang="kk-KZ" sz="3600" b="1" dirty="0" smtClean="0">
                <a:latin typeface="Times New Roman" pitchFamily="18" charset="0"/>
                <a:ea typeface="Times New Roman" pitchFamily="18" charset="0"/>
                <a:cs typeface="Times New Roman" pitchFamily="18" charset="0"/>
              </a:rPr>
            </a:br>
            <a:r>
              <a:rPr lang="kk-KZ" sz="3600" b="1" dirty="0" smtClean="0">
                <a:latin typeface="Times New Roman" pitchFamily="18" charset="0"/>
                <a:ea typeface="Times New Roman" pitchFamily="18" charset="0"/>
                <a:cs typeface="Times New Roman" pitchFamily="18" charset="0"/>
              </a:rPr>
              <a:t/>
            </a:r>
            <a:br>
              <a:rPr lang="kk-KZ" sz="3600" b="1" dirty="0" smtClean="0">
                <a:latin typeface="Times New Roman" pitchFamily="18" charset="0"/>
                <a:ea typeface="Times New Roman" pitchFamily="18" charset="0"/>
                <a:cs typeface="Times New Roman" pitchFamily="18" charset="0"/>
              </a:rPr>
            </a:br>
            <a:r>
              <a:rPr lang="kk-KZ" sz="3600" b="1" dirty="0" smtClean="0">
                <a:latin typeface="Times New Roman" pitchFamily="18" charset="0"/>
                <a:ea typeface="Times New Roman" pitchFamily="18" charset="0"/>
                <a:cs typeface="Times New Roman" pitchFamily="18" charset="0"/>
              </a:rPr>
              <a:t/>
            </a:r>
            <a:br>
              <a:rPr lang="kk-KZ" sz="3600" b="1" dirty="0" smtClean="0">
                <a:latin typeface="Times New Roman" pitchFamily="18" charset="0"/>
                <a:ea typeface="Times New Roman" pitchFamily="18" charset="0"/>
                <a:cs typeface="Times New Roman" pitchFamily="18" charset="0"/>
              </a:rPr>
            </a:br>
            <a:r>
              <a:rPr lang="kk-KZ" sz="3600" b="1" dirty="0" smtClean="0">
                <a:latin typeface="Times New Roman" pitchFamily="18" charset="0"/>
                <a:ea typeface="Times New Roman" pitchFamily="18" charset="0"/>
                <a:cs typeface="Times New Roman" pitchFamily="18" charset="0"/>
              </a:rPr>
              <a:t/>
            </a:r>
            <a:br>
              <a:rPr lang="kk-KZ" sz="3600" b="1" dirty="0" smtClean="0">
                <a:latin typeface="Times New Roman" pitchFamily="18" charset="0"/>
                <a:ea typeface="Times New Roman" pitchFamily="18" charset="0"/>
                <a:cs typeface="Times New Roman" pitchFamily="18" charset="0"/>
              </a:rPr>
            </a:br>
            <a:r>
              <a:rPr lang="ru-RU" sz="3600" dirty="0" smtClean="0"/>
              <a:t/>
            </a:r>
            <a:br>
              <a:rPr lang="ru-RU" sz="3600" dirty="0" smtClean="0"/>
            </a:br>
            <a:r>
              <a:rPr lang="kk-KZ" sz="3600" dirty="0" smtClean="0">
                <a:latin typeface="Times New Roman" pitchFamily="18" charset="0"/>
                <a:cs typeface="Times New Roman" pitchFamily="18" charset="0"/>
              </a:rPr>
              <a:t>:</a:t>
            </a:r>
            <a:r>
              <a:rPr lang="ru-RU" sz="3600" dirty="0" smtClean="0"/>
              <a:t/>
            </a:r>
            <a:br>
              <a:rPr lang="ru-RU" sz="3600" dirty="0" smtClean="0"/>
            </a:br>
            <a:r>
              <a:rPr lang="kk-KZ" sz="3600" b="1" dirty="0" smtClean="0">
                <a:latin typeface="Times New Roman" pitchFamily="18" charset="0"/>
                <a:ea typeface="Times New Roman" pitchFamily="18" charset="0"/>
                <a:cs typeface="Times New Roman" pitchFamily="18" charset="0"/>
              </a:rPr>
              <a:t> Шешуі</a:t>
            </a:r>
            <a:r>
              <a:rPr lang="kk-KZ" sz="3600" b="1" dirty="0" smtClean="0">
                <a:latin typeface="Times New Roman" pitchFamily="18" charset="0"/>
                <a:cs typeface="Times New Roman" pitchFamily="18" charset="0"/>
              </a:rPr>
              <a:t>:</a:t>
            </a:r>
            <a:endParaRPr lang="ru-RU" sz="3600" b="1" dirty="0">
              <a:solidFill>
                <a:srgbClr val="002060"/>
              </a:solidFill>
              <a:latin typeface="Times New Roman" pitchFamily="18" charset="0"/>
              <a:ea typeface="Tahoma" panose="020B0604030504040204" pitchFamily="34" charset="0"/>
              <a:cs typeface="Times New Roman" pitchFamily="18" charset="0"/>
            </a:endParaRPr>
          </a:p>
        </p:txBody>
      </p:sp>
      <p:sp>
        <p:nvSpPr>
          <p:cNvPr id="3" name="Подзаголовок 2"/>
          <p:cNvSpPr>
            <a:spLocks noGrp="1"/>
          </p:cNvSpPr>
          <p:nvPr>
            <p:ph type="subTitle" idx="1"/>
          </p:nvPr>
        </p:nvSpPr>
        <p:spPr>
          <a:xfrm>
            <a:off x="578799" y="1219076"/>
            <a:ext cx="8410575" cy="4031735"/>
          </a:xfrm>
        </p:spPr>
        <p:txBody>
          <a:bodyPr>
            <a:normAutofit/>
          </a:bodyPr>
          <a:lstStyle/>
          <a:p>
            <a:pPr algn="l"/>
            <a:r>
              <a:rPr lang="kk-KZ" sz="6000" dirty="0" smtClean="0"/>
              <a:t>1.       </a:t>
            </a:r>
            <a:endParaRPr lang="en-US" sz="6000" dirty="0" smtClean="0"/>
          </a:p>
          <a:p>
            <a:pPr algn="l"/>
            <a:r>
              <a:rPr lang="kk-KZ" sz="6000" dirty="0" smtClean="0"/>
              <a:t>2.  </a:t>
            </a:r>
            <a:endParaRPr lang="en-US" sz="6000" dirty="0" smtClean="0"/>
          </a:p>
          <a:p>
            <a:pPr algn="l"/>
            <a:endParaRPr lang="en-US" sz="6000" b="1" dirty="0" smtClean="0">
              <a:solidFill>
                <a:srgbClr val="002060"/>
              </a:solidFill>
              <a:latin typeface="Times New Roman" pitchFamily="18" charset="0"/>
              <a:ea typeface="Tahoma" panose="020B0604030504040204" pitchFamily="34" charset="0"/>
              <a:cs typeface="Times New Roman" pitchFamily="18" charset="0"/>
            </a:endParaRPr>
          </a:p>
        </p:txBody>
      </p:sp>
      <p:sp>
        <p:nvSpPr>
          <p:cNvPr id="111619" name="Rectangle 3"/>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160772" name="Object 4"/>
          <p:cNvGraphicFramePr>
            <a:graphicFrameLocks noChangeAspect="1"/>
          </p:cNvGraphicFramePr>
          <p:nvPr/>
        </p:nvGraphicFramePr>
        <p:xfrm>
          <a:off x="1438274" y="1175657"/>
          <a:ext cx="1817527" cy="586469"/>
        </p:xfrm>
        <a:graphic>
          <a:graphicData uri="http://schemas.openxmlformats.org/presentationml/2006/ole">
            <mc:AlternateContent xmlns:mc="http://schemas.openxmlformats.org/markup-compatibility/2006">
              <mc:Choice xmlns:v="urn:schemas-microsoft-com:vml" Requires="v">
                <p:oleObj spid="_x0000_s160778" name="Уравнение" r:id="rId3" imgW="558558" imgH="177723" progId="Equation.3">
                  <p:embed/>
                </p:oleObj>
              </mc:Choice>
              <mc:Fallback>
                <p:oleObj name="Уравнение" r:id="rId3" imgW="558558" imgH="177723" progId="Equation.3">
                  <p:embed/>
                  <p:pic>
                    <p:nvPicPr>
                      <p:cNvPr id="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38274" y="1175657"/>
                        <a:ext cx="1817527" cy="58646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60773" name="Object 5"/>
          <p:cNvGraphicFramePr>
            <a:graphicFrameLocks noChangeAspect="1"/>
          </p:cNvGraphicFramePr>
          <p:nvPr/>
        </p:nvGraphicFramePr>
        <p:xfrm>
          <a:off x="3590925" y="1081501"/>
          <a:ext cx="1349210" cy="709200"/>
        </p:xfrm>
        <a:graphic>
          <a:graphicData uri="http://schemas.openxmlformats.org/presentationml/2006/ole">
            <mc:AlternateContent xmlns:mc="http://schemas.openxmlformats.org/markup-compatibility/2006">
              <mc:Choice xmlns:v="urn:schemas-microsoft-com:vml" Requires="v">
                <p:oleObj spid="_x0000_s160779" name="Уравнение" r:id="rId5" imgW="342603" imgH="177646" progId="Equation.3">
                  <p:embed/>
                </p:oleObj>
              </mc:Choice>
              <mc:Fallback>
                <p:oleObj name="Уравнение" r:id="rId5" imgW="342603" imgH="177646" progId="Equation.3">
                  <p:embed/>
                  <p:pic>
                    <p:nvPicPr>
                      <p:cNvPr id="0"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590925" y="1081501"/>
                        <a:ext cx="1349210" cy="709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60775" name="Rectangle 7"/>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160774" name="Object 6"/>
          <p:cNvGraphicFramePr>
            <a:graphicFrameLocks noChangeAspect="1"/>
          </p:cNvGraphicFramePr>
          <p:nvPr/>
        </p:nvGraphicFramePr>
        <p:xfrm>
          <a:off x="1685924" y="2185060"/>
          <a:ext cx="1907971" cy="596241"/>
        </p:xfrm>
        <a:graphic>
          <a:graphicData uri="http://schemas.openxmlformats.org/presentationml/2006/ole">
            <mc:AlternateContent xmlns:mc="http://schemas.openxmlformats.org/markup-compatibility/2006">
              <mc:Choice xmlns:v="urn:schemas-microsoft-com:vml" Requires="v">
                <p:oleObj spid="_x0000_s160780" name="Уравнение" r:id="rId7" imgW="571004" imgH="177646" progId="Equation.3">
                  <p:embed/>
                </p:oleObj>
              </mc:Choice>
              <mc:Fallback>
                <p:oleObj name="Уравнение" r:id="rId7" imgW="571004" imgH="177646" progId="Equation.3">
                  <p:embed/>
                  <p:pic>
                    <p:nvPicPr>
                      <p:cNvPr id="0" name="Picture 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685924" y="2185060"/>
                        <a:ext cx="1907971" cy="59624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60776" name="Object 8"/>
          <p:cNvGraphicFramePr>
            <a:graphicFrameLocks noChangeAspect="1"/>
          </p:cNvGraphicFramePr>
          <p:nvPr/>
        </p:nvGraphicFramePr>
        <p:xfrm>
          <a:off x="4229348" y="2062101"/>
          <a:ext cx="1957696" cy="631248"/>
        </p:xfrm>
        <a:graphic>
          <a:graphicData uri="http://schemas.openxmlformats.org/presentationml/2006/ole">
            <mc:AlternateContent xmlns:mc="http://schemas.openxmlformats.org/markup-compatibility/2006">
              <mc:Choice xmlns:v="urn:schemas-microsoft-com:vml" Requires="v">
                <p:oleObj spid="_x0000_s160781" name="Уравнение" r:id="rId9" imgW="558558" imgH="177723" progId="Equation.3">
                  <p:embed/>
                </p:oleObj>
              </mc:Choice>
              <mc:Fallback>
                <p:oleObj name="Уравнение" r:id="rId9" imgW="558558" imgH="177723" progId="Equation.3">
                  <p:embed/>
                  <p:pic>
                    <p:nvPicPr>
                      <p:cNvPr id="0" name="Picture 8"/>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229348" y="2062101"/>
                        <a:ext cx="1957696" cy="63124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60778" name="Rectangle 10"/>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160777" name="Object 9"/>
          <p:cNvGraphicFramePr>
            <a:graphicFrameLocks noChangeAspect="1"/>
          </p:cNvGraphicFramePr>
          <p:nvPr/>
        </p:nvGraphicFramePr>
        <p:xfrm>
          <a:off x="6980588" y="1912235"/>
          <a:ext cx="1391516" cy="695758"/>
        </p:xfrm>
        <a:graphic>
          <a:graphicData uri="http://schemas.openxmlformats.org/presentationml/2006/ole">
            <mc:AlternateContent xmlns:mc="http://schemas.openxmlformats.org/markup-compatibility/2006">
              <mc:Choice xmlns:v="urn:schemas-microsoft-com:vml" Requires="v">
                <p:oleObj spid="_x0000_s160782" name="Уравнение" r:id="rId11" imgW="355138" imgH="177569" progId="Equation.3">
                  <p:embed/>
                </p:oleObj>
              </mc:Choice>
              <mc:Fallback>
                <p:oleObj name="Уравнение" r:id="rId11" imgW="355138" imgH="177569" progId="Equation.3">
                  <p:embed/>
                  <p:pic>
                    <p:nvPicPr>
                      <p:cNvPr id="0" name="Picture 9"/>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980588" y="1912235"/>
                        <a:ext cx="1391516" cy="69575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42714810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790576" y="439387"/>
            <a:ext cx="10431606" cy="5737576"/>
          </a:xfrm>
        </p:spPr>
        <p:txBody>
          <a:bodyPr/>
          <a:lstStyle/>
          <a:p>
            <a:pPr>
              <a:buNone/>
            </a:pPr>
            <a:endParaRPr lang="ru-RU" dirty="0"/>
          </a:p>
        </p:txBody>
      </p:sp>
      <p:pic>
        <p:nvPicPr>
          <p:cNvPr id="4" name="Рисунок 3" descr="https://2.bp.blogspot.com/-_8WQ3rtxrNA/WfHqg1-yaoI/AAAAAAAABtY/1SxN4YerIlAYafP_Ir04gYbTK7eYMH2swCLcBGAs/s1600/2.png"/>
          <p:cNvPicPr/>
          <p:nvPr/>
        </p:nvPicPr>
        <p:blipFill>
          <a:blip r:embed="rId2" cstate="print"/>
          <a:srcRect/>
          <a:stretch>
            <a:fillRect/>
          </a:stretch>
        </p:blipFill>
        <p:spPr bwMode="auto">
          <a:xfrm>
            <a:off x="952500" y="495300"/>
            <a:ext cx="8820892" cy="5311734"/>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TextBox 71">
            <a:extLst>
              <a:ext uri="{FF2B5EF4-FFF2-40B4-BE49-F238E27FC236}">
                <a16:creationId xmlns="" xmlns:a16="http://schemas.microsoft.com/office/drawing/2014/main" id="{14FCEE11-4AB3-4847-9E51-E42FD092039B}"/>
              </a:ext>
            </a:extLst>
          </p:cNvPr>
          <p:cNvSpPr txBox="1"/>
          <p:nvPr/>
        </p:nvSpPr>
        <p:spPr>
          <a:xfrm>
            <a:off x="638175" y="3276600"/>
            <a:ext cx="7406599" cy="1515800"/>
          </a:xfrm>
          <a:prstGeom prst="rect">
            <a:avLst/>
          </a:prstGeom>
          <a:noFill/>
        </p:spPr>
        <p:txBody>
          <a:bodyPr wrap="square" rtlCol="0">
            <a:spAutoFit/>
          </a:bodyPr>
          <a:lstStyle/>
          <a:p>
            <a:pPr marL="571500" indent="-571500">
              <a:lnSpc>
                <a:spcPts val="3700"/>
              </a:lnSpc>
              <a:buFont typeface="Arial" panose="020B0604020202020204" pitchFamily="34" charset="0"/>
              <a:buChar char="•"/>
            </a:pPr>
            <a:r>
              <a:rPr lang="kk-KZ" sz="3600" dirty="0" smtClean="0">
                <a:latin typeface="Times New Roman" pitchFamily="18" charset="0"/>
                <a:cs typeface="Times New Roman" pitchFamily="18" charset="0"/>
              </a:rPr>
              <a:t>Арифметикалық квадрат түбірдің қасиеттерін есептерге қолдана аласыздар. </a:t>
            </a:r>
            <a:endParaRPr lang="en-US" sz="3600" b="1" dirty="0">
              <a:latin typeface="Times New Roman" pitchFamily="18" charset="0"/>
              <a:ea typeface="Tahoma" pitchFamily="34" charset="0"/>
              <a:cs typeface="Times New Roman" pitchFamily="18" charset="0"/>
            </a:endParaRPr>
          </a:p>
        </p:txBody>
      </p:sp>
      <p:sp>
        <p:nvSpPr>
          <p:cNvPr id="48" name="Прямоугольник 47"/>
          <p:cNvSpPr/>
          <p:nvPr/>
        </p:nvSpPr>
        <p:spPr>
          <a:xfrm>
            <a:off x="2050472" y="1926038"/>
            <a:ext cx="4477948" cy="861774"/>
          </a:xfrm>
          <a:prstGeom prst="rect">
            <a:avLst/>
          </a:prstGeom>
        </p:spPr>
        <p:txBody>
          <a:bodyPr wrap="square">
            <a:spAutoFit/>
          </a:bodyPr>
          <a:lstStyle/>
          <a:p>
            <a:pPr algn="just"/>
            <a:r>
              <a:rPr lang="ru-RU" sz="5000" b="1"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Қорытынды</a:t>
            </a:r>
            <a:r>
              <a:rPr lang="ru-RU" sz="50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a:t>
            </a:r>
            <a:endParaRPr lang="en-US" sz="5000" b="1"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pic>
        <p:nvPicPr>
          <p:cNvPr id="71" name="Рисунок 7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4774" y="1954613"/>
            <a:ext cx="3521413" cy="4321735"/>
          </a:xfrm>
          <a:prstGeom prst="rect">
            <a:avLst/>
          </a:prstGeom>
        </p:spPr>
      </p:pic>
    </p:spTree>
    <p:extLst>
      <p:ext uri="{BB962C8B-B14F-4D97-AF65-F5344CB8AC3E}">
        <p14:creationId xmlns:p14="http://schemas.microsoft.com/office/powerpoint/2010/main" val="38817167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682506" y="1073175"/>
            <a:ext cx="4023028" cy="905417"/>
          </a:xfrm>
        </p:spPr>
        <p:txBody>
          <a:bodyPr>
            <a:noAutofit/>
          </a:bodyPr>
          <a:lstStyle/>
          <a:p>
            <a:r>
              <a:rPr lang="ru-RU" b="1"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Тақырып</a:t>
            </a:r>
            <a:endParaRPr lang="ru-RU" b="1"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
        <p:nvSpPr>
          <p:cNvPr id="3" name="Подзаголовок 2"/>
          <p:cNvSpPr>
            <a:spLocks noGrp="1"/>
          </p:cNvSpPr>
          <p:nvPr>
            <p:ph type="subTitle" idx="1"/>
          </p:nvPr>
        </p:nvSpPr>
        <p:spPr>
          <a:xfrm>
            <a:off x="1186234" y="2482369"/>
            <a:ext cx="7100516" cy="2870681"/>
          </a:xfrm>
        </p:spPr>
        <p:txBody>
          <a:bodyPr>
            <a:normAutofit fontScale="92500" lnSpcReduction="10000"/>
          </a:bodyPr>
          <a:lstStyle/>
          <a:p>
            <a:pPr algn="l"/>
            <a:r>
              <a:rPr lang="ru-RU" sz="3200" b="1"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Бүгінгі</a:t>
            </a:r>
            <a:r>
              <a:rPr lang="ru-RU" sz="32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 </a:t>
            </a:r>
            <a:r>
              <a:rPr lang="ru-RU" sz="3200" b="1"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сабақта</a:t>
            </a:r>
            <a:r>
              <a:rPr lang="ru-RU" sz="32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a:t>
            </a:r>
          </a:p>
          <a:p>
            <a:pPr marL="457200" indent="-457200" algn="l">
              <a:buFont typeface="Wingdings" panose="05000000000000000000" pitchFamily="2" charset="2"/>
              <a:buChar char="§"/>
            </a:pPr>
            <a:r>
              <a:rPr lang="kk-KZ" sz="6000" b="1" kern="0" dirty="0" smtClean="0">
                <a:latin typeface="Times New Roman" pitchFamily="18" charset="0"/>
                <a:ea typeface="Open Sans" panose="020B0606030504020204" pitchFamily="34" charset="0"/>
                <a:cs typeface="Times New Roman" pitchFamily="18" charset="0"/>
              </a:rPr>
              <a:t>«</a:t>
            </a:r>
            <a:r>
              <a:rPr lang="kk-KZ" sz="6000" dirty="0" smtClean="0">
                <a:latin typeface="Times New Roman" pitchFamily="18" charset="0"/>
                <a:cs typeface="Times New Roman" pitchFamily="18" charset="0"/>
              </a:rPr>
              <a:t>Арифметикалық квадрат түбірдің қасиеттері</a:t>
            </a:r>
            <a:r>
              <a:rPr lang="kk-KZ" sz="6000" b="1" kern="0" dirty="0" smtClean="0">
                <a:latin typeface="Times New Roman" pitchFamily="18" charset="0"/>
                <a:ea typeface="Open Sans" panose="020B0606030504020204" pitchFamily="34" charset="0"/>
                <a:cs typeface="Times New Roman" pitchFamily="18" charset="0"/>
              </a:rPr>
              <a:t>»</a:t>
            </a:r>
            <a:endParaRPr lang="en-US" sz="6000" b="1" dirty="0" smtClean="0">
              <a:solidFill>
                <a:srgbClr val="002060"/>
              </a:solidFill>
              <a:latin typeface="Times New Roman" pitchFamily="18" charset="0"/>
              <a:ea typeface="Tahoma" panose="020B0604030504040204" pitchFamily="34" charset="0"/>
              <a:cs typeface="Times New Roman" pitchFamily="18" charset="0"/>
            </a:endParaRPr>
          </a:p>
        </p:txBody>
      </p:sp>
      <p:pic>
        <p:nvPicPr>
          <p:cNvPr id="5" name="Рисунок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4774" y="1954613"/>
            <a:ext cx="3521413" cy="4321735"/>
          </a:xfrm>
          <a:prstGeom prst="rect">
            <a:avLst/>
          </a:prstGeom>
        </p:spPr>
      </p:pic>
    </p:spTree>
    <p:extLst>
      <p:ext uri="{BB962C8B-B14F-4D97-AF65-F5344CB8AC3E}">
        <p14:creationId xmlns:p14="http://schemas.microsoft.com/office/powerpoint/2010/main" val="34271481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971551" y="2011680"/>
            <a:ext cx="9475470" cy="1815882"/>
          </a:xfrm>
          <a:prstGeom prst="rect">
            <a:avLst/>
          </a:prstGeom>
        </p:spPr>
        <p:txBody>
          <a:bodyPr wrap="square">
            <a:spAutoFit/>
          </a:bodyPr>
          <a:lstStyle/>
          <a:p>
            <a:pPr algn="ctr"/>
            <a:r>
              <a:rPr lang="kk-KZ" sz="4000" b="1" kern="0" dirty="0" smtClean="0">
                <a:latin typeface="Times New Roman" pitchFamily="18" charset="0"/>
                <a:ea typeface="Open Sans" panose="020B0606030504020204" pitchFamily="34" charset="0"/>
                <a:cs typeface="Times New Roman" pitchFamily="18" charset="0"/>
              </a:rPr>
              <a:t>Оқу мақсаты: </a:t>
            </a:r>
          </a:p>
          <a:p>
            <a:r>
              <a:rPr lang="kk-KZ" sz="3600" dirty="0" smtClean="0">
                <a:latin typeface="Times New Roman" pitchFamily="18" charset="0"/>
                <a:cs typeface="Times New Roman" pitchFamily="18" charset="0"/>
              </a:rPr>
              <a:t>8.1.2.1арифметикалық квадрат түбірдің қасиеттерін қолдану.</a:t>
            </a:r>
            <a:endParaRPr lang="ru-RU" sz="3600" kern="0" dirty="0">
              <a:solidFill>
                <a:srgbClr val="002060"/>
              </a:solidFill>
              <a:latin typeface="Times New Roman" pitchFamily="18" charset="0"/>
              <a:ea typeface="Open Sans" panose="020B0606030504020204" pitchFamily="34" charset="0"/>
              <a:cs typeface="Times New Roman" pitchFamily="18" charset="0"/>
            </a:endParaRPr>
          </a:p>
        </p:txBody>
      </p:sp>
    </p:spTree>
    <p:extLst>
      <p:ext uri="{BB962C8B-B14F-4D97-AF65-F5344CB8AC3E}">
        <p14:creationId xmlns:p14="http://schemas.microsoft.com/office/powerpoint/2010/main" val="33547396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ChangeArrowheads="1"/>
          </p:cNvSpPr>
          <p:nvPr/>
        </p:nvSpPr>
        <p:spPr bwMode="auto">
          <a:xfrm>
            <a:off x="0" y="-4391453"/>
            <a:ext cx="10077450" cy="944874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kk-KZ"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endParaRPr lang="en-US" sz="3200" b="1" dirty="0" smtClean="0"/>
          </a:p>
          <a:p>
            <a:endParaRPr lang="en-US" sz="3200" b="1" dirty="0" smtClean="0"/>
          </a:p>
          <a:p>
            <a:endParaRPr lang="en-US" sz="3200" b="1" dirty="0" smtClean="0"/>
          </a:p>
          <a:p>
            <a:endParaRPr lang="en-US" sz="3200" b="1" dirty="0" smtClean="0"/>
          </a:p>
          <a:p>
            <a:endParaRPr lang="en-US" sz="3200" b="1" dirty="0" smtClean="0"/>
          </a:p>
          <a:p>
            <a:r>
              <a:rPr lang="en-US" sz="3200" b="1" dirty="0" smtClean="0">
                <a:latin typeface="Times New Roman" pitchFamily="18" charset="0"/>
                <a:cs typeface="Times New Roman" pitchFamily="18" charset="0"/>
              </a:rPr>
              <a:t> </a:t>
            </a:r>
          </a:p>
          <a:p>
            <a:r>
              <a:rPr lang="kk-KZ" sz="3200" b="1" dirty="0" smtClean="0">
                <a:latin typeface="Times New Roman" pitchFamily="18" charset="0"/>
                <a:cs typeface="Times New Roman" pitchFamily="18" charset="0"/>
              </a:rPr>
              <a:t>1-теорема.</a:t>
            </a:r>
            <a:r>
              <a:rPr lang="kk-KZ" sz="3200" dirty="0" smtClean="0">
                <a:latin typeface="Times New Roman" pitchFamily="18" charset="0"/>
                <a:cs typeface="Times New Roman" pitchFamily="18" charset="0"/>
              </a:rPr>
              <a:t> </a:t>
            </a:r>
            <a:endParaRPr lang="en-US" sz="3200" dirty="0" smtClean="0">
              <a:latin typeface="Times New Roman" pitchFamily="18" charset="0"/>
              <a:cs typeface="Times New Roman" pitchFamily="18" charset="0"/>
            </a:endParaRPr>
          </a:p>
          <a:p>
            <a:r>
              <a:rPr lang="kk-KZ" sz="3200" dirty="0" smtClean="0">
                <a:latin typeface="Times New Roman" pitchFamily="18" charset="0"/>
                <a:cs typeface="Times New Roman" pitchFamily="18" charset="0"/>
              </a:rPr>
              <a:t>Теріс емес көбейткіштердің көбейтіндісінің арифметикалық квадрат түбірі осы көбейткіштердің квадрат түбірлерінің көбейтіндісіне тең және керісінше, теріс емес көбейткіштердің квадрат түбірлерінің көбейтіндісі олардың көбейтіндісінің квадрат түбіріне тең.</a:t>
            </a:r>
            <a:endParaRPr lang="ru-RU" sz="3200" dirty="0" smtClean="0">
              <a:latin typeface="Times New Roman" pitchFamily="18" charset="0"/>
              <a:cs typeface="Times New Roman" pitchFamily="18" charset="0"/>
            </a:endParaRPr>
          </a:p>
          <a:p>
            <a:r>
              <a:rPr lang="kk-KZ" sz="3200" dirty="0" smtClean="0">
                <a:latin typeface="Times New Roman" pitchFamily="18" charset="0"/>
                <a:cs typeface="Times New Roman" pitchFamily="18" charset="0"/>
              </a:rPr>
              <a:t>Егер   </a:t>
            </a:r>
            <a:r>
              <a:rPr lang="en-US" sz="3200" dirty="0" smtClean="0">
                <a:latin typeface="Times New Roman" pitchFamily="18" charset="0"/>
                <a:cs typeface="Times New Roman" pitchFamily="18" charset="0"/>
              </a:rPr>
              <a:t>      </a:t>
            </a:r>
            <a:r>
              <a:rPr lang="kk-KZ" sz="3200" dirty="0" smtClean="0">
                <a:latin typeface="Times New Roman" pitchFamily="18" charset="0"/>
                <a:cs typeface="Times New Roman" pitchFamily="18" charset="0"/>
              </a:rPr>
              <a:t>және  </a:t>
            </a:r>
            <a:r>
              <a:rPr lang="en-US" sz="3200" dirty="0" smtClean="0">
                <a:latin typeface="Times New Roman" pitchFamily="18" charset="0"/>
                <a:cs typeface="Times New Roman" pitchFamily="18" charset="0"/>
              </a:rPr>
              <a:t>           </a:t>
            </a:r>
            <a:r>
              <a:rPr lang="kk-KZ" sz="3200" dirty="0" smtClean="0">
                <a:latin typeface="Times New Roman" pitchFamily="18" charset="0"/>
                <a:cs typeface="Times New Roman" pitchFamily="18" charset="0"/>
              </a:rPr>
              <a:t>болса, онда </a:t>
            </a:r>
            <a:endParaRPr lang="ru-RU" sz="3200" dirty="0" smtClean="0">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32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101377" name="Object 1"/>
          <p:cNvGraphicFramePr>
            <a:graphicFrameLocks noChangeAspect="1"/>
          </p:cNvGraphicFramePr>
          <p:nvPr/>
        </p:nvGraphicFramePr>
        <p:xfrm>
          <a:off x="962025" y="3581400"/>
          <a:ext cx="657225" cy="352425"/>
        </p:xfrm>
        <a:graphic>
          <a:graphicData uri="http://schemas.openxmlformats.org/presentationml/2006/ole">
            <mc:AlternateContent xmlns:mc="http://schemas.openxmlformats.org/markup-compatibility/2006">
              <mc:Choice xmlns:v="urn:schemas-microsoft-com:vml" Requires="v">
                <p:oleObj spid="_x0000_s172037" name="Уравнение" r:id="rId3" imgW="342603" imgH="177646" progId="Equation.3">
                  <p:embed/>
                </p:oleObj>
              </mc:Choice>
              <mc:Fallback>
                <p:oleObj name="Уравнение" r:id="rId3" imgW="342603" imgH="177646"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62025" y="3581400"/>
                        <a:ext cx="657225" cy="3524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1378" name="Object 2"/>
          <p:cNvGraphicFramePr>
            <a:graphicFrameLocks noChangeAspect="1"/>
          </p:cNvGraphicFramePr>
          <p:nvPr/>
        </p:nvGraphicFramePr>
        <p:xfrm>
          <a:off x="2933700" y="3619500"/>
          <a:ext cx="792163" cy="409575"/>
        </p:xfrm>
        <a:graphic>
          <a:graphicData uri="http://schemas.openxmlformats.org/presentationml/2006/ole">
            <mc:AlternateContent xmlns:mc="http://schemas.openxmlformats.org/markup-compatibility/2006">
              <mc:Choice xmlns:v="urn:schemas-microsoft-com:vml" Requires="v">
                <p:oleObj spid="_x0000_s172038" name="Уравнение" r:id="rId5" imgW="355138" imgH="177569" progId="Equation.3">
                  <p:embed/>
                </p:oleObj>
              </mc:Choice>
              <mc:Fallback>
                <p:oleObj name="Уравнение" r:id="rId5" imgW="355138" imgH="177569"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933700" y="3619500"/>
                        <a:ext cx="792163" cy="4095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1379" name="Object 3"/>
          <p:cNvGraphicFramePr>
            <a:graphicFrameLocks noChangeAspect="1"/>
          </p:cNvGraphicFramePr>
          <p:nvPr/>
        </p:nvGraphicFramePr>
        <p:xfrm>
          <a:off x="6045200" y="3552825"/>
          <a:ext cx="1866900" cy="466725"/>
        </p:xfrm>
        <a:graphic>
          <a:graphicData uri="http://schemas.openxmlformats.org/presentationml/2006/ole">
            <mc:AlternateContent xmlns:mc="http://schemas.openxmlformats.org/markup-compatibility/2006">
              <mc:Choice xmlns:v="urn:schemas-microsoft-com:vml" Requires="v">
                <p:oleObj spid="_x0000_s172039" r:id="rId7" imgW="965160" imgH="241200" progId="">
                  <p:embed/>
                </p:oleObj>
              </mc:Choice>
              <mc:Fallback>
                <p:oleObj r:id="rId7" imgW="965160" imgH="241200" progId="">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045200" y="3552825"/>
                        <a:ext cx="1866900" cy="4667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ChangeArrowheads="1"/>
          </p:cNvSpPr>
          <p:nvPr/>
        </p:nvSpPr>
        <p:spPr bwMode="auto">
          <a:xfrm>
            <a:off x="0" y="-5376338"/>
            <a:ext cx="10077450" cy="114185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kk-KZ"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endParaRPr lang="en-US" sz="3200" b="1" dirty="0" smtClean="0"/>
          </a:p>
          <a:p>
            <a:endParaRPr lang="en-US" sz="3200" b="1" dirty="0" smtClean="0"/>
          </a:p>
          <a:p>
            <a:endParaRPr lang="en-US" sz="3200" b="1" dirty="0" smtClean="0"/>
          </a:p>
          <a:p>
            <a:endParaRPr lang="en-US" sz="3200" b="1" dirty="0" smtClean="0"/>
          </a:p>
          <a:p>
            <a:endParaRPr lang="en-US" sz="3200" b="1" dirty="0" smtClean="0"/>
          </a:p>
          <a:p>
            <a:r>
              <a:rPr lang="en-US" sz="3200" b="1" dirty="0" smtClean="0">
                <a:latin typeface="Times New Roman" pitchFamily="18" charset="0"/>
                <a:cs typeface="Times New Roman" pitchFamily="18" charset="0"/>
              </a:rPr>
              <a:t> </a:t>
            </a:r>
          </a:p>
          <a:p>
            <a:endParaRPr lang="en-US" sz="3200" b="1" dirty="0" smtClean="0"/>
          </a:p>
          <a:p>
            <a:endParaRPr lang="en-US" sz="3200" b="1" dirty="0" smtClean="0"/>
          </a:p>
          <a:p>
            <a:r>
              <a:rPr lang="kk-KZ" sz="3200" b="1" dirty="0" smtClean="0">
                <a:latin typeface="Times New Roman" pitchFamily="18" charset="0"/>
                <a:cs typeface="Times New Roman" pitchFamily="18" charset="0"/>
              </a:rPr>
              <a:t>2-теорема.</a:t>
            </a:r>
            <a:r>
              <a:rPr lang="kk-KZ" sz="3200" dirty="0" smtClean="0">
                <a:latin typeface="Times New Roman" pitchFamily="18" charset="0"/>
                <a:cs typeface="Times New Roman" pitchFamily="18" charset="0"/>
              </a:rPr>
              <a:t> Алымы теріс емес және бөлімі оң болатын бөлшектің арифметикалық квадрат түбірі осы бөлшектің алымы мен бөлімінің арифметикалық квадрат түбірлерінің бөліндісіне тең және керісінше, алымы теріс емес және бөлімі оң болатын арифметикалық квадрат түбірлерінің бөліндісі алымы теріс емес, бөлімі оң болатын бөлшектің арифметикалық квадрат түбіріне тең.</a:t>
            </a:r>
            <a:endParaRPr lang="ru-RU" sz="3200" dirty="0" smtClean="0">
              <a:latin typeface="Times New Roman" pitchFamily="18" charset="0"/>
              <a:cs typeface="Times New Roman" pitchFamily="18" charset="0"/>
            </a:endParaRPr>
          </a:p>
          <a:p>
            <a:r>
              <a:rPr lang="kk-KZ" sz="3200" dirty="0" smtClean="0">
                <a:latin typeface="Times New Roman" pitchFamily="18" charset="0"/>
                <a:cs typeface="Times New Roman" pitchFamily="18" charset="0"/>
              </a:rPr>
              <a:t>Егер   </a:t>
            </a:r>
            <a:r>
              <a:rPr lang="en-US" sz="3200" dirty="0" smtClean="0">
                <a:latin typeface="Times New Roman" pitchFamily="18" charset="0"/>
                <a:cs typeface="Times New Roman" pitchFamily="18" charset="0"/>
              </a:rPr>
              <a:t>      </a:t>
            </a:r>
            <a:r>
              <a:rPr lang="kk-KZ" sz="3200" dirty="0" smtClean="0">
                <a:latin typeface="Times New Roman" pitchFamily="18" charset="0"/>
                <a:cs typeface="Times New Roman" pitchFamily="18" charset="0"/>
              </a:rPr>
              <a:t>және  </a:t>
            </a:r>
            <a:r>
              <a:rPr lang="en-US" sz="3200" dirty="0" smtClean="0">
                <a:latin typeface="Times New Roman" pitchFamily="18" charset="0"/>
                <a:cs typeface="Times New Roman" pitchFamily="18" charset="0"/>
              </a:rPr>
              <a:t>         </a:t>
            </a:r>
            <a:r>
              <a:rPr lang="kk-KZ" sz="3200" dirty="0" smtClean="0">
                <a:latin typeface="Times New Roman" pitchFamily="18" charset="0"/>
                <a:cs typeface="Times New Roman" pitchFamily="18" charset="0"/>
              </a:rPr>
              <a:t>болса, онда </a:t>
            </a:r>
            <a:endParaRPr lang="en-US" sz="3200" dirty="0" smtClean="0">
              <a:latin typeface="Times New Roman" pitchFamily="18" charset="0"/>
              <a:cs typeface="Times New Roman" pitchFamily="18" charset="0"/>
            </a:endParaRPr>
          </a:p>
          <a:p>
            <a:endParaRPr lang="ru-RU" sz="3200" dirty="0" smtClean="0">
              <a:latin typeface="Times New Roman"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32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101377" name="Object 1"/>
          <p:cNvGraphicFramePr>
            <a:graphicFrameLocks noChangeAspect="1"/>
          </p:cNvGraphicFramePr>
          <p:nvPr/>
        </p:nvGraphicFramePr>
        <p:xfrm>
          <a:off x="1047750" y="4114800"/>
          <a:ext cx="657225" cy="352425"/>
        </p:xfrm>
        <a:graphic>
          <a:graphicData uri="http://schemas.openxmlformats.org/presentationml/2006/ole">
            <mc:AlternateContent xmlns:mc="http://schemas.openxmlformats.org/markup-compatibility/2006">
              <mc:Choice xmlns:v="urn:schemas-microsoft-com:vml" Requires="v">
                <p:oleObj spid="_x0000_s173062" name="Уравнение" r:id="rId3" imgW="342603" imgH="177646" progId="Equation.3">
                  <p:embed/>
                </p:oleObj>
              </mc:Choice>
              <mc:Fallback>
                <p:oleObj name="Уравнение" r:id="rId3" imgW="342603" imgH="177646"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47750" y="4114800"/>
                        <a:ext cx="657225" cy="3524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2405" name="Object 5"/>
          <p:cNvGraphicFramePr>
            <a:graphicFrameLocks noChangeAspect="1"/>
          </p:cNvGraphicFramePr>
          <p:nvPr/>
        </p:nvGraphicFramePr>
        <p:xfrm>
          <a:off x="5826125" y="3886200"/>
          <a:ext cx="1431925" cy="954088"/>
        </p:xfrm>
        <a:graphic>
          <a:graphicData uri="http://schemas.openxmlformats.org/presentationml/2006/ole">
            <mc:AlternateContent xmlns:mc="http://schemas.openxmlformats.org/markup-compatibility/2006">
              <mc:Choice xmlns:v="urn:schemas-microsoft-com:vml" Requires="v">
                <p:oleObj spid="_x0000_s173063" r:id="rId5" imgW="685800" imgH="457200" progId="">
                  <p:embed/>
                </p:oleObj>
              </mc:Choice>
              <mc:Fallback>
                <p:oleObj r:id="rId5" imgW="685800" imgH="457200" progId="">
                  <p:embed/>
                  <p:pic>
                    <p:nvPicPr>
                      <p:cNvPr id="0"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826125" y="3886200"/>
                        <a:ext cx="1431925" cy="9540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73061" name="Object 5"/>
          <p:cNvGraphicFramePr>
            <a:graphicFrameLocks noChangeAspect="1"/>
          </p:cNvGraphicFramePr>
          <p:nvPr/>
        </p:nvGraphicFramePr>
        <p:xfrm>
          <a:off x="2828925" y="4067175"/>
          <a:ext cx="755650" cy="377825"/>
        </p:xfrm>
        <a:graphic>
          <a:graphicData uri="http://schemas.openxmlformats.org/presentationml/2006/ole">
            <mc:AlternateContent xmlns:mc="http://schemas.openxmlformats.org/markup-compatibility/2006">
              <mc:Choice xmlns:v="urn:schemas-microsoft-com:vml" Requires="v">
                <p:oleObj spid="_x0000_s173064" name="Уравнение" r:id="rId7" imgW="342720" imgH="177480" progId="Equation.3">
                  <p:embed/>
                </p:oleObj>
              </mc:Choice>
              <mc:Fallback>
                <p:oleObj name="Уравнение" r:id="rId7" imgW="342720" imgH="177480" progId="Equation.3">
                  <p:embed/>
                  <p:pic>
                    <p:nvPicPr>
                      <p:cNvPr id="0" name="Picture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828925" y="4067175"/>
                        <a:ext cx="755650" cy="3778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ChangeArrowheads="1"/>
          </p:cNvSpPr>
          <p:nvPr/>
        </p:nvSpPr>
        <p:spPr bwMode="auto">
          <a:xfrm>
            <a:off x="0" y="-3160347"/>
            <a:ext cx="10077450" cy="69865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kk-KZ"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endParaRPr lang="en-US" sz="3200" b="1" dirty="0" smtClean="0"/>
          </a:p>
          <a:p>
            <a:endParaRPr lang="en-US" sz="3200" b="1" dirty="0" smtClean="0"/>
          </a:p>
          <a:p>
            <a:endParaRPr lang="en-US" sz="3200" b="1" dirty="0" smtClean="0"/>
          </a:p>
          <a:p>
            <a:endParaRPr lang="en-US" sz="3200" b="1" dirty="0" smtClean="0"/>
          </a:p>
          <a:p>
            <a:endParaRPr lang="en-US" sz="3200" b="1" dirty="0" smtClean="0"/>
          </a:p>
          <a:p>
            <a:pPr algn="ctr"/>
            <a:r>
              <a:rPr lang="en-US" sz="3200" b="1" dirty="0" smtClean="0">
                <a:latin typeface="Times New Roman" pitchFamily="18" charset="0"/>
                <a:cs typeface="Times New Roman" pitchFamily="18" charset="0"/>
              </a:rPr>
              <a:t> 3</a:t>
            </a:r>
            <a:r>
              <a:rPr lang="kk-KZ" sz="3200" b="1" dirty="0" smtClean="0">
                <a:latin typeface="Times New Roman" pitchFamily="18" charset="0"/>
                <a:cs typeface="Times New Roman" pitchFamily="18" charset="0"/>
              </a:rPr>
              <a:t>-теорема.</a:t>
            </a:r>
            <a:r>
              <a:rPr lang="kk-KZ" sz="3200" dirty="0" smtClean="0">
                <a:latin typeface="Times New Roman" pitchFamily="18" charset="0"/>
                <a:cs typeface="Times New Roman" pitchFamily="18" charset="0"/>
              </a:rPr>
              <a:t> </a:t>
            </a:r>
            <a:endParaRPr lang="en-US" sz="3200" dirty="0" smtClean="0">
              <a:latin typeface="Times New Roman" pitchFamily="18" charset="0"/>
              <a:cs typeface="Times New Roman" pitchFamily="18" charset="0"/>
            </a:endParaRPr>
          </a:p>
          <a:p>
            <a:pPr algn="ctr"/>
            <a:r>
              <a:rPr lang="kk-KZ" sz="3200" dirty="0" smtClean="0">
                <a:latin typeface="Times New Roman" pitchFamily="18" charset="0"/>
                <a:cs typeface="Times New Roman" pitchFamily="18" charset="0"/>
              </a:rPr>
              <a:t>Кез келген х саны үшін</a:t>
            </a:r>
            <a:r>
              <a:rPr lang="en-US" sz="3200" dirty="0" smtClean="0">
                <a:latin typeface="Times New Roman" pitchFamily="18" charset="0"/>
                <a:cs typeface="Times New Roman" pitchFamily="18" charset="0"/>
              </a:rPr>
              <a:t>                </a:t>
            </a:r>
            <a:r>
              <a:rPr lang="kk-KZ" sz="3200" dirty="0" smtClean="0">
                <a:latin typeface="Times New Roman" pitchFamily="18" charset="0"/>
                <a:cs typeface="Times New Roman" pitchFamily="18" charset="0"/>
              </a:rPr>
              <a:t>теңдігі ақиқат</a:t>
            </a:r>
            <a:r>
              <a:rPr lang="en-US" sz="3200" dirty="0" smtClean="0">
                <a:latin typeface="Times New Roman" pitchFamily="18" charset="0"/>
                <a:cs typeface="Times New Roman" pitchFamily="18" charset="0"/>
              </a:rPr>
              <a:t>.</a:t>
            </a:r>
          </a:p>
          <a:p>
            <a:pPr algn="ctr"/>
            <a:endParaRPr lang="en-US" sz="3200" dirty="0" smtClean="0"/>
          </a:p>
          <a:p>
            <a:pPr algn="ctr"/>
            <a:r>
              <a:rPr lang="en-US" sz="3200" dirty="0" smtClean="0">
                <a:latin typeface="Times New Roman" pitchFamily="18" charset="0"/>
                <a:cs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101381" name="Rectangle 5"/>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101382" name="Object 6"/>
          <p:cNvGraphicFramePr>
            <a:graphicFrameLocks noChangeAspect="1"/>
          </p:cNvGraphicFramePr>
          <p:nvPr/>
        </p:nvGraphicFramePr>
        <p:xfrm>
          <a:off x="5162426" y="1264875"/>
          <a:ext cx="1143000" cy="563802"/>
        </p:xfrm>
        <a:graphic>
          <a:graphicData uri="http://schemas.openxmlformats.org/presentationml/2006/ole">
            <mc:AlternateContent xmlns:mc="http://schemas.openxmlformats.org/markup-compatibility/2006">
              <mc:Choice xmlns:v="urn:schemas-microsoft-com:vml" Requires="v">
                <p:oleObj spid="_x0000_s174083" name="Уравнение" r:id="rId3" imgW="596900" imgH="292100" progId="Equation.3">
                  <p:embed/>
                </p:oleObj>
              </mc:Choice>
              <mc:Fallback>
                <p:oleObj name="Уравнение" r:id="rId3" imgW="596900" imgH="2921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62426" y="1264875"/>
                        <a:ext cx="1143000" cy="56380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85850" y="365125"/>
            <a:ext cx="10267950" cy="663575"/>
          </a:xfrm>
        </p:spPr>
        <p:txBody>
          <a:bodyPr>
            <a:normAutofit fontScale="90000"/>
          </a:bodyPr>
          <a:lstStyle/>
          <a:p>
            <a:pPr algn="ctr"/>
            <a:r>
              <a:rPr lang="kk-KZ" b="1" dirty="0" smtClean="0">
                <a:latin typeface="Times New Roman" pitchFamily="18" charset="0"/>
                <a:ea typeface="Times New Roman" pitchFamily="18" charset="0"/>
                <a:cs typeface="Times New Roman" pitchFamily="18" charset="0"/>
              </a:rPr>
              <a:t>Тапсырма №</a:t>
            </a:r>
            <a:r>
              <a:rPr lang="en-US" b="1" dirty="0" smtClean="0">
                <a:latin typeface="Times New Roman" pitchFamily="18" charset="0"/>
                <a:ea typeface="Times New Roman" pitchFamily="18" charset="0"/>
                <a:cs typeface="Times New Roman" pitchFamily="18" charset="0"/>
              </a:rPr>
              <a:t>1.</a:t>
            </a:r>
            <a:r>
              <a:rPr lang="kk-KZ" b="1" dirty="0" smtClean="0">
                <a:latin typeface="Times New Roman" pitchFamily="18" charset="0"/>
                <a:cs typeface="Times New Roman" pitchFamily="18" charset="0"/>
              </a:rPr>
              <a:t> «Ақиқат - жалған» әдісі.</a:t>
            </a:r>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endParaRPr lang="ru-RU" dirty="0"/>
          </a:p>
        </p:txBody>
      </p:sp>
      <p:graphicFrame>
        <p:nvGraphicFramePr>
          <p:cNvPr id="5" name="Содержимое 4"/>
          <p:cNvGraphicFramePr>
            <a:graphicFrameLocks noGrp="1"/>
          </p:cNvGraphicFramePr>
          <p:nvPr>
            <p:ph idx="1"/>
          </p:nvPr>
        </p:nvGraphicFramePr>
        <p:xfrm>
          <a:off x="1142999" y="657230"/>
          <a:ext cx="9677400" cy="4686870"/>
        </p:xfrm>
        <a:graphic>
          <a:graphicData uri="http://schemas.openxmlformats.org/drawingml/2006/table">
            <a:tbl>
              <a:tblPr firstRow="1" bandRow="1">
                <a:tableStyleId>{5C22544A-7EE6-4342-B048-85BDC9FD1C3A}</a:tableStyleId>
              </a:tblPr>
              <a:tblGrid>
                <a:gridCol w="3225800"/>
                <a:gridCol w="3225800"/>
                <a:gridCol w="3225800"/>
              </a:tblGrid>
              <a:tr h="464935">
                <a:tc>
                  <a:txBody>
                    <a:bodyPr/>
                    <a:lstStyle/>
                    <a:p>
                      <a:endParaRPr lang="ru-RU" dirty="0"/>
                    </a:p>
                  </a:txBody>
                  <a:tcPr/>
                </a:tc>
                <a:tc>
                  <a:txBody>
                    <a:bodyPr/>
                    <a:lstStyle/>
                    <a:p>
                      <a:r>
                        <a:rPr lang="ru-RU" dirty="0" err="1" smtClean="0"/>
                        <a:t>ақиқат</a:t>
                      </a:r>
                      <a:endParaRPr lang="ru-RU" dirty="0"/>
                    </a:p>
                  </a:txBody>
                  <a:tcPr/>
                </a:tc>
                <a:tc>
                  <a:txBody>
                    <a:bodyPr/>
                    <a:lstStyle/>
                    <a:p>
                      <a:r>
                        <a:rPr lang="ru-RU" dirty="0" err="1" smtClean="0"/>
                        <a:t>жалған</a:t>
                      </a:r>
                      <a:endParaRPr lang="ru-RU" dirty="0"/>
                    </a:p>
                  </a:txBody>
                  <a:tcPr/>
                </a:tc>
              </a:tr>
              <a:tr h="464935">
                <a:tc>
                  <a:txBody>
                    <a:bodyPr/>
                    <a:lstStyle/>
                    <a:p>
                      <a:endParaRPr lang="ru-RU" dirty="0"/>
                    </a:p>
                  </a:txBody>
                  <a:tcPr/>
                </a:tc>
                <a:tc>
                  <a:txBody>
                    <a:bodyPr/>
                    <a:lstStyle/>
                    <a:p>
                      <a:endParaRPr lang="ru-RU" dirty="0"/>
                    </a:p>
                  </a:txBody>
                  <a:tcPr/>
                </a:tc>
                <a:tc>
                  <a:txBody>
                    <a:bodyPr/>
                    <a:lstStyle/>
                    <a:p>
                      <a:endParaRPr lang="ru-RU" dirty="0"/>
                    </a:p>
                  </a:txBody>
                  <a:tcPr/>
                </a:tc>
              </a:tr>
              <a:tr h="464935">
                <a:tc>
                  <a:txBody>
                    <a:bodyPr/>
                    <a:lstStyle/>
                    <a:p>
                      <a:endParaRPr lang="ru-RU" dirty="0"/>
                    </a:p>
                  </a:txBody>
                  <a:tcPr/>
                </a:tc>
                <a:tc>
                  <a:txBody>
                    <a:bodyPr/>
                    <a:lstStyle/>
                    <a:p>
                      <a:endParaRPr lang="ru-RU" dirty="0"/>
                    </a:p>
                  </a:txBody>
                  <a:tcPr/>
                </a:tc>
                <a:tc>
                  <a:txBody>
                    <a:bodyPr/>
                    <a:lstStyle/>
                    <a:p>
                      <a:endParaRPr lang="ru-RU"/>
                    </a:p>
                  </a:txBody>
                  <a:tcPr/>
                </a:tc>
              </a:tr>
              <a:tr h="464935">
                <a:tc>
                  <a:txBody>
                    <a:bodyPr/>
                    <a:lstStyle/>
                    <a:p>
                      <a:endParaRPr lang="ru-RU" dirty="0"/>
                    </a:p>
                  </a:txBody>
                  <a:tcPr/>
                </a:tc>
                <a:tc>
                  <a:txBody>
                    <a:bodyPr/>
                    <a:lstStyle/>
                    <a:p>
                      <a:endParaRPr lang="ru-RU" dirty="0"/>
                    </a:p>
                  </a:txBody>
                  <a:tcPr/>
                </a:tc>
                <a:tc>
                  <a:txBody>
                    <a:bodyPr/>
                    <a:lstStyle/>
                    <a:p>
                      <a:endParaRPr lang="ru-RU"/>
                    </a:p>
                  </a:txBody>
                  <a:tcPr/>
                </a:tc>
              </a:tr>
              <a:tr h="502455">
                <a:tc>
                  <a:txBody>
                    <a:bodyPr/>
                    <a:lstStyle/>
                    <a:p>
                      <a:endParaRPr lang="ru-RU" dirty="0"/>
                    </a:p>
                  </a:txBody>
                  <a:tcPr/>
                </a:tc>
                <a:tc>
                  <a:txBody>
                    <a:bodyPr/>
                    <a:lstStyle/>
                    <a:p>
                      <a:endParaRPr lang="ru-RU"/>
                    </a:p>
                  </a:txBody>
                  <a:tcPr/>
                </a:tc>
                <a:tc>
                  <a:txBody>
                    <a:bodyPr/>
                    <a:lstStyle/>
                    <a:p>
                      <a:endParaRPr lang="ru-RU"/>
                    </a:p>
                  </a:txBody>
                  <a:tcPr/>
                </a:tc>
              </a:tr>
              <a:tr h="464935">
                <a:tc>
                  <a:txBody>
                    <a:bodyPr/>
                    <a:lstStyle/>
                    <a:p>
                      <a:endParaRPr lang="ru-RU" dirty="0"/>
                    </a:p>
                  </a:txBody>
                  <a:tcPr/>
                </a:tc>
                <a:tc>
                  <a:txBody>
                    <a:bodyPr/>
                    <a:lstStyle/>
                    <a:p>
                      <a:endParaRPr lang="ru-RU"/>
                    </a:p>
                  </a:txBody>
                  <a:tcPr/>
                </a:tc>
                <a:tc>
                  <a:txBody>
                    <a:bodyPr/>
                    <a:lstStyle/>
                    <a:p>
                      <a:endParaRPr lang="ru-RU"/>
                    </a:p>
                  </a:txBody>
                  <a:tcPr/>
                </a:tc>
              </a:tr>
              <a:tr h="464935">
                <a:tc>
                  <a:txBody>
                    <a:bodyPr/>
                    <a:lstStyle/>
                    <a:p>
                      <a:endParaRPr lang="ru-RU" dirty="0"/>
                    </a:p>
                  </a:txBody>
                  <a:tcPr/>
                </a:tc>
                <a:tc>
                  <a:txBody>
                    <a:bodyPr/>
                    <a:lstStyle/>
                    <a:p>
                      <a:endParaRPr lang="ru-RU"/>
                    </a:p>
                  </a:txBody>
                  <a:tcPr/>
                </a:tc>
                <a:tc>
                  <a:txBody>
                    <a:bodyPr/>
                    <a:lstStyle/>
                    <a:p>
                      <a:endParaRPr lang="ru-RU"/>
                    </a:p>
                  </a:txBody>
                  <a:tcPr/>
                </a:tc>
              </a:tr>
              <a:tr h="464935">
                <a:tc>
                  <a:txBody>
                    <a:bodyPr/>
                    <a:lstStyle/>
                    <a:p>
                      <a:endParaRPr lang="ru-RU" dirty="0"/>
                    </a:p>
                  </a:txBody>
                  <a:tcPr/>
                </a:tc>
                <a:tc>
                  <a:txBody>
                    <a:bodyPr/>
                    <a:lstStyle/>
                    <a:p>
                      <a:endParaRPr lang="ru-RU"/>
                    </a:p>
                  </a:txBody>
                  <a:tcPr/>
                </a:tc>
                <a:tc>
                  <a:txBody>
                    <a:bodyPr/>
                    <a:lstStyle/>
                    <a:p>
                      <a:endParaRPr lang="ru-RU"/>
                    </a:p>
                  </a:txBody>
                  <a:tcPr/>
                </a:tc>
              </a:tr>
              <a:tr h="464935">
                <a:tc>
                  <a:txBody>
                    <a:bodyPr/>
                    <a:lstStyle/>
                    <a:p>
                      <a:endParaRPr lang="ru-RU" dirty="0"/>
                    </a:p>
                  </a:txBody>
                  <a:tcPr/>
                </a:tc>
                <a:tc>
                  <a:txBody>
                    <a:bodyPr/>
                    <a:lstStyle/>
                    <a:p>
                      <a:endParaRPr lang="ru-RU"/>
                    </a:p>
                  </a:txBody>
                  <a:tcPr/>
                </a:tc>
                <a:tc>
                  <a:txBody>
                    <a:bodyPr/>
                    <a:lstStyle/>
                    <a:p>
                      <a:endParaRPr lang="ru-RU"/>
                    </a:p>
                  </a:txBody>
                  <a:tcPr/>
                </a:tc>
              </a:tr>
              <a:tr h="464935">
                <a:tc>
                  <a:txBody>
                    <a:bodyPr/>
                    <a:lstStyle/>
                    <a:p>
                      <a:endParaRPr lang="ru-RU" dirty="0"/>
                    </a:p>
                  </a:txBody>
                  <a:tcPr/>
                </a:tc>
                <a:tc>
                  <a:txBody>
                    <a:bodyPr/>
                    <a:lstStyle/>
                    <a:p>
                      <a:endParaRPr lang="ru-RU"/>
                    </a:p>
                  </a:txBody>
                  <a:tcPr/>
                </a:tc>
                <a:tc>
                  <a:txBody>
                    <a:bodyPr/>
                    <a:lstStyle/>
                    <a:p>
                      <a:endParaRPr lang="ru-RU" dirty="0"/>
                    </a:p>
                  </a:txBody>
                  <a:tcPr/>
                </a:tc>
              </a:tr>
            </a:tbl>
          </a:graphicData>
        </a:graphic>
      </p:graphicFrame>
      <p:pic>
        <p:nvPicPr>
          <p:cNvPr id="6" name="Рисунок 5" descr="https://fsd.kopilkaurokov.ru/up/html/2020/12/04/k_5fca412da5d93/565447_7.png"/>
          <p:cNvPicPr/>
          <p:nvPr/>
        </p:nvPicPr>
        <p:blipFill>
          <a:blip r:embed="rId2" cstate="print"/>
          <a:srcRect/>
          <a:stretch>
            <a:fillRect/>
          </a:stretch>
        </p:blipFill>
        <p:spPr bwMode="auto">
          <a:xfrm>
            <a:off x="2592704" y="1343025"/>
            <a:ext cx="1122045" cy="495300"/>
          </a:xfrm>
          <a:prstGeom prst="rect">
            <a:avLst/>
          </a:prstGeom>
          <a:noFill/>
          <a:ln w="9525">
            <a:noFill/>
            <a:miter lim="800000"/>
            <a:headEnd/>
            <a:tailEnd/>
          </a:ln>
        </p:spPr>
      </p:pic>
      <p:pic>
        <p:nvPicPr>
          <p:cNvPr id="7" name="Рисунок 6" descr="https://fsd.kopilkaurokov.ru/up/html/2020/12/04/k_5fca412da5d93/565447_8.png"/>
          <p:cNvPicPr/>
          <p:nvPr/>
        </p:nvPicPr>
        <p:blipFill>
          <a:blip r:embed="rId3" cstate="print"/>
          <a:srcRect/>
          <a:stretch>
            <a:fillRect/>
          </a:stretch>
        </p:blipFill>
        <p:spPr bwMode="auto">
          <a:xfrm>
            <a:off x="2430144" y="1695450"/>
            <a:ext cx="1398906" cy="601980"/>
          </a:xfrm>
          <a:prstGeom prst="rect">
            <a:avLst/>
          </a:prstGeom>
          <a:noFill/>
          <a:ln w="9525">
            <a:noFill/>
            <a:miter lim="800000"/>
            <a:headEnd/>
            <a:tailEnd/>
          </a:ln>
        </p:spPr>
      </p:pic>
      <p:pic>
        <p:nvPicPr>
          <p:cNvPr id="8" name="Рисунок 7" descr="https://fsd.kopilkaurokov.ru/up/html/2020/12/04/k_5fca412da5d93/565447_9.png"/>
          <p:cNvPicPr/>
          <p:nvPr/>
        </p:nvPicPr>
        <p:blipFill>
          <a:blip r:embed="rId4" cstate="print"/>
          <a:srcRect/>
          <a:stretch>
            <a:fillRect/>
          </a:stretch>
        </p:blipFill>
        <p:spPr bwMode="auto">
          <a:xfrm>
            <a:off x="2505075" y="2209800"/>
            <a:ext cx="1219200" cy="438468"/>
          </a:xfrm>
          <a:prstGeom prst="rect">
            <a:avLst/>
          </a:prstGeom>
          <a:noFill/>
          <a:ln w="9525">
            <a:noFill/>
            <a:miter lim="800000"/>
            <a:headEnd/>
            <a:tailEnd/>
          </a:ln>
        </p:spPr>
      </p:pic>
      <p:pic>
        <p:nvPicPr>
          <p:cNvPr id="9" name="Рисунок 8" descr="https://fsd.kopilkaurokov.ru/up/html/2020/12/04/k_5fca412da5d93/565447_10.png"/>
          <p:cNvPicPr/>
          <p:nvPr/>
        </p:nvPicPr>
        <p:blipFill>
          <a:blip r:embed="rId5" cstate="print"/>
          <a:srcRect/>
          <a:stretch>
            <a:fillRect/>
          </a:stretch>
        </p:blipFill>
        <p:spPr bwMode="auto">
          <a:xfrm>
            <a:off x="2524442" y="2638425"/>
            <a:ext cx="1171258" cy="556895"/>
          </a:xfrm>
          <a:prstGeom prst="rect">
            <a:avLst/>
          </a:prstGeom>
          <a:noFill/>
          <a:ln w="9525">
            <a:noFill/>
            <a:miter lim="800000"/>
            <a:headEnd/>
            <a:tailEnd/>
          </a:ln>
        </p:spPr>
      </p:pic>
      <p:pic>
        <p:nvPicPr>
          <p:cNvPr id="10" name="Рисунок 9" descr="https://fsd.kopilkaurokov.ru/up/html/2020/12/04/k_5fca412da5d93/565447_11.png"/>
          <p:cNvPicPr/>
          <p:nvPr/>
        </p:nvPicPr>
        <p:blipFill>
          <a:blip r:embed="rId6" cstate="print"/>
          <a:srcRect/>
          <a:stretch>
            <a:fillRect/>
          </a:stretch>
        </p:blipFill>
        <p:spPr bwMode="auto">
          <a:xfrm>
            <a:off x="2314576" y="3162300"/>
            <a:ext cx="1381124" cy="554355"/>
          </a:xfrm>
          <a:prstGeom prst="rect">
            <a:avLst/>
          </a:prstGeom>
          <a:noFill/>
          <a:ln w="9525">
            <a:noFill/>
            <a:miter lim="800000"/>
            <a:headEnd/>
            <a:tailEnd/>
          </a:ln>
        </p:spPr>
      </p:pic>
      <p:pic>
        <p:nvPicPr>
          <p:cNvPr id="11" name="Рисунок 10" descr="https://fsd.kopilkaurokov.ru/up/html/2020/12/04/k_5fca412da5d93/565447_12.png"/>
          <p:cNvPicPr/>
          <p:nvPr/>
        </p:nvPicPr>
        <p:blipFill>
          <a:blip r:embed="rId7" cstate="print"/>
          <a:srcRect/>
          <a:stretch>
            <a:fillRect/>
          </a:stretch>
        </p:blipFill>
        <p:spPr bwMode="auto">
          <a:xfrm>
            <a:off x="2535707" y="3533776"/>
            <a:ext cx="921868" cy="756322"/>
          </a:xfrm>
          <a:prstGeom prst="rect">
            <a:avLst/>
          </a:prstGeom>
          <a:noFill/>
          <a:ln w="9525">
            <a:noFill/>
            <a:miter lim="800000"/>
            <a:headEnd/>
            <a:tailEnd/>
          </a:ln>
        </p:spPr>
      </p:pic>
      <p:pic>
        <p:nvPicPr>
          <p:cNvPr id="12" name="Рисунок 11" descr="https://fsd.kopilkaurokov.ru/up/html/2020/12/04/k_5fca412da5d93/565447_13.png"/>
          <p:cNvPicPr/>
          <p:nvPr/>
        </p:nvPicPr>
        <p:blipFill>
          <a:blip r:embed="rId8" cstate="print"/>
          <a:srcRect/>
          <a:stretch>
            <a:fillRect/>
          </a:stretch>
        </p:blipFill>
        <p:spPr bwMode="auto">
          <a:xfrm>
            <a:off x="2260917" y="4133850"/>
            <a:ext cx="1387158" cy="487680"/>
          </a:xfrm>
          <a:prstGeom prst="rect">
            <a:avLst/>
          </a:prstGeom>
          <a:noFill/>
          <a:ln w="9525">
            <a:noFill/>
            <a:miter lim="800000"/>
            <a:headEnd/>
            <a:tailEnd/>
          </a:ln>
        </p:spPr>
      </p:pic>
      <p:pic>
        <p:nvPicPr>
          <p:cNvPr id="13" name="Рисунок 12" descr="https://fsd.kopilkaurokov.ru/up/html/2020/12/04/k_5fca412da5d93/565447_14.png"/>
          <p:cNvPicPr/>
          <p:nvPr/>
        </p:nvPicPr>
        <p:blipFill>
          <a:blip r:embed="rId9" cstate="print"/>
          <a:srcRect/>
          <a:stretch>
            <a:fillRect/>
          </a:stretch>
        </p:blipFill>
        <p:spPr bwMode="auto">
          <a:xfrm>
            <a:off x="2381250" y="4552950"/>
            <a:ext cx="1114425" cy="522605"/>
          </a:xfrm>
          <a:prstGeom prst="rect">
            <a:avLst/>
          </a:prstGeom>
          <a:noFill/>
          <a:ln w="9525">
            <a:noFill/>
            <a:miter lim="800000"/>
            <a:headEnd/>
            <a:tailEnd/>
          </a:ln>
        </p:spPr>
      </p:pic>
      <p:pic>
        <p:nvPicPr>
          <p:cNvPr id="14" name="Рисунок 13" descr="https://fsd.kopilkaurokov.ru/up/html/2020/12/04/k_5fca412da5d93/565447_15.png"/>
          <p:cNvPicPr/>
          <p:nvPr/>
        </p:nvPicPr>
        <p:blipFill>
          <a:blip r:embed="rId10" cstate="print"/>
          <a:srcRect/>
          <a:stretch>
            <a:fillRect/>
          </a:stretch>
        </p:blipFill>
        <p:spPr bwMode="auto">
          <a:xfrm>
            <a:off x="2372994" y="5010150"/>
            <a:ext cx="1446531" cy="52578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85850" y="365125"/>
            <a:ext cx="10267950" cy="663575"/>
          </a:xfrm>
        </p:spPr>
        <p:txBody>
          <a:bodyPr>
            <a:normAutofit fontScale="90000"/>
          </a:bodyPr>
          <a:lstStyle/>
          <a:p>
            <a:pPr algn="ctr"/>
            <a:r>
              <a:rPr lang="ru-RU" b="1" dirty="0" smtClean="0">
                <a:latin typeface="Times New Roman" pitchFamily="18" charset="0"/>
                <a:cs typeface="Times New Roman" pitchFamily="18" charset="0"/>
              </a:rPr>
              <a:t>Ш</a:t>
            </a:r>
            <a:r>
              <a:rPr lang="kk-KZ" b="1" dirty="0" smtClean="0">
                <a:latin typeface="Times New Roman" pitchFamily="18" charset="0"/>
                <a:cs typeface="Times New Roman" pitchFamily="18" charset="0"/>
              </a:rPr>
              <a:t>ешуі:</a:t>
            </a:r>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endParaRPr lang="ru-RU" dirty="0"/>
          </a:p>
        </p:txBody>
      </p:sp>
      <p:graphicFrame>
        <p:nvGraphicFramePr>
          <p:cNvPr id="5" name="Содержимое 4"/>
          <p:cNvGraphicFramePr>
            <a:graphicFrameLocks noGrp="1"/>
          </p:cNvGraphicFramePr>
          <p:nvPr>
            <p:ph idx="1"/>
          </p:nvPr>
        </p:nvGraphicFramePr>
        <p:xfrm>
          <a:off x="1142999" y="657230"/>
          <a:ext cx="9677400" cy="4686870"/>
        </p:xfrm>
        <a:graphic>
          <a:graphicData uri="http://schemas.openxmlformats.org/drawingml/2006/table">
            <a:tbl>
              <a:tblPr firstRow="1" bandRow="1">
                <a:tableStyleId>{5C22544A-7EE6-4342-B048-85BDC9FD1C3A}</a:tableStyleId>
              </a:tblPr>
              <a:tblGrid>
                <a:gridCol w="3225800"/>
                <a:gridCol w="3225800"/>
                <a:gridCol w="3225800"/>
              </a:tblGrid>
              <a:tr h="464935">
                <a:tc>
                  <a:txBody>
                    <a:bodyPr/>
                    <a:lstStyle/>
                    <a:p>
                      <a:endParaRPr lang="ru-RU" dirty="0"/>
                    </a:p>
                  </a:txBody>
                  <a:tcPr/>
                </a:tc>
                <a:tc>
                  <a:txBody>
                    <a:bodyPr/>
                    <a:lstStyle/>
                    <a:p>
                      <a:r>
                        <a:rPr lang="ru-RU" dirty="0" err="1" smtClean="0"/>
                        <a:t>ақиқат</a:t>
                      </a:r>
                      <a:endParaRPr lang="ru-RU" dirty="0"/>
                    </a:p>
                  </a:txBody>
                  <a:tcPr/>
                </a:tc>
                <a:tc>
                  <a:txBody>
                    <a:bodyPr/>
                    <a:lstStyle/>
                    <a:p>
                      <a:r>
                        <a:rPr lang="ru-RU" dirty="0" err="1" smtClean="0"/>
                        <a:t>жалған</a:t>
                      </a:r>
                      <a:endParaRPr lang="ru-RU" dirty="0"/>
                    </a:p>
                  </a:txBody>
                  <a:tcPr/>
                </a:tc>
              </a:tr>
              <a:tr h="464935">
                <a:tc>
                  <a:txBody>
                    <a:bodyPr/>
                    <a:lstStyle/>
                    <a:p>
                      <a:endParaRPr lang="ru-RU" dirty="0"/>
                    </a:p>
                  </a:txBody>
                  <a:tcPr/>
                </a:tc>
                <a:tc>
                  <a:txBody>
                    <a:bodyPr/>
                    <a:lstStyle/>
                    <a:p>
                      <a:r>
                        <a:rPr lang="kk-KZ" dirty="0" smtClean="0"/>
                        <a:t>+</a:t>
                      </a:r>
                      <a:endParaRPr lang="ru-RU" dirty="0"/>
                    </a:p>
                  </a:txBody>
                  <a:tcPr/>
                </a:tc>
                <a:tc>
                  <a:txBody>
                    <a:bodyPr/>
                    <a:lstStyle/>
                    <a:p>
                      <a:endParaRPr lang="ru-RU" dirty="0"/>
                    </a:p>
                  </a:txBody>
                  <a:tcPr/>
                </a:tc>
              </a:tr>
              <a:tr h="464935">
                <a:tc>
                  <a:txBody>
                    <a:bodyPr/>
                    <a:lstStyle/>
                    <a:p>
                      <a:endParaRPr lang="ru-RU" dirty="0"/>
                    </a:p>
                  </a:txBody>
                  <a:tcPr/>
                </a:tc>
                <a:tc>
                  <a:txBody>
                    <a:bodyPr/>
                    <a:lstStyle/>
                    <a:p>
                      <a:r>
                        <a:rPr lang="kk-KZ" dirty="0" smtClean="0"/>
                        <a:t>+</a:t>
                      </a:r>
                      <a:endParaRPr lang="ru-RU" dirty="0"/>
                    </a:p>
                  </a:txBody>
                  <a:tcPr/>
                </a:tc>
                <a:tc>
                  <a:txBody>
                    <a:bodyPr/>
                    <a:lstStyle/>
                    <a:p>
                      <a:endParaRPr lang="ru-RU"/>
                    </a:p>
                  </a:txBody>
                  <a:tcPr/>
                </a:tc>
              </a:tr>
              <a:tr h="464935">
                <a:tc>
                  <a:txBody>
                    <a:bodyPr/>
                    <a:lstStyle/>
                    <a:p>
                      <a:endParaRPr lang="ru-RU" dirty="0"/>
                    </a:p>
                  </a:txBody>
                  <a:tcPr/>
                </a:tc>
                <a:tc>
                  <a:txBody>
                    <a:bodyPr/>
                    <a:lstStyle/>
                    <a:p>
                      <a:endParaRPr lang="ru-RU" dirty="0"/>
                    </a:p>
                  </a:txBody>
                  <a:tcPr/>
                </a:tc>
                <a:tc>
                  <a:txBody>
                    <a:bodyPr/>
                    <a:lstStyle/>
                    <a:p>
                      <a:r>
                        <a:rPr lang="kk-KZ" dirty="0" smtClean="0"/>
                        <a:t>+</a:t>
                      </a:r>
                      <a:endParaRPr lang="ru-RU" dirty="0"/>
                    </a:p>
                  </a:txBody>
                  <a:tcPr/>
                </a:tc>
              </a:tr>
              <a:tr h="502455">
                <a:tc>
                  <a:txBody>
                    <a:bodyPr/>
                    <a:lstStyle/>
                    <a:p>
                      <a:endParaRPr lang="ru-RU" dirty="0"/>
                    </a:p>
                  </a:txBody>
                  <a:tcPr/>
                </a:tc>
                <a:tc>
                  <a:txBody>
                    <a:bodyPr/>
                    <a:lstStyle/>
                    <a:p>
                      <a:r>
                        <a:rPr lang="kk-KZ" dirty="0" smtClean="0"/>
                        <a:t>+</a:t>
                      </a:r>
                      <a:endParaRPr lang="ru-RU" dirty="0"/>
                    </a:p>
                  </a:txBody>
                  <a:tcPr/>
                </a:tc>
                <a:tc>
                  <a:txBody>
                    <a:bodyPr/>
                    <a:lstStyle/>
                    <a:p>
                      <a:endParaRPr lang="ru-RU"/>
                    </a:p>
                  </a:txBody>
                  <a:tcPr/>
                </a:tc>
              </a:tr>
              <a:tr h="464935">
                <a:tc>
                  <a:txBody>
                    <a:bodyPr/>
                    <a:lstStyle/>
                    <a:p>
                      <a:endParaRPr lang="ru-RU" dirty="0"/>
                    </a:p>
                  </a:txBody>
                  <a:tcPr/>
                </a:tc>
                <a:tc>
                  <a:txBody>
                    <a:bodyPr/>
                    <a:lstStyle/>
                    <a:p>
                      <a:endParaRPr lang="ru-RU" dirty="0"/>
                    </a:p>
                  </a:txBody>
                  <a:tcPr/>
                </a:tc>
                <a:tc>
                  <a:txBody>
                    <a:bodyPr/>
                    <a:lstStyle/>
                    <a:p>
                      <a:r>
                        <a:rPr lang="kk-KZ" dirty="0" smtClean="0"/>
                        <a:t>+</a:t>
                      </a:r>
                      <a:endParaRPr lang="ru-RU" dirty="0"/>
                    </a:p>
                  </a:txBody>
                  <a:tcPr/>
                </a:tc>
              </a:tr>
              <a:tr h="464935">
                <a:tc>
                  <a:txBody>
                    <a:bodyPr/>
                    <a:lstStyle/>
                    <a:p>
                      <a:endParaRPr lang="ru-RU" dirty="0"/>
                    </a:p>
                  </a:txBody>
                  <a:tcPr/>
                </a:tc>
                <a:tc>
                  <a:txBody>
                    <a:bodyPr/>
                    <a:lstStyle/>
                    <a:p>
                      <a:r>
                        <a:rPr lang="kk-KZ" dirty="0" smtClean="0"/>
                        <a:t>+</a:t>
                      </a:r>
                      <a:endParaRPr lang="ru-RU" dirty="0"/>
                    </a:p>
                  </a:txBody>
                  <a:tcPr/>
                </a:tc>
                <a:tc>
                  <a:txBody>
                    <a:bodyPr/>
                    <a:lstStyle/>
                    <a:p>
                      <a:endParaRPr lang="ru-RU"/>
                    </a:p>
                  </a:txBody>
                  <a:tcPr/>
                </a:tc>
              </a:tr>
              <a:tr h="464935">
                <a:tc>
                  <a:txBody>
                    <a:bodyPr/>
                    <a:lstStyle/>
                    <a:p>
                      <a:endParaRPr lang="ru-RU" dirty="0"/>
                    </a:p>
                  </a:txBody>
                  <a:tcPr/>
                </a:tc>
                <a:tc>
                  <a:txBody>
                    <a:bodyPr/>
                    <a:lstStyle/>
                    <a:p>
                      <a:r>
                        <a:rPr lang="kk-KZ" dirty="0" smtClean="0"/>
                        <a:t>+</a:t>
                      </a:r>
                      <a:endParaRPr lang="ru-RU" dirty="0"/>
                    </a:p>
                  </a:txBody>
                  <a:tcPr/>
                </a:tc>
                <a:tc>
                  <a:txBody>
                    <a:bodyPr/>
                    <a:lstStyle/>
                    <a:p>
                      <a:endParaRPr lang="ru-RU"/>
                    </a:p>
                  </a:txBody>
                  <a:tcPr/>
                </a:tc>
              </a:tr>
              <a:tr h="464935">
                <a:tc>
                  <a:txBody>
                    <a:bodyPr/>
                    <a:lstStyle/>
                    <a:p>
                      <a:endParaRPr lang="ru-RU" dirty="0"/>
                    </a:p>
                  </a:txBody>
                  <a:tcPr/>
                </a:tc>
                <a:tc>
                  <a:txBody>
                    <a:bodyPr/>
                    <a:lstStyle/>
                    <a:p>
                      <a:r>
                        <a:rPr lang="kk-KZ" dirty="0" smtClean="0"/>
                        <a:t>+</a:t>
                      </a:r>
                      <a:endParaRPr lang="ru-RU" dirty="0"/>
                    </a:p>
                  </a:txBody>
                  <a:tcPr/>
                </a:tc>
                <a:tc>
                  <a:txBody>
                    <a:bodyPr/>
                    <a:lstStyle/>
                    <a:p>
                      <a:endParaRPr lang="ru-RU"/>
                    </a:p>
                  </a:txBody>
                  <a:tcPr/>
                </a:tc>
              </a:tr>
              <a:tr h="464935">
                <a:tc>
                  <a:txBody>
                    <a:bodyPr/>
                    <a:lstStyle/>
                    <a:p>
                      <a:endParaRPr lang="ru-RU" dirty="0"/>
                    </a:p>
                  </a:txBody>
                  <a:tcPr/>
                </a:tc>
                <a:tc>
                  <a:txBody>
                    <a:bodyPr/>
                    <a:lstStyle/>
                    <a:p>
                      <a:r>
                        <a:rPr lang="kk-KZ" dirty="0" smtClean="0"/>
                        <a:t>+</a:t>
                      </a:r>
                      <a:endParaRPr lang="ru-RU" dirty="0"/>
                    </a:p>
                  </a:txBody>
                  <a:tcPr/>
                </a:tc>
                <a:tc>
                  <a:txBody>
                    <a:bodyPr/>
                    <a:lstStyle/>
                    <a:p>
                      <a:endParaRPr lang="ru-RU" dirty="0"/>
                    </a:p>
                  </a:txBody>
                  <a:tcPr/>
                </a:tc>
              </a:tr>
            </a:tbl>
          </a:graphicData>
        </a:graphic>
      </p:graphicFrame>
      <p:pic>
        <p:nvPicPr>
          <p:cNvPr id="6" name="Рисунок 5" descr="https://fsd.kopilkaurokov.ru/up/html/2020/12/04/k_5fca412da5d93/565447_7.png"/>
          <p:cNvPicPr/>
          <p:nvPr/>
        </p:nvPicPr>
        <p:blipFill>
          <a:blip r:embed="rId2" cstate="print"/>
          <a:srcRect/>
          <a:stretch>
            <a:fillRect/>
          </a:stretch>
        </p:blipFill>
        <p:spPr bwMode="auto">
          <a:xfrm>
            <a:off x="2592704" y="1343025"/>
            <a:ext cx="1122045" cy="495300"/>
          </a:xfrm>
          <a:prstGeom prst="rect">
            <a:avLst/>
          </a:prstGeom>
          <a:noFill/>
          <a:ln w="9525">
            <a:noFill/>
            <a:miter lim="800000"/>
            <a:headEnd/>
            <a:tailEnd/>
          </a:ln>
        </p:spPr>
      </p:pic>
      <p:pic>
        <p:nvPicPr>
          <p:cNvPr id="7" name="Рисунок 6" descr="https://fsd.kopilkaurokov.ru/up/html/2020/12/04/k_5fca412da5d93/565447_8.png"/>
          <p:cNvPicPr/>
          <p:nvPr/>
        </p:nvPicPr>
        <p:blipFill>
          <a:blip r:embed="rId3" cstate="print"/>
          <a:srcRect/>
          <a:stretch>
            <a:fillRect/>
          </a:stretch>
        </p:blipFill>
        <p:spPr bwMode="auto">
          <a:xfrm>
            <a:off x="2430144" y="1695450"/>
            <a:ext cx="1398906" cy="601980"/>
          </a:xfrm>
          <a:prstGeom prst="rect">
            <a:avLst/>
          </a:prstGeom>
          <a:noFill/>
          <a:ln w="9525">
            <a:noFill/>
            <a:miter lim="800000"/>
            <a:headEnd/>
            <a:tailEnd/>
          </a:ln>
        </p:spPr>
      </p:pic>
      <p:pic>
        <p:nvPicPr>
          <p:cNvPr id="8" name="Рисунок 7" descr="https://fsd.kopilkaurokov.ru/up/html/2020/12/04/k_5fca412da5d93/565447_9.png"/>
          <p:cNvPicPr/>
          <p:nvPr/>
        </p:nvPicPr>
        <p:blipFill>
          <a:blip r:embed="rId4" cstate="print"/>
          <a:srcRect/>
          <a:stretch>
            <a:fillRect/>
          </a:stretch>
        </p:blipFill>
        <p:spPr bwMode="auto">
          <a:xfrm>
            <a:off x="2505075" y="2209800"/>
            <a:ext cx="1219200" cy="438468"/>
          </a:xfrm>
          <a:prstGeom prst="rect">
            <a:avLst/>
          </a:prstGeom>
          <a:noFill/>
          <a:ln w="9525">
            <a:noFill/>
            <a:miter lim="800000"/>
            <a:headEnd/>
            <a:tailEnd/>
          </a:ln>
        </p:spPr>
      </p:pic>
      <p:pic>
        <p:nvPicPr>
          <p:cNvPr id="9" name="Рисунок 8" descr="https://fsd.kopilkaurokov.ru/up/html/2020/12/04/k_5fca412da5d93/565447_10.png"/>
          <p:cNvPicPr/>
          <p:nvPr/>
        </p:nvPicPr>
        <p:blipFill>
          <a:blip r:embed="rId5" cstate="print"/>
          <a:srcRect/>
          <a:stretch>
            <a:fillRect/>
          </a:stretch>
        </p:blipFill>
        <p:spPr bwMode="auto">
          <a:xfrm>
            <a:off x="2524442" y="2638425"/>
            <a:ext cx="1171258" cy="556895"/>
          </a:xfrm>
          <a:prstGeom prst="rect">
            <a:avLst/>
          </a:prstGeom>
          <a:noFill/>
          <a:ln w="9525">
            <a:noFill/>
            <a:miter lim="800000"/>
            <a:headEnd/>
            <a:tailEnd/>
          </a:ln>
        </p:spPr>
      </p:pic>
      <p:pic>
        <p:nvPicPr>
          <p:cNvPr id="10" name="Рисунок 9" descr="https://fsd.kopilkaurokov.ru/up/html/2020/12/04/k_5fca412da5d93/565447_11.png"/>
          <p:cNvPicPr/>
          <p:nvPr/>
        </p:nvPicPr>
        <p:blipFill>
          <a:blip r:embed="rId6" cstate="print"/>
          <a:srcRect/>
          <a:stretch>
            <a:fillRect/>
          </a:stretch>
        </p:blipFill>
        <p:spPr bwMode="auto">
          <a:xfrm>
            <a:off x="2314576" y="3162300"/>
            <a:ext cx="1381124" cy="554355"/>
          </a:xfrm>
          <a:prstGeom prst="rect">
            <a:avLst/>
          </a:prstGeom>
          <a:noFill/>
          <a:ln w="9525">
            <a:noFill/>
            <a:miter lim="800000"/>
            <a:headEnd/>
            <a:tailEnd/>
          </a:ln>
        </p:spPr>
      </p:pic>
      <p:pic>
        <p:nvPicPr>
          <p:cNvPr id="11" name="Рисунок 10" descr="https://fsd.kopilkaurokov.ru/up/html/2020/12/04/k_5fca412da5d93/565447_12.png"/>
          <p:cNvPicPr/>
          <p:nvPr/>
        </p:nvPicPr>
        <p:blipFill>
          <a:blip r:embed="rId7" cstate="print"/>
          <a:srcRect/>
          <a:stretch>
            <a:fillRect/>
          </a:stretch>
        </p:blipFill>
        <p:spPr bwMode="auto">
          <a:xfrm>
            <a:off x="2535707" y="3533776"/>
            <a:ext cx="921868" cy="756322"/>
          </a:xfrm>
          <a:prstGeom prst="rect">
            <a:avLst/>
          </a:prstGeom>
          <a:noFill/>
          <a:ln w="9525">
            <a:noFill/>
            <a:miter lim="800000"/>
            <a:headEnd/>
            <a:tailEnd/>
          </a:ln>
        </p:spPr>
      </p:pic>
      <p:pic>
        <p:nvPicPr>
          <p:cNvPr id="12" name="Рисунок 11" descr="https://fsd.kopilkaurokov.ru/up/html/2020/12/04/k_5fca412da5d93/565447_13.png"/>
          <p:cNvPicPr/>
          <p:nvPr/>
        </p:nvPicPr>
        <p:blipFill>
          <a:blip r:embed="rId8" cstate="print"/>
          <a:srcRect/>
          <a:stretch>
            <a:fillRect/>
          </a:stretch>
        </p:blipFill>
        <p:spPr bwMode="auto">
          <a:xfrm>
            <a:off x="2260917" y="4133850"/>
            <a:ext cx="1387158" cy="487680"/>
          </a:xfrm>
          <a:prstGeom prst="rect">
            <a:avLst/>
          </a:prstGeom>
          <a:noFill/>
          <a:ln w="9525">
            <a:noFill/>
            <a:miter lim="800000"/>
            <a:headEnd/>
            <a:tailEnd/>
          </a:ln>
        </p:spPr>
      </p:pic>
      <p:pic>
        <p:nvPicPr>
          <p:cNvPr id="13" name="Рисунок 12" descr="https://fsd.kopilkaurokov.ru/up/html/2020/12/04/k_5fca412da5d93/565447_14.png"/>
          <p:cNvPicPr/>
          <p:nvPr/>
        </p:nvPicPr>
        <p:blipFill>
          <a:blip r:embed="rId9" cstate="print"/>
          <a:srcRect/>
          <a:stretch>
            <a:fillRect/>
          </a:stretch>
        </p:blipFill>
        <p:spPr bwMode="auto">
          <a:xfrm>
            <a:off x="2381250" y="4552950"/>
            <a:ext cx="1114425" cy="522605"/>
          </a:xfrm>
          <a:prstGeom prst="rect">
            <a:avLst/>
          </a:prstGeom>
          <a:noFill/>
          <a:ln w="9525">
            <a:noFill/>
            <a:miter lim="800000"/>
            <a:headEnd/>
            <a:tailEnd/>
          </a:ln>
        </p:spPr>
      </p:pic>
      <p:pic>
        <p:nvPicPr>
          <p:cNvPr id="14" name="Рисунок 13" descr="https://fsd.kopilkaurokov.ru/up/html/2020/12/04/k_5fca412da5d93/565447_15.png"/>
          <p:cNvPicPr/>
          <p:nvPr/>
        </p:nvPicPr>
        <p:blipFill>
          <a:blip r:embed="rId10" cstate="print"/>
          <a:srcRect/>
          <a:stretch>
            <a:fillRect/>
          </a:stretch>
        </p:blipFill>
        <p:spPr bwMode="auto">
          <a:xfrm>
            <a:off x="2372994" y="5010150"/>
            <a:ext cx="1446531" cy="52578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124201" y="0"/>
            <a:ext cx="7162800" cy="1200149"/>
          </a:xfrm>
        </p:spPr>
        <p:txBody>
          <a:bodyPr>
            <a:noAutofit/>
          </a:bodyPr>
          <a:lstStyle/>
          <a:p>
            <a:r>
              <a:rPr lang="en-US" b="1" dirty="0" smtClean="0">
                <a:latin typeface="Times New Roman" pitchFamily="18" charset="0"/>
                <a:ea typeface="Times New Roman" pitchFamily="18" charset="0"/>
                <a:cs typeface="Times New Roman" pitchFamily="18" charset="0"/>
              </a:rPr>
              <a:t/>
            </a:r>
            <a:br>
              <a:rPr lang="en-US" b="1" dirty="0" smtClean="0">
                <a:latin typeface="Times New Roman" pitchFamily="18" charset="0"/>
                <a:ea typeface="Times New Roman" pitchFamily="18" charset="0"/>
                <a:cs typeface="Times New Roman" pitchFamily="18" charset="0"/>
              </a:rPr>
            </a:br>
            <a:r>
              <a:rPr lang="en-US" b="1" dirty="0" smtClean="0">
                <a:latin typeface="Times New Roman" pitchFamily="18" charset="0"/>
                <a:ea typeface="Times New Roman" pitchFamily="18" charset="0"/>
                <a:cs typeface="Times New Roman" pitchFamily="18" charset="0"/>
              </a:rPr>
              <a:t/>
            </a:r>
            <a:br>
              <a:rPr lang="en-US" b="1" dirty="0" smtClean="0">
                <a:latin typeface="Times New Roman" pitchFamily="18" charset="0"/>
                <a:ea typeface="Times New Roman" pitchFamily="18" charset="0"/>
                <a:cs typeface="Times New Roman" pitchFamily="18" charset="0"/>
              </a:rPr>
            </a:br>
            <a:r>
              <a:rPr lang="en-US" b="1" dirty="0" smtClean="0">
                <a:latin typeface="Times New Roman" pitchFamily="18" charset="0"/>
                <a:ea typeface="Times New Roman" pitchFamily="18" charset="0"/>
                <a:cs typeface="Times New Roman" pitchFamily="18" charset="0"/>
              </a:rPr>
              <a:t/>
            </a:r>
            <a:br>
              <a:rPr lang="en-US" b="1" dirty="0" smtClean="0">
                <a:latin typeface="Times New Roman" pitchFamily="18" charset="0"/>
                <a:ea typeface="Times New Roman" pitchFamily="18" charset="0"/>
                <a:cs typeface="Times New Roman" pitchFamily="18" charset="0"/>
              </a:rPr>
            </a:br>
            <a:r>
              <a:rPr lang="kk-KZ" sz="3600" b="1" dirty="0" smtClean="0">
                <a:latin typeface="Times New Roman" pitchFamily="18" charset="0"/>
                <a:ea typeface="Times New Roman" pitchFamily="18" charset="0"/>
                <a:cs typeface="Times New Roman" pitchFamily="18" charset="0"/>
              </a:rPr>
              <a:t> Тапсырма №2</a:t>
            </a:r>
            <a:r>
              <a:rPr lang="kk-KZ" sz="3600" dirty="0" smtClean="0">
                <a:latin typeface="Times New Roman" pitchFamily="18" charset="0"/>
                <a:ea typeface="Times New Roman" pitchFamily="18" charset="0"/>
                <a:cs typeface="Times New Roman" pitchFamily="18" charset="0"/>
              </a:rPr>
              <a:t>.</a:t>
            </a:r>
            <a:r>
              <a:rPr lang="kk-KZ" sz="3600" dirty="0" smtClean="0"/>
              <a:t> </a:t>
            </a:r>
            <a:r>
              <a:rPr lang="kk-KZ" sz="3600" dirty="0" smtClean="0">
                <a:latin typeface="Times New Roman" pitchFamily="18" charset="0"/>
                <a:cs typeface="Times New Roman" pitchFamily="18" charset="0"/>
              </a:rPr>
              <a:t>Есептеңдер:</a:t>
            </a:r>
            <a:r>
              <a:rPr lang="ru-RU" sz="3600" dirty="0" smtClean="0"/>
              <a:t/>
            </a:r>
            <a:br>
              <a:rPr lang="ru-RU" sz="3600" dirty="0" smtClean="0"/>
            </a:br>
            <a:endParaRPr lang="ru-RU" sz="3600" b="1"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
        <p:nvSpPr>
          <p:cNvPr id="3" name="Подзаголовок 2"/>
          <p:cNvSpPr>
            <a:spLocks noGrp="1"/>
          </p:cNvSpPr>
          <p:nvPr>
            <p:ph type="subTitle" idx="1"/>
          </p:nvPr>
        </p:nvSpPr>
        <p:spPr>
          <a:xfrm>
            <a:off x="638175" y="1171575"/>
            <a:ext cx="8410575" cy="4031735"/>
          </a:xfrm>
        </p:spPr>
        <p:txBody>
          <a:bodyPr>
            <a:normAutofit/>
          </a:bodyPr>
          <a:lstStyle/>
          <a:p>
            <a:pPr algn="l"/>
            <a:r>
              <a:rPr lang="kk-KZ" sz="6000" dirty="0" smtClean="0"/>
              <a:t>1.       </a:t>
            </a:r>
            <a:endParaRPr lang="en-US" sz="6000" dirty="0" smtClean="0"/>
          </a:p>
          <a:p>
            <a:pPr algn="l"/>
            <a:r>
              <a:rPr lang="kk-KZ" sz="6000" dirty="0" smtClean="0"/>
              <a:t>2.  </a:t>
            </a:r>
            <a:endParaRPr lang="en-US" sz="6000" dirty="0" smtClean="0"/>
          </a:p>
          <a:p>
            <a:pPr algn="l"/>
            <a:endParaRPr lang="en-US" sz="6000" b="1" dirty="0" smtClean="0">
              <a:solidFill>
                <a:srgbClr val="002060"/>
              </a:solidFill>
              <a:latin typeface="Times New Roman" pitchFamily="18" charset="0"/>
              <a:ea typeface="Tahoma" panose="020B0604030504040204" pitchFamily="34" charset="0"/>
              <a:cs typeface="Times New Roman" pitchFamily="18" charset="0"/>
            </a:endParaRPr>
          </a:p>
        </p:txBody>
      </p:sp>
      <p:sp>
        <p:nvSpPr>
          <p:cNvPr id="111619" name="Rectangle 3"/>
          <p:cNvSpPr>
            <a:spLocks noChangeArrowheads="1"/>
          </p:cNvSpPr>
          <p:nvPr/>
        </p:nvSpPr>
        <p:spPr bwMode="auto">
          <a:xfrm>
            <a:off x="0" y="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148486" name="Object 6"/>
          <p:cNvGraphicFramePr>
            <a:graphicFrameLocks noChangeAspect="1"/>
          </p:cNvGraphicFramePr>
          <p:nvPr/>
        </p:nvGraphicFramePr>
        <p:xfrm>
          <a:off x="1400175" y="995133"/>
          <a:ext cx="6841300" cy="942184"/>
        </p:xfrm>
        <a:graphic>
          <a:graphicData uri="http://schemas.openxmlformats.org/presentationml/2006/ole">
            <mc:AlternateContent xmlns:mc="http://schemas.openxmlformats.org/markup-compatibility/2006">
              <mc:Choice xmlns:v="urn:schemas-microsoft-com:vml" Requires="v">
                <p:oleObj spid="_x0000_s148488" name="Уравнение" r:id="rId3" imgW="3251200" imgH="444500" progId="Equation.3">
                  <p:embed/>
                </p:oleObj>
              </mc:Choice>
              <mc:Fallback>
                <p:oleObj name="Уравнение" r:id="rId3" imgW="3251200" imgH="444500" progId="Equation.3">
                  <p:embed/>
                  <p:pic>
                    <p:nvPicPr>
                      <p:cNvPr id="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00175" y="995133"/>
                        <a:ext cx="6841300" cy="94218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48487" name="Object 7"/>
          <p:cNvGraphicFramePr>
            <a:graphicFrameLocks noChangeAspect="1"/>
          </p:cNvGraphicFramePr>
          <p:nvPr/>
        </p:nvGraphicFramePr>
        <p:xfrm>
          <a:off x="1485898" y="2144309"/>
          <a:ext cx="6114309" cy="1081624"/>
        </p:xfrm>
        <a:graphic>
          <a:graphicData uri="http://schemas.openxmlformats.org/presentationml/2006/ole">
            <mc:AlternateContent xmlns:mc="http://schemas.openxmlformats.org/markup-compatibility/2006">
              <mc:Choice xmlns:v="urn:schemas-microsoft-com:vml" Requires="v">
                <p:oleObj spid="_x0000_s148489" name="Уравнение" r:id="rId5" imgW="2590800" imgH="457200" progId="Equation.3">
                  <p:embed/>
                </p:oleObj>
              </mc:Choice>
              <mc:Fallback>
                <p:oleObj name="Уравнение" r:id="rId5" imgW="2590800" imgH="457200" progId="Equation.3">
                  <p:embed/>
                  <p:pic>
                    <p:nvPicPr>
                      <p:cNvPr id="0" name="Picture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485898" y="2144309"/>
                        <a:ext cx="6114309" cy="108162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427148108"/>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1157</TotalTime>
  <Words>189</Words>
  <Application>Microsoft Office PowerPoint</Application>
  <PresentationFormat>Широкоэкранный</PresentationFormat>
  <Paragraphs>79</Paragraphs>
  <Slides>14</Slides>
  <Notes>0</Notes>
  <HiddenSlides>0</HiddenSlides>
  <MMClips>0</MMClips>
  <ScaleCrop>false</ScaleCrop>
  <HeadingPairs>
    <vt:vector size="8" baseType="variant">
      <vt:variant>
        <vt:lpstr>Использованные шрифты</vt:lpstr>
      </vt:variant>
      <vt:variant>
        <vt:i4>7</vt:i4>
      </vt:variant>
      <vt:variant>
        <vt:lpstr>Тема</vt:lpstr>
      </vt:variant>
      <vt:variant>
        <vt:i4>1</vt:i4>
      </vt:variant>
      <vt:variant>
        <vt:lpstr>Внедренные серверы OLE</vt:lpstr>
      </vt:variant>
      <vt:variant>
        <vt:i4>1</vt:i4>
      </vt:variant>
      <vt:variant>
        <vt:lpstr>Заголовки слайдов</vt:lpstr>
      </vt:variant>
      <vt:variant>
        <vt:i4>14</vt:i4>
      </vt:variant>
    </vt:vector>
  </HeadingPairs>
  <TitlesOfParts>
    <vt:vector size="23" baseType="lpstr">
      <vt:lpstr>Arial</vt:lpstr>
      <vt:lpstr>Calibri</vt:lpstr>
      <vt:lpstr>Calibri Light</vt:lpstr>
      <vt:lpstr>Open Sans</vt:lpstr>
      <vt:lpstr>Tahoma</vt:lpstr>
      <vt:lpstr>Times New Roman</vt:lpstr>
      <vt:lpstr>Wingdings</vt:lpstr>
      <vt:lpstr>Тема Office</vt:lpstr>
      <vt:lpstr>Уравнение</vt:lpstr>
      <vt:lpstr>Презентация PowerPoint</vt:lpstr>
      <vt:lpstr>Тақырып</vt:lpstr>
      <vt:lpstr>Презентация PowerPoint</vt:lpstr>
      <vt:lpstr>Презентация PowerPoint</vt:lpstr>
      <vt:lpstr>Презентация PowerPoint</vt:lpstr>
      <vt:lpstr>Презентация PowerPoint</vt:lpstr>
      <vt:lpstr>Тапсырма №1. «Ақиқат - жалған» әдісі. </vt:lpstr>
      <vt:lpstr>Шешуі: </vt:lpstr>
      <vt:lpstr>    Тапсырма №2. Есептеңдер: </vt:lpstr>
      <vt:lpstr>    Тапсырма №3. Есептеңдер: </vt:lpstr>
      <vt:lpstr>         :  Тапсырма №4. Өрнектердегі айнымалының мүмкін мәнін табыңдар:</vt:lpstr>
      <vt:lpstr>         :  Шешуі:</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Действительные числа</dc:title>
  <dc:creator>User</dc:creator>
  <cp:lastModifiedBy>Huawei</cp:lastModifiedBy>
  <cp:revision>131</cp:revision>
  <dcterms:created xsi:type="dcterms:W3CDTF">2022-09-04T21:41:09Z</dcterms:created>
  <dcterms:modified xsi:type="dcterms:W3CDTF">2024-08-14T05:06:20Z</dcterms:modified>
</cp:coreProperties>
</file>