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9" r:id="rId3"/>
    <p:sldId id="279" r:id="rId4"/>
    <p:sldId id="282" r:id="rId5"/>
    <p:sldId id="285" r:id="rId6"/>
    <p:sldId id="287" r:id="rId7"/>
    <p:sldId id="291" r:id="rId8"/>
    <p:sldId id="289" r:id="rId9"/>
    <p:sldId id="292" r:id="rId10"/>
    <p:sldId id="294" r:id="rId11"/>
    <p:sldId id="295" r:id="rId12"/>
    <p:sldId id="28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804" autoAdjust="0"/>
  </p:normalViewPr>
  <p:slideViewPr>
    <p:cSldViewPr snapToGrid="0">
      <p:cViewPr varScale="1">
        <p:scale>
          <a:sx n="46" d="100"/>
          <a:sy n="46" d="100"/>
        </p:scale>
        <p:origin x="53" y="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pPr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7" y="5292570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Ұстаздың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аты-жөні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3" y="2538188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3" y="3449345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3" y="4360502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-1"/>
            <a:ext cx="9620251" cy="153352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Өрнектерді түбірлердің бөліндісі түрінде жазыңыз.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1074" y="1781175"/>
            <a:ext cx="8067675" cy="34221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1943100" y="1722439"/>
          <a:ext cx="1762125" cy="882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8" name="Уравнение" r:id="rId3" imgW="736600" imgH="457200" progId="Equation.3">
                  <p:embed/>
                </p:oleObj>
              </mc:Choice>
              <mc:Fallback>
                <p:oleObj name="Уравнение" r:id="rId3" imgW="73660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100" y="1722439"/>
                        <a:ext cx="1762125" cy="8825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1885950" y="2767013"/>
          <a:ext cx="1543050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9" name="Уравнение" r:id="rId5" imgW="660400" imgH="457200" progId="Equation.3">
                  <p:embed/>
                </p:oleObj>
              </mc:Choice>
              <mc:Fallback>
                <p:oleObj name="Уравнение" r:id="rId5" imgW="660400" imgH="457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767013"/>
                        <a:ext cx="1543050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-1"/>
            <a:ext cx="9620251" cy="153352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Өрнектердің мәнін табыңдар.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1074" y="1781175"/>
            <a:ext cx="8067675" cy="34221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819275" y="1885950"/>
          <a:ext cx="651033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6" name="Уравнение" r:id="rId3" imgW="2679700" imgH="228600" progId="Equation.3">
                  <p:embed/>
                </p:oleObj>
              </mc:Choice>
              <mc:Fallback>
                <p:oleObj name="Уравнение" r:id="rId3" imgW="26797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885950"/>
                        <a:ext cx="6510338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1866900" y="2776538"/>
          <a:ext cx="455295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7" name="Уравнение" r:id="rId5" imgW="2247900" imgH="457200" progId="Equation.3">
                  <p:embed/>
                </p:oleObj>
              </mc:Choice>
              <mc:Fallback>
                <p:oleObj name="Уравнение" r:id="rId5" imgW="2247900" imgH="4572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2776538"/>
                        <a:ext cx="4552950" cy="795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638175" y="3276600"/>
            <a:ext cx="7406599" cy="151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ts val="3700"/>
              </a:lnSpc>
              <a:buFont typeface="Arial" panose="020B0604020202020204" pitchFamily="34" charset="0"/>
              <a:buChar char="•"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рифметикалық квадрат түбірдің </a:t>
            </a: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қасиеттерін есептерде қолдана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аласыздар. </a:t>
            </a:r>
            <a:endParaRPr lang="en-US" sz="35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050472" y="1926038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1" name="Рисунок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82506" y="1073175"/>
            <a:ext cx="4023028" cy="905417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Тақырып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6234" y="2482369"/>
            <a:ext cx="7100516" cy="287068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«</a:t>
            </a:r>
            <a:r>
              <a:rPr lang="kk-KZ" sz="6000" dirty="0" smtClean="0">
                <a:latin typeface="Times New Roman" pitchFamily="18" charset="0"/>
                <a:cs typeface="Times New Roman" pitchFamily="18" charset="0"/>
              </a:rPr>
              <a:t>Арифметикалық квадрат түбірдің қасиеттері</a:t>
            </a:r>
            <a:r>
              <a:rPr lang="kk-KZ" sz="6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»</a:t>
            </a:r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774" y="1954613"/>
            <a:ext cx="3521413" cy="432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51" y="2011680"/>
            <a:ext cx="94754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000" b="1" kern="0" dirty="0" smtClean="0">
                <a:latin typeface="Times New Roman" pitchFamily="18" charset="0"/>
                <a:ea typeface="Open Sans" panose="020B0606030504020204" pitchFamily="34" charset="0"/>
                <a:cs typeface="Times New Roman" pitchFamily="18" charset="0"/>
              </a:rPr>
              <a:t>Оқу мақсаты: 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8.1.2.1арифметикалық квадрат түбірдің қасиеттерін қолдану.</a:t>
            </a:r>
            <a:endParaRPr lang="ru-RU" sz="3600" kern="0" dirty="0">
              <a:solidFill>
                <a:srgbClr val="002060"/>
              </a:solidFill>
              <a:latin typeface="Times New Roman" pitchFamily="18" charset="0"/>
              <a:ea typeface="Open Sans" panose="020B0606030504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73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3160347"/>
            <a:ext cx="1007745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-теорема.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/>
              <a:t>Кез келген х саны үшін</a:t>
            </a:r>
            <a:r>
              <a:rPr lang="en-US" sz="3200" dirty="0" smtClean="0"/>
              <a:t>                </a:t>
            </a:r>
            <a:r>
              <a:rPr lang="kk-KZ" sz="3200" dirty="0" smtClean="0"/>
              <a:t>теңдігі ақиқат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kk-KZ" sz="3200" dirty="0" smtClean="0"/>
              <a:t>Мысалы: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kk-KZ" sz="3200" dirty="0" smtClean="0"/>
              <a:t>өрнегінің мәнін есептеңіз.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1382" name="Object 6"/>
          <p:cNvGraphicFramePr>
            <a:graphicFrameLocks noChangeAspect="1"/>
          </p:cNvGraphicFramePr>
          <p:nvPr/>
        </p:nvGraphicFramePr>
        <p:xfrm>
          <a:off x="4200525" y="1217374"/>
          <a:ext cx="1143000" cy="5638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Уравнение" r:id="rId3" imgW="596900" imgH="292100" progId="Equation.3">
                  <p:embed/>
                </p:oleObj>
              </mc:Choice>
              <mc:Fallback>
                <p:oleObj name="Уравнение" r:id="rId3" imgW="596900" imgH="292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1217374"/>
                        <a:ext cx="1143000" cy="5638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3" name="Object 7"/>
          <p:cNvGraphicFramePr>
            <a:graphicFrameLocks noChangeAspect="1"/>
          </p:cNvGraphicFramePr>
          <p:nvPr/>
        </p:nvGraphicFramePr>
        <p:xfrm>
          <a:off x="1704975" y="2314575"/>
          <a:ext cx="216554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Уравнение" r:id="rId5" imgW="1104900" imgH="254000" progId="Equation.3">
                  <p:embed/>
                </p:oleObj>
              </mc:Choice>
              <mc:Fallback>
                <p:oleObj name="Уравнение" r:id="rId5" imgW="1104900" imgH="254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2314575"/>
                        <a:ext cx="216554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84" name="Object 8"/>
          <p:cNvGraphicFramePr>
            <a:graphicFrameLocks noChangeAspect="1"/>
          </p:cNvGraphicFramePr>
          <p:nvPr/>
        </p:nvGraphicFramePr>
        <p:xfrm>
          <a:off x="214313" y="3057525"/>
          <a:ext cx="721201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Уравнение" r:id="rId7" imgW="3835080" imgH="291960" progId="Equation.3">
                  <p:embed/>
                </p:oleObj>
              </mc:Choice>
              <mc:Fallback>
                <p:oleObj name="Уравнение" r:id="rId7" imgW="3835080" imgH="2919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3057525"/>
                        <a:ext cx="721201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42924" y="226172"/>
            <a:ext cx="10287001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3200" b="1" dirty="0" smtClean="0"/>
              <a:t>         </a:t>
            </a:r>
          </a:p>
          <a:p>
            <a:r>
              <a:rPr lang="kk-KZ" sz="3200" b="1" dirty="0" smtClean="0"/>
              <a:t>            </a:t>
            </a:r>
            <a:endParaRPr lang="en-US" sz="3200" b="1" dirty="0" smtClean="0"/>
          </a:p>
          <a:p>
            <a:r>
              <a:rPr lang="kk-KZ" sz="3200" b="1" dirty="0" smtClean="0"/>
              <a:t> </a:t>
            </a:r>
            <a:r>
              <a:rPr lang="kk-KZ" sz="3200" dirty="0" smtClean="0"/>
              <a:t>а)</a:t>
            </a:r>
            <a:r>
              <a:rPr lang="en-US" sz="3200" dirty="0" smtClean="0"/>
              <a:t>          </a:t>
            </a:r>
            <a:r>
              <a:rPr lang="kk-KZ" sz="3200" dirty="0" smtClean="0"/>
              <a:t>, мұндағы </a:t>
            </a:r>
            <a:r>
              <a:rPr lang="en-US" sz="3200" dirty="0" smtClean="0"/>
              <a:t>          </a:t>
            </a:r>
            <a:r>
              <a:rPr lang="kk-KZ" sz="3200" dirty="0" smtClean="0"/>
              <a:t>, өрнекті  ықшамдаңдар .</a:t>
            </a:r>
            <a:endParaRPr lang="ru-RU" sz="3200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en-US" sz="3200" b="1" dirty="0" smtClean="0"/>
          </a:p>
          <a:p>
            <a:endParaRPr lang="kk-KZ" sz="3200" b="1" dirty="0" smtClean="0"/>
          </a:p>
          <a:p>
            <a:endParaRPr lang="kk-KZ" sz="3200" b="1" dirty="0" smtClean="0"/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1257300" y="1238250"/>
          <a:ext cx="70485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Уравнение" r:id="rId3" imgW="304536" imgH="253780" progId="Equation.3">
                  <p:embed/>
                </p:oleObj>
              </mc:Choice>
              <mc:Fallback>
                <p:oleObj name="Уравнение" r:id="rId3" imgW="304536" imgH="2537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1238250"/>
                        <a:ext cx="70485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3724275" y="1327150"/>
          <a:ext cx="9048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Уравнение" r:id="rId5" imgW="355138" imgH="177569" progId="Equation.3">
                  <p:embed/>
                </p:oleObj>
              </mc:Choice>
              <mc:Fallback>
                <p:oleObj name="Уравнение" r:id="rId5" imgW="355138" imgH="177569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1327150"/>
                        <a:ext cx="904875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923925" y="2041635"/>
          <a:ext cx="3933825" cy="758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Уравнение" r:id="rId7" imgW="1600200" imgH="304800" progId="Equation.3">
                  <p:embed/>
                </p:oleObj>
              </mc:Choice>
              <mc:Fallback>
                <p:oleObj name="Уравнение" r:id="rId7" imgW="1600200" imgH="3048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2041635"/>
                        <a:ext cx="3933825" cy="75871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39655" y="0"/>
            <a:ext cx="6604495" cy="9525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Тапсырма №1.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ңдер.</a:t>
            </a: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8410575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1362074" y="1284149"/>
          <a:ext cx="1771651" cy="55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Уравнение" r:id="rId3" imgW="736600" imgH="228600" progId="Equation.3">
                  <p:embed/>
                </p:oleObj>
              </mc:Choice>
              <mc:Fallback>
                <p:oleObj name="Уравнение" r:id="rId3" imgW="73660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2074" y="1284149"/>
                        <a:ext cx="1771651" cy="5541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1466850" y="2249488"/>
          <a:ext cx="14382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8" name="Уравнение" r:id="rId5" imgW="622030" imgH="228501" progId="Equation.3">
                  <p:embed/>
                </p:oleObj>
              </mc:Choice>
              <mc:Fallback>
                <p:oleObj name="Уравнение" r:id="rId5" imgW="622030" imgH="22850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6850" y="2249488"/>
                        <a:ext cx="143827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39655" y="0"/>
            <a:ext cx="6604495" cy="9525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Шешуі:</a:t>
            </a: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7700" y="838201"/>
            <a:ext cx="9315450" cy="4327010"/>
          </a:xfrm>
        </p:spPr>
        <p:txBody>
          <a:bodyPr>
            <a:normAutofit/>
          </a:bodyPr>
          <a:lstStyle/>
          <a:p>
            <a:pPr algn="l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     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 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924300" y="2314576"/>
          <a:ext cx="2409825" cy="4248150"/>
        </p:xfrm>
        <a:graphic>
          <a:graphicData uri="http://schemas.openxmlformats.org/drawingml/2006/table">
            <a:tbl>
              <a:tblPr/>
              <a:tblGrid>
                <a:gridCol w="1208219"/>
                <a:gridCol w="1201606"/>
              </a:tblGrid>
              <a:tr h="4248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275625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55125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11025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2205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147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kk-KZ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kk-KZ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20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387475" y="1009650"/>
          <a:ext cx="8185150" cy="447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Уравнение" r:id="rId3" imgW="4216400" imgH="228600" progId="Equation.3">
                  <p:embed/>
                </p:oleObj>
              </mc:Choice>
              <mc:Fallback>
                <p:oleObj name="Уравнение" r:id="rId3" imgW="42164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1009650"/>
                        <a:ext cx="8185150" cy="4473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276350" y="1524000"/>
          <a:ext cx="8025286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Уравнение" r:id="rId5" imgW="4470400" imgH="279400" progId="Equation.3">
                  <p:embed/>
                </p:oleObj>
              </mc:Choice>
              <mc:Fallback>
                <p:oleObj name="Уравнение" r:id="rId5" imgW="4470400" imgH="279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524000"/>
                        <a:ext cx="8025286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50" y="0"/>
            <a:ext cx="9334499" cy="952500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үбірдің мәнін табыңыз.</a:t>
            </a: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175" y="1171575"/>
            <a:ext cx="10001250" cy="40317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235572" y="1323976"/>
          <a:ext cx="8161734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Уравнение" r:id="rId3" imgW="4000500" imgH="279400" progId="Equation.3">
                  <p:embed/>
                </p:oleObj>
              </mc:Choice>
              <mc:Fallback>
                <p:oleObj name="Уравнение" r:id="rId3" imgW="4000500" imgH="279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572" y="1323976"/>
                        <a:ext cx="8161734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7350" y="-1"/>
            <a:ext cx="9620251" cy="1533526"/>
          </a:xfrm>
        </p:spPr>
        <p:txBody>
          <a:bodyPr>
            <a:noAutofit/>
          </a:bodyPr>
          <a:lstStyle/>
          <a:p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Тапсырма №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kk-KZ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Өрнектерді түбірлердің көбейтіндісі түрінде жазыңыз.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1074" y="1781175"/>
            <a:ext cx="8067675" cy="3422135"/>
          </a:xfrm>
        </p:spPr>
        <p:txBody>
          <a:bodyPr>
            <a:normAutofit/>
          </a:bodyPr>
          <a:lstStyle/>
          <a:p>
            <a:pPr algn="l"/>
            <a:r>
              <a:rPr lang="kk-KZ" sz="6000" dirty="0" smtClean="0"/>
              <a:t>1.       </a:t>
            </a:r>
            <a:endParaRPr lang="en-US" sz="6000" dirty="0" smtClean="0"/>
          </a:p>
          <a:p>
            <a:pPr algn="l"/>
            <a:r>
              <a:rPr lang="kk-KZ" sz="6000" dirty="0" smtClean="0"/>
              <a:t>2.  </a:t>
            </a:r>
            <a:endParaRPr lang="en-US" sz="6000" dirty="0" smtClean="0"/>
          </a:p>
          <a:p>
            <a:pPr algn="l"/>
            <a:r>
              <a:rPr lang="kk-KZ" sz="6000" dirty="0" smtClean="0"/>
              <a:t> </a:t>
            </a:r>
            <a:endParaRPr lang="kk-KZ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6000" b="1" dirty="0" smtClean="0">
              <a:solidFill>
                <a:srgbClr val="00206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771650" y="1790700"/>
          <a:ext cx="385870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Уравнение" r:id="rId3" imgW="1485900" imgH="228600" progId="Equation.3">
                  <p:embed/>
                </p:oleObj>
              </mc:Choice>
              <mc:Fallback>
                <p:oleObj name="Уравнение" r:id="rId3" imgW="14859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1790700"/>
                        <a:ext cx="3858708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85950" y="2855178"/>
          <a:ext cx="2990850" cy="602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1" name="Уравнение" r:id="rId5" imgW="1130300" imgH="228600" progId="Equation.3">
                  <p:embed/>
                </p:oleObj>
              </mc:Choice>
              <mc:Fallback>
                <p:oleObj name="Уравнение" r:id="rId5" imgW="11303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855178"/>
                        <a:ext cx="2990850" cy="6023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115</Words>
  <Application>Microsoft Office PowerPoint</Application>
  <PresentationFormat>Широкоэкранный</PresentationFormat>
  <Paragraphs>75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Open Sans</vt:lpstr>
      <vt:lpstr>Tahoma</vt:lpstr>
      <vt:lpstr>Times New Roman</vt:lpstr>
      <vt:lpstr>Wingdings</vt:lpstr>
      <vt:lpstr>Тема Office</vt:lpstr>
      <vt:lpstr>Уравнение</vt:lpstr>
      <vt:lpstr>Презентация PowerPoint</vt:lpstr>
      <vt:lpstr>Тақырып</vt:lpstr>
      <vt:lpstr>Презентация PowerPoint</vt:lpstr>
      <vt:lpstr>Презентация PowerPoint</vt:lpstr>
      <vt:lpstr>Презентация PowerPoint</vt:lpstr>
      <vt:lpstr>    Тапсырма №1. Есептеңдер.</vt:lpstr>
      <vt:lpstr>    Шешуі:</vt:lpstr>
      <vt:lpstr>      Тапсырма №2. Түбірдің мәнін табыңыз.</vt:lpstr>
      <vt:lpstr>          Тапсырма №3. Өрнектерді түбірлердің көбейтіндісі түрінде жазыңыз. </vt:lpstr>
      <vt:lpstr>          Тапсырма №4. Өрнектерді түбірлердің бөліндісі түрінде жазыңыз. </vt:lpstr>
      <vt:lpstr>          Тапсырма №5. Өрнектердің мәнін табыңдар.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111</cp:revision>
  <dcterms:created xsi:type="dcterms:W3CDTF">2022-09-04T21:41:09Z</dcterms:created>
  <dcterms:modified xsi:type="dcterms:W3CDTF">2024-08-14T05:05:16Z</dcterms:modified>
</cp:coreProperties>
</file>