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9" r:id="rId3"/>
    <p:sldId id="279" r:id="rId4"/>
    <p:sldId id="293" r:id="rId5"/>
    <p:sldId id="300" r:id="rId6"/>
    <p:sldId id="295" r:id="rId7"/>
    <p:sldId id="296" r:id="rId8"/>
    <p:sldId id="297" r:id="rId9"/>
    <p:sldId id="298" r:id="rId10"/>
    <p:sldId id="302" r:id="rId11"/>
    <p:sldId id="304" r:id="rId12"/>
    <p:sldId id="305" r:id="rId13"/>
    <p:sldId id="306" r:id="rId14"/>
    <p:sldId id="308" r:id="rId15"/>
    <p:sldId id="281"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4" autoAdjust="0"/>
  </p:normalViewPr>
  <p:slideViewPr>
    <p:cSldViewPr snapToGrid="0">
      <p:cViewPr varScale="1">
        <p:scale>
          <a:sx n="46" d="100"/>
          <a:sy n="46" d="100"/>
        </p:scale>
        <p:origin x="53" y="9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37819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19610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25798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13" name="Title 1">
            <a:extLst>
              <a:ext uri="{FF2B5EF4-FFF2-40B4-BE49-F238E27FC236}">
                <a16:creationId xmlns=""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1924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3846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9933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3994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86218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7768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6194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51495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802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42872-7659-4856-963F-78491DA69C41}" type="slidenum">
              <a:rPr lang="ru-RU" smtClean="0"/>
              <a:pPr/>
              <a:t>‹#›</a:t>
            </a:fld>
            <a:endParaRPr lang="ru-RU"/>
          </a:p>
        </p:txBody>
      </p:sp>
    </p:spTree>
    <p:extLst>
      <p:ext uri="{BB962C8B-B14F-4D97-AF65-F5344CB8AC3E}">
        <p14:creationId xmlns:p14="http://schemas.microsoft.com/office/powerpoint/2010/main" val="114200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5" Type="http://schemas.openxmlformats.org/officeDocument/2006/relationships/image" Target="../media/image30.pn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34.wmf"/><Relationship Id="rId5" Type="http://schemas.openxmlformats.org/officeDocument/2006/relationships/oleObject" Target="../embeddings/oleObject8.bin"/><Relationship Id="rId4" Type="http://schemas.openxmlformats.org/officeDocument/2006/relationships/image" Target="../media/image33.wmf"/></Relationships>
</file>

<file path=ppt/slides/_rels/slide14.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36.wmf"/><Relationship Id="rId5" Type="http://schemas.openxmlformats.org/officeDocument/2006/relationships/oleObject" Target="../embeddings/oleObject10.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2697" y="2559099"/>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952697" y="3470256"/>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952697" y="4381413"/>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952697" y="5292570"/>
            <a:ext cx="6778158"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5988383" y="2538188"/>
            <a:ext cx="2901050" cy="646331"/>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Алгебра</a:t>
            </a:r>
            <a:endParaRPr lang="ru-RU" sz="3600" dirty="0">
              <a:solidFill>
                <a:srgbClr val="002060"/>
              </a:solidFill>
            </a:endParaRPr>
          </a:p>
        </p:txBody>
      </p:sp>
      <p:sp>
        <p:nvSpPr>
          <p:cNvPr id="7" name="Прямоугольник 6"/>
          <p:cNvSpPr/>
          <p:nvPr/>
        </p:nvSpPr>
        <p:spPr>
          <a:xfrm>
            <a:off x="5988383" y="3449345"/>
            <a:ext cx="2901050" cy="646331"/>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8</a:t>
            </a:r>
            <a:endParaRPr lang="ru-RU" sz="3600" dirty="0">
              <a:solidFill>
                <a:srgbClr val="002060"/>
              </a:solidFill>
            </a:endParaRPr>
          </a:p>
        </p:txBody>
      </p:sp>
      <p:sp>
        <p:nvSpPr>
          <p:cNvPr id="8" name="Прямоугольник 7"/>
          <p:cNvSpPr/>
          <p:nvPr/>
        </p:nvSpPr>
        <p:spPr>
          <a:xfrm>
            <a:off x="5988383" y="4360502"/>
            <a:ext cx="2901050" cy="646331"/>
          </a:xfrm>
          <a:prstGeom prst="rect">
            <a:avLst/>
          </a:prstGeom>
        </p:spPr>
        <p:txBody>
          <a:bodyPr wrap="square">
            <a:spAutoFit/>
          </a:bodyPr>
          <a:lstStyle/>
          <a:p>
            <a:r>
              <a:rPr lang="en-US"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6604495" cy="952500"/>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a:t>
            </a:r>
            <a:r>
              <a:rPr lang="en-US" sz="3600" b="1" dirty="0" smtClean="0">
                <a:latin typeface="Times New Roman" pitchFamily="18" charset="0"/>
                <a:ea typeface="Times New Roman" pitchFamily="18" charset="0"/>
                <a:cs typeface="Times New Roman" pitchFamily="18" charset="0"/>
              </a:rPr>
              <a:t>3</a:t>
            </a:r>
            <a:r>
              <a:rPr lang="kk-KZ" sz="3600" dirty="0" smtClean="0">
                <a:latin typeface="Times New Roman" pitchFamily="18" charset="0"/>
                <a:ea typeface="Times New Roman" pitchFamily="18" charset="0"/>
                <a:cs typeface="Times New Roman" pitchFamily="18" charset="0"/>
              </a:rPr>
              <a:t>.Түбірлердің мәнін табыңдар</a:t>
            </a:r>
            <a:r>
              <a:rPr lang="en-US" sz="3600" dirty="0" smtClean="0">
                <a:latin typeface="Times New Roman" pitchFamily="18" charset="0"/>
                <a:ea typeface="Times New Roman" pitchFamily="18" charset="0"/>
                <a:cs typeface="Times New Roman" pitchFamily="18" charset="0"/>
              </a:rPr>
              <a:t> </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8" name="Picture 1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57325" y="1053738"/>
            <a:ext cx="542925" cy="1070338"/>
          </a:xfrm>
          <a:prstGeom prst="rect">
            <a:avLst/>
          </a:prstGeom>
          <a:noFill/>
        </p:spPr>
      </p:pic>
      <p:pic>
        <p:nvPicPr>
          <p:cNvPr id="9" name="Picture 1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62075" y="2087880"/>
            <a:ext cx="657225" cy="1007745"/>
          </a:xfrm>
          <a:prstGeom prst="rect">
            <a:avLst/>
          </a:prstGeom>
          <a:noFill/>
        </p:spPr>
      </p:pic>
      <p:pic>
        <p:nvPicPr>
          <p:cNvPr id="14" name="Picture 1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276350" y="3032554"/>
            <a:ext cx="752475" cy="996521"/>
          </a:xfrm>
          <a:prstGeom prst="rect">
            <a:avLst/>
          </a:prstGeom>
          <a:noFill/>
        </p:spPr>
      </p:pic>
      <p:pic>
        <p:nvPicPr>
          <p:cNvPr id="15" name="Picture 1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382367" y="4029075"/>
            <a:ext cx="627408" cy="962025"/>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6604495" cy="952500"/>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t>
            </a:r>
            <a:r>
              <a:rPr lang="ru-RU" sz="3600" b="1" dirty="0" err="1" smtClean="0">
                <a:latin typeface="Times New Roman" pitchFamily="18" charset="0"/>
                <a:ea typeface="Times New Roman" pitchFamily="18" charset="0"/>
                <a:cs typeface="Times New Roman" pitchFamily="18" charset="0"/>
              </a:rPr>
              <a:t>Шешу</a:t>
            </a:r>
            <a:r>
              <a:rPr lang="kk-KZ" sz="3600" b="1" dirty="0" smtClean="0">
                <a:latin typeface="Times New Roman" pitchFamily="18" charset="0"/>
                <a:ea typeface="Times New Roman" pitchFamily="18" charset="0"/>
                <a:cs typeface="Times New Roman" pitchFamily="18" charset="0"/>
              </a:rPr>
              <a:t>і:</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10"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76349" y="1089253"/>
            <a:ext cx="904875" cy="891948"/>
          </a:xfrm>
          <a:prstGeom prst="rect">
            <a:avLst/>
          </a:prstGeom>
          <a:noFill/>
        </p:spPr>
      </p:pic>
      <p:pic>
        <p:nvPicPr>
          <p:cNvPr id="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23975" y="2174299"/>
            <a:ext cx="1238250" cy="787977"/>
          </a:xfrm>
          <a:prstGeom prst="rect">
            <a:avLst/>
          </a:prstGeom>
          <a:noFill/>
        </p:spPr>
      </p:pic>
      <p:pic>
        <p:nvPicPr>
          <p:cNvPr id="1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371600" y="3167496"/>
            <a:ext cx="1114425" cy="709180"/>
          </a:xfrm>
          <a:prstGeom prst="rect">
            <a:avLst/>
          </a:prstGeom>
          <a:noFill/>
        </p:spPr>
      </p:pic>
      <p:pic>
        <p:nvPicPr>
          <p:cNvPr id="13"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47799" y="3984942"/>
            <a:ext cx="1076325" cy="825183"/>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19425" y="0"/>
            <a:ext cx="7267575" cy="1333499"/>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a:t>
            </a:r>
            <a:r>
              <a:rPr lang="en-US" sz="3600" b="1" dirty="0" smtClean="0">
                <a:latin typeface="Times New Roman" pitchFamily="18" charset="0"/>
                <a:ea typeface="Times New Roman" pitchFamily="18" charset="0"/>
                <a:cs typeface="Times New Roman" pitchFamily="18" charset="0"/>
              </a:rPr>
              <a:t>4</a:t>
            </a:r>
            <a:r>
              <a:rPr lang="kk-KZ" sz="3600" dirty="0" smtClean="0">
                <a:latin typeface="Times New Roman" pitchFamily="18" charset="0"/>
                <a:ea typeface="Times New Roman" pitchFamily="18" charset="0"/>
                <a:cs typeface="Times New Roman" pitchFamily="18" charset="0"/>
              </a:rPr>
              <a:t>.Түбірлердің мәнін табыңдар</a:t>
            </a:r>
            <a:r>
              <a:rPr lang="en-US" sz="3600" dirty="0" smtClean="0">
                <a:latin typeface="Times New Roman" pitchFamily="18" charset="0"/>
                <a:ea typeface="Times New Roman" pitchFamily="18" charset="0"/>
                <a:cs typeface="Times New Roman" pitchFamily="18" charset="0"/>
              </a:rPr>
              <a:t> </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10"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43050" y="1194288"/>
            <a:ext cx="638175" cy="758239"/>
          </a:xfrm>
          <a:prstGeom prst="rect">
            <a:avLst/>
          </a:prstGeom>
          <a:noFill/>
        </p:spPr>
      </p:pic>
      <p:pic>
        <p:nvPicPr>
          <p:cNvPr id="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81125" y="2135981"/>
            <a:ext cx="647700" cy="931069"/>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6604495" cy="952500"/>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t>
            </a:r>
            <a:r>
              <a:rPr lang="ru-RU" sz="3600" b="1" dirty="0" err="1" smtClean="0">
                <a:latin typeface="Times New Roman" pitchFamily="18" charset="0"/>
                <a:ea typeface="Times New Roman" pitchFamily="18" charset="0"/>
                <a:cs typeface="Times New Roman" pitchFamily="18" charset="0"/>
              </a:rPr>
              <a:t>Шешу</a:t>
            </a:r>
            <a:r>
              <a:rPr lang="kk-KZ" sz="3600" b="1" dirty="0" smtClean="0">
                <a:latin typeface="Times New Roman" pitchFamily="18" charset="0"/>
                <a:ea typeface="Times New Roman" pitchFamily="18" charset="0"/>
                <a:cs typeface="Times New Roman" pitchFamily="18" charset="0"/>
              </a:rPr>
              <a:t>і:</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graphicFrame>
        <p:nvGraphicFramePr>
          <p:cNvPr id="120833" name="Object 1"/>
          <p:cNvGraphicFramePr>
            <a:graphicFrameLocks noChangeAspect="1"/>
          </p:cNvGraphicFramePr>
          <p:nvPr/>
        </p:nvGraphicFramePr>
        <p:xfrm>
          <a:off x="1362075" y="1228725"/>
          <a:ext cx="3262909" cy="771525"/>
        </p:xfrm>
        <a:graphic>
          <a:graphicData uri="http://schemas.openxmlformats.org/presentationml/2006/ole">
            <mc:AlternateContent xmlns:mc="http://schemas.openxmlformats.org/markup-compatibility/2006">
              <mc:Choice xmlns:v="urn:schemas-microsoft-com:vml" Requires="v">
                <p:oleObj spid="_x0000_s120835" name="Уравнение" r:id="rId3" imgW="1917700" imgH="457200" progId="Equation.3">
                  <p:embed/>
                </p:oleObj>
              </mc:Choice>
              <mc:Fallback>
                <p:oleObj name="Уравнение" r:id="rId3" imgW="1917700" imgH="457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2075" y="1228725"/>
                        <a:ext cx="3262909"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0834" name="Object 2"/>
          <p:cNvGraphicFramePr>
            <a:graphicFrameLocks noChangeAspect="1"/>
          </p:cNvGraphicFramePr>
          <p:nvPr/>
        </p:nvGraphicFramePr>
        <p:xfrm>
          <a:off x="1438274" y="2276194"/>
          <a:ext cx="3114676" cy="721132"/>
        </p:xfrm>
        <a:graphic>
          <a:graphicData uri="http://schemas.openxmlformats.org/presentationml/2006/ole">
            <mc:AlternateContent xmlns:mc="http://schemas.openxmlformats.org/markup-compatibility/2006">
              <mc:Choice xmlns:v="urn:schemas-microsoft-com:vml" Requires="v">
                <p:oleObj spid="_x0000_s120836" name="Уравнение" r:id="rId5" imgW="1917700" imgH="457200" progId="Equation.3">
                  <p:embed/>
                </p:oleObj>
              </mc:Choice>
              <mc:Fallback>
                <p:oleObj name="Уравнение" r:id="rId5" imgW="1917700" imgH="4572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38274" y="2276194"/>
                        <a:ext cx="3114676" cy="721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926" y="171451"/>
            <a:ext cx="12030074" cy="1285874"/>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ru-RU" sz="3600" dirty="0" smtClean="0"/>
              <a:t/>
            </a:r>
            <a:br>
              <a:rPr lang="ru-RU" sz="3600" dirty="0" smtClean="0"/>
            </a:br>
            <a:r>
              <a:rPr lang="ru-RU" sz="3600" dirty="0" smtClean="0"/>
              <a:t/>
            </a:r>
            <a:br>
              <a:rPr lang="ru-RU" sz="3600" dirty="0" smtClean="0"/>
            </a:br>
            <a:r>
              <a:rPr lang="kk-KZ" sz="3600" b="1" dirty="0" smtClean="0">
                <a:latin typeface="Times New Roman" pitchFamily="18" charset="0"/>
                <a:ea typeface="Times New Roman" pitchFamily="18" charset="0"/>
                <a:cs typeface="Times New Roman" pitchFamily="18" charset="0"/>
              </a:rPr>
              <a:t> Тапсырма №</a:t>
            </a:r>
            <a:r>
              <a:rPr lang="en-US" sz="3600" b="1" dirty="0" smtClean="0">
                <a:latin typeface="Times New Roman" pitchFamily="18" charset="0"/>
                <a:ea typeface="Times New Roman" pitchFamily="18" charset="0"/>
                <a:cs typeface="Times New Roman" pitchFamily="18" charset="0"/>
              </a:rPr>
              <a:t>5</a:t>
            </a:r>
            <a:r>
              <a:rPr lang="kk-KZ" sz="3600" b="1" dirty="0" smtClean="0">
                <a:latin typeface="Times New Roman" pitchFamily="18" charset="0"/>
                <a:ea typeface="Times New Roman" pitchFamily="18" charset="0"/>
                <a:cs typeface="Times New Roman" pitchFamily="18" charset="0"/>
              </a:rPr>
              <a:t>. </a:t>
            </a:r>
            <a:r>
              <a:rPr lang="kk-KZ" sz="3600" b="1" dirty="0" smtClean="0">
                <a:latin typeface="Times New Roman" pitchFamily="18" charset="0"/>
                <a:cs typeface="Times New Roman" pitchFamily="18" charset="0"/>
              </a:rPr>
              <a:t>Есептеңіз</a:t>
            </a:r>
            <a:r>
              <a:rPr lang="kk-KZ" sz="2800" dirty="0" smtClean="0">
                <a:latin typeface="Times New Roman" pitchFamily="18" charset="0"/>
                <a:cs typeface="Times New Roman" pitchFamily="18" charset="0"/>
              </a:rPr>
              <a:t>:</a:t>
            </a:r>
            <a:r>
              <a:rPr lang="ru-RU" sz="3600" dirty="0" smtClean="0"/>
              <a:t/>
            </a:r>
            <a:br>
              <a:rPr lang="ru-RU" sz="3600" dirty="0" smtClean="0"/>
            </a:br>
            <a:r>
              <a:rPr lang="kk-KZ" sz="3600" dirty="0" smtClean="0">
                <a:latin typeface="Times New Roman" pitchFamily="18" charset="0"/>
                <a:ea typeface="Times New Roman" pitchFamily="18" charset="0"/>
                <a:cs typeface="Times New Roman" pitchFamily="18" charset="0"/>
              </a:rPr>
              <a:t>                        </a:t>
            </a:r>
            <a:endParaRPr lang="ru-RU" sz="3200" b="1" dirty="0">
              <a:solidFill>
                <a:srgbClr val="002060"/>
              </a:solidFill>
              <a:latin typeface="Times New Roman" pitchFamily="18" charset="0"/>
              <a:ea typeface="Tahoma" panose="020B0604030504040204" pitchFamily="34" charset="0"/>
              <a:cs typeface="Times New Roman" pitchFamily="18" charset="0"/>
            </a:endParaRPr>
          </a:p>
        </p:txBody>
      </p:sp>
      <p:sp>
        <p:nvSpPr>
          <p:cNvPr id="3" name="Подзаголовок 2"/>
          <p:cNvSpPr>
            <a:spLocks noGrp="1"/>
          </p:cNvSpPr>
          <p:nvPr>
            <p:ph type="subTitle" idx="1"/>
          </p:nvPr>
        </p:nvSpPr>
        <p:spPr>
          <a:xfrm>
            <a:off x="552451" y="1171575"/>
            <a:ext cx="10029824" cy="500062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3600" b="1" dirty="0" smtClean="0">
                <a:latin typeface="Times New Roman" pitchFamily="18" charset="0"/>
                <a:cs typeface="Times New Roman" pitchFamily="18" charset="0"/>
              </a:rPr>
              <a:t>Шешуі: </a:t>
            </a:r>
          </a:p>
          <a:p>
            <a:pPr algn="l"/>
            <a:r>
              <a:rPr lang="kk-KZ" sz="6000" dirty="0" smtClean="0"/>
              <a:t>1.    </a:t>
            </a:r>
            <a:endParaRPr lang="ru-RU"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sp>
        <p:nvSpPr>
          <p:cNvPr id="111619"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59751" name="Rectangle 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31079" name="Object 7"/>
          <p:cNvGraphicFramePr>
            <a:graphicFrameLocks noChangeAspect="1"/>
          </p:cNvGraphicFramePr>
          <p:nvPr/>
        </p:nvGraphicFramePr>
        <p:xfrm>
          <a:off x="1353107" y="942338"/>
          <a:ext cx="772576" cy="1123746"/>
        </p:xfrm>
        <a:graphic>
          <a:graphicData uri="http://schemas.openxmlformats.org/presentationml/2006/ole">
            <mc:AlternateContent xmlns:mc="http://schemas.openxmlformats.org/markup-compatibility/2006">
              <mc:Choice xmlns:v="urn:schemas-microsoft-com:vml" Requires="v">
                <p:oleObj spid="_x0000_s131083" name="Уравнение" r:id="rId3" imgW="317362" imgH="457002" progId="Equation.3">
                  <p:embed/>
                </p:oleObj>
              </mc:Choice>
              <mc:Fallback>
                <p:oleObj name="Уравнение" r:id="rId3" imgW="317362" imgH="457002"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3107" y="942338"/>
                        <a:ext cx="772576" cy="11237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1080" name="Object 8"/>
          <p:cNvGraphicFramePr>
            <a:graphicFrameLocks noChangeAspect="1"/>
          </p:cNvGraphicFramePr>
          <p:nvPr/>
        </p:nvGraphicFramePr>
        <p:xfrm>
          <a:off x="1448418" y="2250874"/>
          <a:ext cx="1354158" cy="507809"/>
        </p:xfrm>
        <a:graphic>
          <a:graphicData uri="http://schemas.openxmlformats.org/presentationml/2006/ole">
            <mc:AlternateContent xmlns:mc="http://schemas.openxmlformats.org/markup-compatibility/2006">
              <mc:Choice xmlns:v="urn:schemas-microsoft-com:vml" Requires="v">
                <p:oleObj spid="_x0000_s131084" name="Уравнение" r:id="rId5" imgW="609600" imgH="228600" progId="Equation.3">
                  <p:embed/>
                </p:oleObj>
              </mc:Choice>
              <mc:Fallback>
                <p:oleObj name="Уравнение" r:id="rId5" imgW="609600" imgH="2286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8418" y="2250874"/>
                        <a:ext cx="1354158" cy="5078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1081" name="Object 9"/>
          <p:cNvGraphicFramePr>
            <a:graphicFrameLocks noChangeAspect="1"/>
          </p:cNvGraphicFramePr>
          <p:nvPr/>
        </p:nvGraphicFramePr>
        <p:xfrm>
          <a:off x="1366220" y="3622513"/>
          <a:ext cx="3383910" cy="868597"/>
        </p:xfrm>
        <a:graphic>
          <a:graphicData uri="http://schemas.openxmlformats.org/presentationml/2006/ole">
            <mc:AlternateContent xmlns:mc="http://schemas.openxmlformats.org/markup-compatibility/2006">
              <mc:Choice xmlns:v="urn:schemas-microsoft-com:vml" Requires="v">
                <p:oleObj spid="_x0000_s131085" name="Уравнение" r:id="rId7" imgW="1765300" imgH="457200" progId="Equation.3">
                  <p:embed/>
                </p:oleObj>
              </mc:Choice>
              <mc:Fallback>
                <p:oleObj name="Уравнение" r:id="rId7" imgW="1765300" imgH="45720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66220" y="3622513"/>
                        <a:ext cx="3383910" cy="8685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1082" name="Object 10"/>
          <p:cNvGraphicFramePr>
            <a:graphicFrameLocks noChangeAspect="1"/>
          </p:cNvGraphicFramePr>
          <p:nvPr/>
        </p:nvGraphicFramePr>
        <p:xfrm>
          <a:off x="1330035" y="4815206"/>
          <a:ext cx="4714505" cy="565741"/>
        </p:xfrm>
        <a:graphic>
          <a:graphicData uri="http://schemas.openxmlformats.org/presentationml/2006/ole">
            <mc:AlternateContent xmlns:mc="http://schemas.openxmlformats.org/markup-compatibility/2006">
              <mc:Choice xmlns:v="urn:schemas-microsoft-com:vml" Requires="v">
                <p:oleObj spid="_x0000_s131086" name="Уравнение" r:id="rId9" imgW="1892300" imgH="228600" progId="Equation.3">
                  <p:embed/>
                </p:oleObj>
              </mc:Choice>
              <mc:Fallback>
                <p:oleObj name="Уравнение" r:id="rId9" imgW="1892300" imgH="228600" progId="Equation.3">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0035" y="4815206"/>
                        <a:ext cx="4714505" cy="5657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a:extLst>
              <a:ext uri="{FF2B5EF4-FFF2-40B4-BE49-F238E27FC236}">
                <a16:creationId xmlns="" xmlns:a16="http://schemas.microsoft.com/office/drawing/2014/main" id="{14FCEE11-4AB3-4847-9E51-E42FD092039B}"/>
              </a:ext>
            </a:extLst>
          </p:cNvPr>
          <p:cNvSpPr txBox="1"/>
          <p:nvPr/>
        </p:nvSpPr>
        <p:spPr>
          <a:xfrm>
            <a:off x="638175" y="3276600"/>
            <a:ext cx="7406599" cy="1041311"/>
          </a:xfrm>
          <a:prstGeom prst="rect">
            <a:avLst/>
          </a:prstGeom>
          <a:noFill/>
        </p:spPr>
        <p:txBody>
          <a:bodyPr wrap="square" rtlCol="0">
            <a:spAutoFit/>
          </a:bodyPr>
          <a:lstStyle/>
          <a:p>
            <a:pPr marL="571500" indent="-571500">
              <a:lnSpc>
                <a:spcPts val="3700"/>
              </a:lnSpc>
              <a:buFont typeface="Arial" panose="020B0604020202020204" pitchFamily="34" charset="0"/>
              <a:buChar char="•"/>
            </a:pPr>
            <a:r>
              <a:rPr lang="kk-KZ" sz="3600" dirty="0" smtClean="0">
                <a:latin typeface="Times New Roman" pitchFamily="18" charset="0"/>
                <a:cs typeface="Times New Roman" pitchFamily="18" charset="0"/>
              </a:rPr>
              <a:t>Арифметикалық квадрат түбірдің қасиеттерін қолдана аласыздар. </a:t>
            </a:r>
            <a:endParaRPr lang="en-US" sz="3500" b="1" dirty="0">
              <a:latin typeface="Times New Roman" pitchFamily="18" charset="0"/>
              <a:ea typeface="Tahoma" pitchFamily="34" charset="0"/>
              <a:cs typeface="Times New Roman" pitchFamily="18" charset="0"/>
            </a:endParaRPr>
          </a:p>
        </p:txBody>
      </p:sp>
      <p:sp>
        <p:nvSpPr>
          <p:cNvPr id="48" name="Прямоугольник 47"/>
          <p:cNvSpPr/>
          <p:nvPr/>
        </p:nvSpPr>
        <p:spPr>
          <a:xfrm>
            <a:off x="2050472" y="1926038"/>
            <a:ext cx="4477948" cy="861774"/>
          </a:xfrm>
          <a:prstGeom prst="rect">
            <a:avLst/>
          </a:prstGeom>
        </p:spPr>
        <p:txBody>
          <a:bodyPr wrap="square">
            <a:spAutoFit/>
          </a:bodyPr>
          <a:lstStyle/>
          <a:p>
            <a:pPr algn="just"/>
            <a:r>
              <a:rPr lang="ru-RU" sz="50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Қорытынды</a:t>
            </a:r>
            <a:r>
              <a:rPr lang="ru-RU" sz="5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en-US" sz="5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71" name="Рисунок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8817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6" y="1073175"/>
            <a:ext cx="4023028" cy="905417"/>
          </a:xfrm>
        </p:spPr>
        <p:txBody>
          <a:bodyPr>
            <a:noAutofit/>
          </a:bodyPr>
          <a:lstStyle/>
          <a:p>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Тақырып</a:t>
            </a:r>
            <a:endParaRPr lang="ru-RU"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1186234" y="2482369"/>
            <a:ext cx="7100516" cy="2870681"/>
          </a:xfrm>
        </p:spPr>
        <p:txBody>
          <a:bodyPr>
            <a:normAutofit fontScale="92500" lnSpcReduction="10000"/>
          </a:bodyPr>
          <a:lstStyle/>
          <a:p>
            <a:pPr algn="l"/>
            <a:r>
              <a:rPr lang="ru-RU"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Бүгінгі</a:t>
            </a:r>
            <a:r>
              <a:rPr lang="ru-RU"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сабақта</a:t>
            </a:r>
            <a:r>
              <a:rPr lang="ru-RU"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457200" indent="-457200" algn="l">
              <a:buFont typeface="Wingdings" panose="05000000000000000000" pitchFamily="2" charset="2"/>
              <a:buChar char="§"/>
            </a:pPr>
            <a:r>
              <a:rPr lang="kk-KZ" sz="6000" b="1" kern="0" dirty="0" smtClean="0">
                <a:latin typeface="Times New Roman" pitchFamily="18" charset="0"/>
                <a:ea typeface="Open Sans" panose="020B0606030504020204" pitchFamily="34" charset="0"/>
                <a:cs typeface="Times New Roman" pitchFamily="18" charset="0"/>
              </a:rPr>
              <a:t>«</a:t>
            </a:r>
            <a:r>
              <a:rPr lang="kk-KZ" sz="6000" dirty="0" smtClean="0">
                <a:latin typeface="Times New Roman" pitchFamily="18" charset="0"/>
                <a:cs typeface="Times New Roman" pitchFamily="18" charset="0"/>
              </a:rPr>
              <a:t>Арифметикалық квадрат түбірдің қасиеттері</a:t>
            </a:r>
            <a:r>
              <a:rPr lang="kk-KZ" sz="6000" b="1" kern="0" dirty="0" smtClean="0">
                <a:latin typeface="Times New Roman" pitchFamily="18" charset="0"/>
                <a:ea typeface="Open Sans" panose="020B0606030504020204" pitchFamily="34" charset="0"/>
                <a:cs typeface="Times New Roman" pitchFamily="18" charset="0"/>
              </a:rPr>
              <a:t>»</a:t>
            </a:r>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551" y="2011680"/>
            <a:ext cx="9475470" cy="1815882"/>
          </a:xfrm>
          <a:prstGeom prst="rect">
            <a:avLst/>
          </a:prstGeom>
        </p:spPr>
        <p:txBody>
          <a:bodyPr wrap="square">
            <a:spAutoFit/>
          </a:bodyPr>
          <a:lstStyle/>
          <a:p>
            <a:pPr algn="ctr"/>
            <a:r>
              <a:rPr lang="kk-KZ" sz="4000" b="1" kern="0" dirty="0" smtClean="0">
                <a:latin typeface="Times New Roman" pitchFamily="18" charset="0"/>
                <a:ea typeface="Open Sans" panose="020B0606030504020204" pitchFamily="34" charset="0"/>
                <a:cs typeface="Times New Roman" pitchFamily="18" charset="0"/>
              </a:rPr>
              <a:t>Оқу мақсаты: </a:t>
            </a:r>
          </a:p>
          <a:p>
            <a:r>
              <a:rPr lang="kk-KZ" sz="3600" dirty="0" smtClean="0">
                <a:latin typeface="Times New Roman" pitchFamily="18" charset="0"/>
                <a:cs typeface="Times New Roman" pitchFamily="18" charset="0"/>
              </a:rPr>
              <a:t>8.1.2.1арифметикалық квадрат түбірдің қасиеттерін қолдану.</a:t>
            </a:r>
            <a:endParaRPr lang="ru-RU" sz="3600" kern="0" dirty="0">
              <a:solidFill>
                <a:srgbClr val="002060"/>
              </a:solidFill>
              <a:latin typeface="Times New Roman" pitchFamily="18" charset="0"/>
              <a:ea typeface="Open Sans" panose="020B0606030504020204" pitchFamily="34" charset="0"/>
              <a:cs typeface="Times New Roman" pitchFamily="18" charset="0"/>
            </a:endParaRPr>
          </a:p>
        </p:txBody>
      </p:sp>
    </p:spTree>
    <p:extLst>
      <p:ext uri="{BB962C8B-B14F-4D97-AF65-F5344CB8AC3E}">
        <p14:creationId xmlns:p14="http://schemas.microsoft.com/office/powerpoint/2010/main" val="335473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4391453"/>
            <a:ext cx="10077450" cy="94487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endParaRPr lang="en-US" sz="3200" b="1" dirty="0" smtClean="0"/>
          </a:p>
          <a:p>
            <a:endParaRPr lang="en-US" sz="3200" b="1" dirty="0" smtClean="0"/>
          </a:p>
          <a:p>
            <a:endParaRPr lang="en-US" sz="3200" b="1" dirty="0" smtClean="0"/>
          </a:p>
          <a:p>
            <a:endParaRPr lang="en-US" sz="3200" b="1" dirty="0" smtClean="0"/>
          </a:p>
          <a:p>
            <a:endParaRPr lang="en-US" sz="3200" b="1" dirty="0" smtClean="0"/>
          </a:p>
          <a:p>
            <a:r>
              <a:rPr lang="en-US" sz="3200" b="1" dirty="0" smtClean="0">
                <a:latin typeface="Times New Roman" pitchFamily="18" charset="0"/>
                <a:cs typeface="Times New Roman" pitchFamily="18" charset="0"/>
              </a:rPr>
              <a:t> </a:t>
            </a:r>
          </a:p>
          <a:p>
            <a:pPr algn="ctr"/>
            <a:r>
              <a:rPr lang="kk-KZ" sz="3200" b="1" dirty="0" smtClean="0">
                <a:latin typeface="Times New Roman" pitchFamily="18" charset="0"/>
                <a:cs typeface="Times New Roman" pitchFamily="18" charset="0"/>
              </a:rPr>
              <a:t>1-теорема.</a:t>
            </a:r>
            <a:r>
              <a:rPr lang="kk-KZ"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gn="ctr"/>
            <a:r>
              <a:rPr lang="kk-KZ" sz="3200" dirty="0" smtClean="0">
                <a:latin typeface="Times New Roman" pitchFamily="18" charset="0"/>
                <a:cs typeface="Times New Roman" pitchFamily="18" charset="0"/>
              </a:rPr>
              <a:t>Теріс емес көбейткіштердің көбейтіндісінің арифметикалық квадрат түбірі осы көбейткіштердің квадрат түбірлерінің көбейтіндісіне тең және керісінше, теріс емес көбейткіштердің квадрат түбірлерінің көбейтіндісі олардың көбейтіндісінің квадрат түбіріне тең.</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Егер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және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болса, онда </a:t>
            </a:r>
            <a:endParaRPr lang="ru-RU" sz="3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1377" name="Object 1"/>
          <p:cNvGraphicFramePr>
            <a:graphicFrameLocks noChangeAspect="1"/>
          </p:cNvGraphicFramePr>
          <p:nvPr/>
        </p:nvGraphicFramePr>
        <p:xfrm>
          <a:off x="962025" y="3581400"/>
          <a:ext cx="657225" cy="352425"/>
        </p:xfrm>
        <a:graphic>
          <a:graphicData uri="http://schemas.openxmlformats.org/presentationml/2006/ole">
            <mc:AlternateContent xmlns:mc="http://schemas.openxmlformats.org/markup-compatibility/2006">
              <mc:Choice xmlns:v="urn:schemas-microsoft-com:vml" Requires="v">
                <p:oleObj spid="_x0000_s101380" name="Уравнение" r:id="rId3" imgW="342603" imgH="177646" progId="Equation.3">
                  <p:embed/>
                </p:oleObj>
              </mc:Choice>
              <mc:Fallback>
                <p:oleObj name="Уравнение" r:id="rId3" imgW="342603" imgH="177646"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025" y="3581400"/>
                        <a:ext cx="6572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1378" name="Object 2"/>
          <p:cNvGraphicFramePr>
            <a:graphicFrameLocks noChangeAspect="1"/>
          </p:cNvGraphicFramePr>
          <p:nvPr/>
        </p:nvGraphicFramePr>
        <p:xfrm>
          <a:off x="2933700" y="3619500"/>
          <a:ext cx="792163" cy="409575"/>
        </p:xfrm>
        <a:graphic>
          <a:graphicData uri="http://schemas.openxmlformats.org/presentationml/2006/ole">
            <mc:AlternateContent xmlns:mc="http://schemas.openxmlformats.org/markup-compatibility/2006">
              <mc:Choice xmlns:v="urn:schemas-microsoft-com:vml" Requires="v">
                <p:oleObj spid="_x0000_s101381" name="Уравнение" r:id="rId5" imgW="355138" imgH="177569" progId="Equation.3">
                  <p:embed/>
                </p:oleObj>
              </mc:Choice>
              <mc:Fallback>
                <p:oleObj name="Уравнение" r:id="rId5" imgW="355138" imgH="177569"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3700" y="3619500"/>
                        <a:ext cx="792163"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1379" name="Object 3"/>
          <p:cNvGraphicFramePr>
            <a:graphicFrameLocks noChangeAspect="1"/>
          </p:cNvGraphicFramePr>
          <p:nvPr/>
        </p:nvGraphicFramePr>
        <p:xfrm>
          <a:off x="6045200" y="3552825"/>
          <a:ext cx="1866900" cy="466725"/>
        </p:xfrm>
        <a:graphic>
          <a:graphicData uri="http://schemas.openxmlformats.org/presentationml/2006/ole">
            <mc:AlternateContent xmlns:mc="http://schemas.openxmlformats.org/markup-compatibility/2006">
              <mc:Choice xmlns:v="urn:schemas-microsoft-com:vml" Requires="v">
                <p:oleObj spid="_x0000_s101382" r:id="rId7" imgW="965160" imgH="241200" progId="">
                  <p:embed/>
                </p:oleObj>
              </mc:Choice>
              <mc:Fallback>
                <p:oleObj r:id="rId7" imgW="965160" imgH="2412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45200" y="3552825"/>
                        <a:ext cx="18669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5376338"/>
            <a:ext cx="10077450" cy="114185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endParaRPr lang="en-US" sz="3200" b="1" dirty="0" smtClean="0"/>
          </a:p>
          <a:p>
            <a:endParaRPr lang="en-US" sz="3200" b="1" dirty="0" smtClean="0"/>
          </a:p>
          <a:p>
            <a:endParaRPr lang="en-US" sz="3200" b="1" dirty="0" smtClean="0"/>
          </a:p>
          <a:p>
            <a:endParaRPr lang="en-US" sz="3200" b="1" dirty="0" smtClean="0"/>
          </a:p>
          <a:p>
            <a:endParaRPr lang="en-US" sz="3200" b="1" dirty="0" smtClean="0"/>
          </a:p>
          <a:p>
            <a:r>
              <a:rPr lang="en-US" sz="3200" b="1" dirty="0" smtClean="0">
                <a:latin typeface="Times New Roman" pitchFamily="18" charset="0"/>
                <a:cs typeface="Times New Roman" pitchFamily="18" charset="0"/>
              </a:rPr>
              <a:t> </a:t>
            </a:r>
          </a:p>
          <a:p>
            <a:endParaRPr lang="en-US" sz="3200" b="1" dirty="0" smtClean="0"/>
          </a:p>
          <a:p>
            <a:endParaRPr lang="en-US" sz="3200" b="1" dirty="0" smtClean="0"/>
          </a:p>
          <a:p>
            <a:pPr algn="ctr"/>
            <a:r>
              <a:rPr lang="kk-KZ" sz="3200" b="1" dirty="0" smtClean="0">
                <a:latin typeface="Times New Roman" pitchFamily="18" charset="0"/>
                <a:cs typeface="Times New Roman" pitchFamily="18" charset="0"/>
              </a:rPr>
              <a:t>2-теорема.</a:t>
            </a:r>
            <a:r>
              <a:rPr lang="kk-KZ" sz="3200" dirty="0" smtClean="0">
                <a:latin typeface="Times New Roman" pitchFamily="18" charset="0"/>
                <a:cs typeface="Times New Roman" pitchFamily="18" charset="0"/>
              </a:rPr>
              <a:t> Алымы теріс емес және бөлімі оң болатын бөлшектің арифметикалық квадрат түбірі осы бөлшектің алымы мен бөлімінің арифметикалық квадрат түбірлерінің бөліндісіне тең және керісінше, алымы теріс емес және бөлімі оң болатын арифметикалық квадрат түбірлерінің бөліндісі алымы теріс емес, бөлімі оң болатын бөлшектің арифметикалық квадрат түбіріне тең.</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Егер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және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болса, онда </a:t>
            </a:r>
            <a:endParaRPr lang="en-US" sz="3200" dirty="0" smtClean="0">
              <a:latin typeface="Times New Roman" pitchFamily="18" charset="0"/>
              <a:cs typeface="Times New Roman" pitchFamily="18" charset="0"/>
            </a:endParaRPr>
          </a:p>
          <a:p>
            <a:endParaRPr lang="ru-RU" sz="3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1377" name="Object 1"/>
          <p:cNvGraphicFramePr>
            <a:graphicFrameLocks noChangeAspect="1"/>
          </p:cNvGraphicFramePr>
          <p:nvPr/>
        </p:nvGraphicFramePr>
        <p:xfrm>
          <a:off x="1047750" y="4114800"/>
          <a:ext cx="657225" cy="352425"/>
        </p:xfrm>
        <a:graphic>
          <a:graphicData uri="http://schemas.openxmlformats.org/presentationml/2006/ole">
            <mc:AlternateContent xmlns:mc="http://schemas.openxmlformats.org/markup-compatibility/2006">
              <mc:Choice xmlns:v="urn:schemas-microsoft-com:vml" Requires="v">
                <p:oleObj spid="_x0000_s118790" name="Уравнение" r:id="rId3" imgW="342603" imgH="177646" progId="Equation.3">
                  <p:embed/>
                </p:oleObj>
              </mc:Choice>
              <mc:Fallback>
                <p:oleObj name="Уравнение" r:id="rId3" imgW="342603" imgH="177646"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0" y="4114800"/>
                        <a:ext cx="6572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05" name="Object 5"/>
          <p:cNvGraphicFramePr>
            <a:graphicFrameLocks noChangeAspect="1"/>
          </p:cNvGraphicFramePr>
          <p:nvPr/>
        </p:nvGraphicFramePr>
        <p:xfrm>
          <a:off x="5826125" y="3886200"/>
          <a:ext cx="1431925" cy="954088"/>
        </p:xfrm>
        <a:graphic>
          <a:graphicData uri="http://schemas.openxmlformats.org/presentationml/2006/ole">
            <mc:AlternateContent xmlns:mc="http://schemas.openxmlformats.org/markup-compatibility/2006">
              <mc:Choice xmlns:v="urn:schemas-microsoft-com:vml" Requires="v">
                <p:oleObj spid="_x0000_s118791" r:id="rId5" imgW="685800" imgH="457200" progId="">
                  <p:embed/>
                </p:oleObj>
              </mc:Choice>
              <mc:Fallback>
                <p:oleObj r:id="rId5" imgW="685800" imgH="4572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26125" y="3886200"/>
                        <a:ext cx="1431925" cy="954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8789" name="Object 5"/>
          <p:cNvGraphicFramePr>
            <a:graphicFrameLocks noChangeAspect="1"/>
          </p:cNvGraphicFramePr>
          <p:nvPr/>
        </p:nvGraphicFramePr>
        <p:xfrm>
          <a:off x="2838924" y="4101107"/>
          <a:ext cx="747424" cy="400406"/>
        </p:xfrm>
        <a:graphic>
          <a:graphicData uri="http://schemas.openxmlformats.org/presentationml/2006/ole">
            <mc:AlternateContent xmlns:mc="http://schemas.openxmlformats.org/markup-compatibility/2006">
              <mc:Choice xmlns:v="urn:schemas-microsoft-com:vml" Requires="v">
                <p:oleObj spid="_x0000_s118792" name="Уравнение" r:id="rId7" imgW="342603" imgH="177646" progId="Equation.3">
                  <p:embed/>
                </p:oleObj>
              </mc:Choice>
              <mc:Fallback>
                <p:oleObj name="Уравнение" r:id="rId7" imgW="342603" imgH="177646"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38924" y="4101107"/>
                        <a:ext cx="747424" cy="4004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6" y="0"/>
            <a:ext cx="6601526" cy="1294409"/>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№1</a:t>
            </a:r>
            <a:r>
              <a:rPr lang="kk-KZ" sz="3600" dirty="0" smtClean="0">
                <a:latin typeface="Times New Roman" pitchFamily="18" charset="0"/>
                <a:ea typeface="Times New Roman" pitchFamily="18" charset="0"/>
                <a:cs typeface="Times New Roman" pitchFamily="18" charset="0"/>
              </a:rPr>
              <a:t>.Түбірлердің мәнін табыңдар</a:t>
            </a:r>
            <a:r>
              <a:rPr lang="en-US" sz="3600" dirty="0" smtClean="0">
                <a:latin typeface="Times New Roman" pitchFamily="18" charset="0"/>
                <a:ea typeface="Times New Roman" pitchFamily="18" charset="0"/>
                <a:cs typeface="Times New Roman" pitchFamily="18" charset="0"/>
              </a:rPr>
              <a:t> </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6"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14475" y="1219200"/>
            <a:ext cx="1556316" cy="714375"/>
          </a:xfrm>
          <a:prstGeom prst="rect">
            <a:avLst/>
          </a:prstGeom>
          <a:noFill/>
        </p:spPr>
      </p:pic>
      <p:pic>
        <p:nvPicPr>
          <p:cNvPr id="7"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57325" y="2228850"/>
            <a:ext cx="1307306" cy="600075"/>
          </a:xfrm>
          <a:prstGeom prst="rect">
            <a:avLst/>
          </a:prstGeom>
          <a:noFill/>
        </p:spPr>
      </p:pic>
      <p:pic>
        <p:nvPicPr>
          <p:cNvPr id="8" name="Picture 1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19225" y="4152900"/>
            <a:ext cx="1733550" cy="683654"/>
          </a:xfrm>
          <a:prstGeom prst="rect">
            <a:avLst/>
          </a:prstGeom>
          <a:noFill/>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62100" y="3116285"/>
            <a:ext cx="1638300" cy="646090"/>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6604495" cy="952500"/>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Шешуі:</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309844" y="1323974"/>
            <a:ext cx="4787143" cy="523875"/>
          </a:xfrm>
          <a:prstGeom prst="rect">
            <a:avLst/>
          </a:prstGeom>
          <a:noFill/>
        </p:spPr>
      </p:pic>
      <p:pic>
        <p:nvPicPr>
          <p:cNvPr id="1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09699" y="2228053"/>
            <a:ext cx="4219575" cy="648497"/>
          </a:xfrm>
          <a:prstGeom prst="rect">
            <a:avLst/>
          </a:prstGeom>
          <a:noFill/>
        </p:spPr>
      </p:pic>
      <p:pic>
        <p:nvPicPr>
          <p:cNvPr id="1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66849" y="3171825"/>
            <a:ext cx="5448300" cy="533400"/>
          </a:xfrm>
          <a:prstGeom prst="rect">
            <a:avLst/>
          </a:prstGeom>
          <a:noFill/>
        </p:spPr>
      </p:pic>
      <p:pic>
        <p:nvPicPr>
          <p:cNvPr id="16"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666875" y="4114801"/>
            <a:ext cx="5642882" cy="552450"/>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7124040" cy="1246908"/>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a:t>
            </a:r>
            <a:r>
              <a:rPr lang="en-US" sz="3600" b="1" dirty="0" smtClean="0">
                <a:latin typeface="Times New Roman" pitchFamily="18" charset="0"/>
                <a:ea typeface="Times New Roman" pitchFamily="18" charset="0"/>
                <a:cs typeface="Times New Roman" pitchFamily="18" charset="0"/>
              </a:rPr>
              <a:t>2</a:t>
            </a:r>
            <a:r>
              <a:rPr lang="kk-KZ" sz="3600" dirty="0" smtClean="0">
                <a:latin typeface="Times New Roman" pitchFamily="18" charset="0"/>
                <a:ea typeface="Times New Roman" pitchFamily="18" charset="0"/>
                <a:cs typeface="Times New Roman" pitchFamily="18" charset="0"/>
              </a:rPr>
              <a:t>.Түбірлердің мәнін табыңдар</a:t>
            </a:r>
            <a:r>
              <a:rPr lang="en-US" sz="3600" dirty="0" smtClean="0">
                <a:latin typeface="Times New Roman" pitchFamily="18" charset="0"/>
                <a:ea typeface="Times New Roman" pitchFamily="18" charset="0"/>
                <a:cs typeface="Times New Roman" pitchFamily="18" charset="0"/>
              </a:rPr>
              <a:t> </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10"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19224" y="1257301"/>
            <a:ext cx="2052321" cy="609600"/>
          </a:xfrm>
          <a:prstGeom prst="rect">
            <a:avLst/>
          </a:prstGeom>
          <a:noFill/>
        </p:spPr>
      </p:pic>
      <p:pic>
        <p:nvPicPr>
          <p:cNvPr id="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314449" y="2209800"/>
            <a:ext cx="2270129" cy="619126"/>
          </a:xfrm>
          <a:prstGeom prst="rect">
            <a:avLst/>
          </a:prstGeom>
          <a:noFill/>
        </p:spPr>
      </p:pic>
      <p:pic>
        <p:nvPicPr>
          <p:cNvPr id="1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390649" y="3124200"/>
            <a:ext cx="2148523" cy="638175"/>
          </a:xfrm>
          <a:prstGeom prst="rect">
            <a:avLst/>
          </a:prstGeom>
          <a:noFill/>
        </p:spPr>
      </p:pic>
      <p:pic>
        <p:nvPicPr>
          <p:cNvPr id="13"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552574" y="4057650"/>
            <a:ext cx="2180591" cy="647700"/>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5" y="1"/>
            <a:ext cx="6604495" cy="952500"/>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Шешуі:</a:t>
            </a: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r>
              <a:rPr lang="kk-KZ" sz="6000" dirty="0" smtClean="0"/>
              <a:t>3.    </a:t>
            </a:r>
            <a:endParaRPr lang="en-US" sz="6000" dirty="0" smtClean="0"/>
          </a:p>
          <a:p>
            <a:pPr algn="l"/>
            <a:r>
              <a:rPr lang="kk-KZ" sz="6000" dirty="0" smtClean="0"/>
              <a:t>4. </a:t>
            </a:r>
            <a:endParaRPr lang="ru-RU"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8"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38275" y="1323975"/>
            <a:ext cx="5006975" cy="542925"/>
          </a:xfrm>
          <a:prstGeom prst="rect">
            <a:avLst/>
          </a:prstGeom>
          <a:noFill/>
        </p:spPr>
      </p:pic>
      <p:pic>
        <p:nvPicPr>
          <p:cNvPr id="9"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85900" y="2286000"/>
            <a:ext cx="4655617" cy="504826"/>
          </a:xfrm>
          <a:prstGeom prst="rect">
            <a:avLst/>
          </a:prstGeom>
          <a:noFill/>
        </p:spPr>
      </p:pic>
      <p:pic>
        <p:nvPicPr>
          <p:cNvPr id="14"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57325" y="3114675"/>
            <a:ext cx="5180013" cy="619125"/>
          </a:xfrm>
          <a:prstGeom prst="rect">
            <a:avLst/>
          </a:prstGeom>
          <a:noFill/>
        </p:spPr>
      </p:pic>
      <p:pic>
        <p:nvPicPr>
          <p:cNvPr id="10"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01288" y="4061360"/>
            <a:ext cx="5570200" cy="665761"/>
          </a:xfrm>
          <a:prstGeom prst="rect">
            <a:avLst/>
          </a:prstGeom>
          <a:noFill/>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871</TotalTime>
  <Words>198</Words>
  <Application>Microsoft Office PowerPoint</Application>
  <PresentationFormat>Широкоэкранный</PresentationFormat>
  <Paragraphs>82</Paragraphs>
  <Slides>15</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24" baseType="lpstr">
      <vt:lpstr>Arial</vt:lpstr>
      <vt:lpstr>Calibri</vt:lpstr>
      <vt:lpstr>Calibri Light</vt:lpstr>
      <vt:lpstr>Open Sans</vt:lpstr>
      <vt:lpstr>Tahoma</vt:lpstr>
      <vt:lpstr>Times New Roman</vt:lpstr>
      <vt:lpstr>Wingdings</vt:lpstr>
      <vt:lpstr>Тема Office</vt:lpstr>
      <vt:lpstr>Уравнение</vt:lpstr>
      <vt:lpstr>Презентация PowerPoint</vt:lpstr>
      <vt:lpstr>Тақырып</vt:lpstr>
      <vt:lpstr>Презентация PowerPoint</vt:lpstr>
      <vt:lpstr>Презентация PowerPoint</vt:lpstr>
      <vt:lpstr>Презентация PowerPoint</vt:lpstr>
      <vt:lpstr>    Тапсырма №1.Түбірлердің мәнін табыңдар </vt:lpstr>
      <vt:lpstr>    Шешуі:</vt:lpstr>
      <vt:lpstr>    Тапсырма №2.Түбірлердің мәнін табыңдар </vt:lpstr>
      <vt:lpstr>    Шешуі:</vt:lpstr>
      <vt:lpstr>    Тапсырма №3.Түбірлердің мәнін табыңдар </vt:lpstr>
      <vt:lpstr>    Шешуі:</vt:lpstr>
      <vt:lpstr>    Тапсырма №4.Түбірлердің мәнін табыңдар </vt:lpstr>
      <vt:lpstr>    Шешуі:</vt:lpstr>
      <vt:lpstr>           Тапсырма №5. Есептеңіз:                         </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Действительные числа</dc:title>
  <dc:creator>User</dc:creator>
  <cp:lastModifiedBy>Huawei</cp:lastModifiedBy>
  <cp:revision>113</cp:revision>
  <dcterms:created xsi:type="dcterms:W3CDTF">2022-09-04T21:41:09Z</dcterms:created>
  <dcterms:modified xsi:type="dcterms:W3CDTF">2024-08-14T05:04:54Z</dcterms:modified>
</cp:coreProperties>
</file>