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9" r:id="rId3"/>
    <p:sldId id="279" r:id="rId4"/>
    <p:sldId id="300" r:id="rId5"/>
    <p:sldId id="287" r:id="rId6"/>
    <p:sldId id="303" r:id="rId7"/>
    <p:sldId id="292" r:id="rId8"/>
    <p:sldId id="304" r:id="rId9"/>
    <p:sldId id="306" r:id="rId10"/>
    <p:sldId id="308" r:id="rId11"/>
    <p:sldId id="302" r:id="rId12"/>
    <p:sldId id="311" r:id="rId13"/>
    <p:sldId id="313" r:id="rId14"/>
    <p:sldId id="314" r:id="rId15"/>
    <p:sldId id="310" r:id="rId16"/>
    <p:sldId id="28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9060" autoAdjust="0"/>
  </p:normalViewPr>
  <p:slideViewPr>
    <p:cSldViewPr snapToGrid="0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6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emf"/><Relationship Id="rId4" Type="http://schemas.openxmlformats.org/officeDocument/2006/relationships/package" Target="../embeddings/______Microsoft_PowerPoint1.sldx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______Microsoft_PowerPoint2.sldx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3.wmf"/><Relationship Id="rId9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42924" y="226172"/>
            <a:ext cx="1028700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3200" b="1" dirty="0" smtClean="0"/>
              <a:t>         </a:t>
            </a:r>
          </a:p>
          <a:p>
            <a:r>
              <a:rPr lang="kk-KZ" sz="3200" b="1" dirty="0" smtClean="0"/>
              <a:t>             Шешуі:</a:t>
            </a:r>
            <a:endParaRPr lang="en-US" sz="3200" b="1" dirty="0" smtClean="0"/>
          </a:p>
          <a:p>
            <a:r>
              <a:rPr lang="kk-KZ" sz="3200" b="1" dirty="0" smtClean="0"/>
              <a:t>1)                           ж</a:t>
            </a:r>
            <a:r>
              <a:rPr lang="kk-KZ" sz="3200" dirty="0" smtClean="0"/>
              <a:t>әне  </a:t>
            </a:r>
            <a:endParaRPr lang="ru-RU" sz="3200" dirty="0" smtClean="0"/>
          </a:p>
          <a:p>
            <a:r>
              <a:rPr lang="kk-KZ" sz="3200" dirty="0" smtClean="0"/>
              <a:t>2</a:t>
            </a:r>
            <a:r>
              <a:rPr lang="kk-KZ" sz="3200" b="1" dirty="0" smtClean="0"/>
              <a:t>)                           </a:t>
            </a:r>
            <a:r>
              <a:rPr lang="kk-KZ" sz="3200" dirty="0" smtClean="0"/>
              <a:t>және </a:t>
            </a:r>
            <a:endParaRPr lang="ru-RU" sz="3200" dirty="0" smtClean="0"/>
          </a:p>
          <a:p>
            <a:r>
              <a:rPr lang="kk-KZ" sz="3200" b="1" dirty="0" smtClean="0"/>
              <a:t>3)                           ж</a:t>
            </a:r>
            <a:r>
              <a:rPr lang="kk-KZ" sz="3200" dirty="0" smtClean="0"/>
              <a:t>әне  </a:t>
            </a:r>
            <a:endParaRPr lang="ru-RU" sz="3200" dirty="0" smtClean="0"/>
          </a:p>
          <a:p>
            <a:r>
              <a:rPr lang="kk-KZ" sz="3200" b="1" dirty="0" smtClean="0"/>
              <a:t>4)                           ж</a:t>
            </a:r>
            <a:r>
              <a:rPr lang="kk-KZ" sz="3200" dirty="0" smtClean="0"/>
              <a:t>әне  </a:t>
            </a:r>
            <a:endParaRPr lang="ru-RU" sz="3200" dirty="0" smtClean="0"/>
          </a:p>
          <a:p>
            <a:endParaRPr lang="kk-KZ" sz="3200" b="1" dirty="0" smtClean="0"/>
          </a:p>
          <a:p>
            <a:endParaRPr lang="kk-KZ" sz="3200" b="1" dirty="0" smtClean="0"/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1085850" y="1266824"/>
          <a:ext cx="221972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6" name="Формула" r:id="rId3" imgW="1117600" imgH="228600" progId="Equation.3">
                  <p:embed/>
                </p:oleObj>
              </mc:Choice>
              <mc:Fallback>
                <p:oleObj name="Формула" r:id="rId3" imgW="11176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266824"/>
                        <a:ext cx="221972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4600575" y="1295400"/>
          <a:ext cx="12176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7" name="Формула" r:id="rId5" imgW="558558" imgH="165028" progId="Equation.3">
                  <p:embed/>
                </p:oleObj>
              </mc:Choice>
              <mc:Fallback>
                <p:oleObj name="Формула" r:id="rId5" imgW="558558" imgH="16502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1295400"/>
                        <a:ext cx="12176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990601" y="1809751"/>
          <a:ext cx="2171700" cy="420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8" name="Формула" r:id="rId7" imgW="1168400" imgH="228600" progId="Equation.3">
                  <p:embed/>
                </p:oleObj>
              </mc:Choice>
              <mc:Fallback>
                <p:oleObj name="Формула" r:id="rId7" imgW="11684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1" y="1809751"/>
                        <a:ext cx="2171700" cy="4203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4486275" y="1847850"/>
          <a:ext cx="11239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9" name="Формула" r:id="rId9" imgW="558558" imgH="177723" progId="Equation.3">
                  <p:embed/>
                </p:oleObj>
              </mc:Choice>
              <mc:Fallback>
                <p:oleObj name="Формула" r:id="rId9" imgW="558558" imgH="17772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1847850"/>
                        <a:ext cx="11239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1000126" y="2295525"/>
          <a:ext cx="2305050" cy="407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0" name="Формула" r:id="rId11" imgW="1282700" imgH="228600" progId="Equation.3">
                  <p:embed/>
                </p:oleObj>
              </mc:Choice>
              <mc:Fallback>
                <p:oleObj name="Формула" r:id="rId11" imgW="12827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6" y="2295525"/>
                        <a:ext cx="2305050" cy="4071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6" name="Object 12"/>
          <p:cNvGraphicFramePr>
            <a:graphicFrameLocks noChangeAspect="1"/>
          </p:cNvGraphicFramePr>
          <p:nvPr/>
        </p:nvGraphicFramePr>
        <p:xfrm>
          <a:off x="4638675" y="2314575"/>
          <a:ext cx="15779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1" name="Формула" r:id="rId13" imgW="672516" imgH="177646" progId="Equation.3">
                  <p:embed/>
                </p:oleObj>
              </mc:Choice>
              <mc:Fallback>
                <p:oleObj name="Формула" r:id="rId13" imgW="672516" imgH="17764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2314575"/>
                        <a:ext cx="15779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7" name="Object 13"/>
          <p:cNvGraphicFramePr>
            <a:graphicFrameLocks noChangeAspect="1"/>
          </p:cNvGraphicFramePr>
          <p:nvPr/>
        </p:nvGraphicFramePr>
        <p:xfrm>
          <a:off x="1038225" y="2781300"/>
          <a:ext cx="22574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2" name="Формула" r:id="rId15" imgW="1143000" imgH="228600" progId="Equation.3">
                  <p:embed/>
                </p:oleObj>
              </mc:Choice>
              <mc:Fallback>
                <p:oleObj name="Формула" r:id="rId15" imgW="11430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2781300"/>
                        <a:ext cx="22574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4591050" y="2781300"/>
          <a:ext cx="15605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3" name="Формула" r:id="rId17" imgW="558558" imgH="177723" progId="Equation.3">
                  <p:embed/>
                </p:oleObj>
              </mc:Choice>
              <mc:Fallback>
                <p:oleObj name="Формула" r:id="rId17" imgW="558558" imgH="177723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781300"/>
                        <a:ext cx="15605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5240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Өрнектің мәнін табыңдар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3)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4)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0902" name="Object 6"/>
          <p:cNvGraphicFramePr>
            <a:graphicFrameLocks noChangeAspect="1"/>
          </p:cNvGraphicFramePr>
          <p:nvPr/>
        </p:nvGraphicFramePr>
        <p:xfrm flipV="1">
          <a:off x="1114425" y="1285874"/>
          <a:ext cx="1019175" cy="444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6" name="Уравнение" r:id="rId3" imgW="520700" imgH="228600" progId="Equation.3">
                  <p:embed/>
                </p:oleObj>
              </mc:Choice>
              <mc:Fallback>
                <p:oleObj name="Уравнение" r:id="rId3" imgW="5207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V="1">
                        <a:off x="1114425" y="1285874"/>
                        <a:ext cx="1019175" cy="444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1123949" y="1838325"/>
          <a:ext cx="990601" cy="505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7" name="Уравнение" r:id="rId5" imgW="444307" imgH="228501" progId="Equation.3">
                  <p:embed/>
                </p:oleObj>
              </mc:Choice>
              <mc:Fallback>
                <p:oleObj name="Уравнение" r:id="rId5" imgW="444307" imgH="228501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49" y="1838325"/>
                        <a:ext cx="990601" cy="5058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1152526" y="2428875"/>
          <a:ext cx="1428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8" name="Уравнение" r:id="rId7" imgW="711200" imgH="228600" progId="Equation.3">
                  <p:embed/>
                </p:oleObj>
              </mc:Choice>
              <mc:Fallback>
                <p:oleObj name="Уравнение" r:id="rId7" imgW="7112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6" y="2428875"/>
                        <a:ext cx="14287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1266825" y="3042256"/>
          <a:ext cx="1268065" cy="46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9" name="Уравнение" r:id="rId9" imgW="596641" imgH="215806" progId="Equation.3">
                  <p:embed/>
                </p:oleObj>
              </mc:Choice>
              <mc:Fallback>
                <p:oleObj name="Уравнение" r:id="rId9" imgW="596641" imgH="21580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3042256"/>
                        <a:ext cx="1268065" cy="462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5240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Шешуі: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3)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4)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9094" name="Object 6"/>
          <p:cNvGraphicFramePr>
            <a:graphicFrameLocks noChangeAspect="1"/>
          </p:cNvGraphicFramePr>
          <p:nvPr/>
        </p:nvGraphicFramePr>
        <p:xfrm>
          <a:off x="1066799" y="1193602"/>
          <a:ext cx="2476501" cy="464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8" name="Уравнение" r:id="rId3" imgW="1206500" imgH="228600" progId="Equation.3">
                  <p:embed/>
                </p:oleObj>
              </mc:Choice>
              <mc:Fallback>
                <p:oleObj name="Уравнение" r:id="rId3" imgW="12065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799" y="1193602"/>
                        <a:ext cx="2476501" cy="4643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/>
        </p:nvGraphicFramePr>
        <p:xfrm>
          <a:off x="1209674" y="1809751"/>
          <a:ext cx="217249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9" name="Уравнение" r:id="rId5" imgW="1117600" imgH="228600" progId="Equation.3">
                  <p:embed/>
                </p:oleObj>
              </mc:Choice>
              <mc:Fallback>
                <p:oleObj name="Уравнение" r:id="rId5" imgW="11176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4" y="1809751"/>
                        <a:ext cx="217249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1162049" y="2447925"/>
          <a:ext cx="25257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0" name="Уравнение" r:id="rId7" imgW="1397000" imgH="228600" progId="Equation.3">
                  <p:embed/>
                </p:oleObj>
              </mc:Choice>
              <mc:Fallback>
                <p:oleObj name="Уравнение" r:id="rId7" imgW="13970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49" y="2447925"/>
                        <a:ext cx="252571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/>
        </p:nvGraphicFramePr>
        <p:xfrm>
          <a:off x="1181099" y="3038475"/>
          <a:ext cx="410734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1" name="Уравнение" r:id="rId9" imgW="1637589" imgH="215806" progId="Equation.3">
                  <p:embed/>
                </p:oleObj>
              </mc:Choice>
              <mc:Fallback>
                <p:oleObj name="Уравнение" r:id="rId9" imgW="1637589" imgH="21580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099" y="3038475"/>
                        <a:ext cx="410734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5240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№4.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Өрнектің мәнін табыңдар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pPr algn="l"/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3)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1142999" y="1358462"/>
          <a:ext cx="1247776" cy="55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1" name="Уравнение" r:id="rId3" imgW="545863" imgH="241195" progId="Equation.3">
                  <p:embed/>
                </p:oleObj>
              </mc:Choice>
              <mc:Fallback>
                <p:oleObj name="Уравнение" r:id="rId3" imgW="545863" imgH="241195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99" y="1358462"/>
                        <a:ext cx="1247776" cy="5593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9" name="Object 7"/>
          <p:cNvGraphicFramePr>
            <a:graphicFrameLocks noChangeAspect="1"/>
          </p:cNvGraphicFramePr>
          <p:nvPr/>
        </p:nvGraphicFramePr>
        <p:xfrm>
          <a:off x="1181100" y="2307536"/>
          <a:ext cx="1614308" cy="473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2" name="Уравнение" r:id="rId5" imgW="863225" imgH="253890" progId="Equation.3">
                  <p:embed/>
                </p:oleObj>
              </mc:Choice>
              <mc:Fallback>
                <p:oleObj name="Уравнение" r:id="rId5" imgW="863225" imgH="25389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307536"/>
                        <a:ext cx="1614308" cy="473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0" name="Object 8"/>
          <p:cNvGraphicFramePr>
            <a:graphicFrameLocks noChangeAspect="1"/>
          </p:cNvGraphicFramePr>
          <p:nvPr/>
        </p:nvGraphicFramePr>
        <p:xfrm>
          <a:off x="1266824" y="3023416"/>
          <a:ext cx="1133475" cy="71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3" name="Уравнение" r:id="rId7" imgW="698197" imgH="444307" progId="Equation.3">
                  <p:embed/>
                </p:oleObj>
              </mc:Choice>
              <mc:Fallback>
                <p:oleObj name="Уравнение" r:id="rId7" imgW="698197" imgH="444307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4" y="3023416"/>
                        <a:ext cx="1133475" cy="7199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5240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Шешуі: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3) </a:t>
            </a: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1266825" y="1076326"/>
          <a:ext cx="1998051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Уравнение" r:id="rId3" imgW="952087" imgH="241195" progId="Equation.3">
                  <p:embed/>
                </p:oleObj>
              </mc:Choice>
              <mc:Fallback>
                <p:oleObj name="Уравнение" r:id="rId3" imgW="952087" imgH="241195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1076326"/>
                        <a:ext cx="1998051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1152524" y="1885950"/>
          <a:ext cx="4868343" cy="57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6" name="Уравнение" r:id="rId5" imgW="2171700" imgH="254000" progId="Equation.3">
                  <p:embed/>
                </p:oleObj>
              </mc:Choice>
              <mc:Fallback>
                <p:oleObj name="Уравнение" r:id="rId5" imgW="2171700" imgH="254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4" y="1885950"/>
                        <a:ext cx="4868343" cy="571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1266825" y="2489734"/>
          <a:ext cx="2590800" cy="81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7" name="Уравнение" r:id="rId7" imgW="1409088" imgH="444307" progId="Equation.3">
                  <p:embed/>
                </p:oleObj>
              </mc:Choice>
              <mc:Fallback>
                <p:oleObj name="Уравнение" r:id="rId7" imgW="1409088" imgH="444307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489734"/>
                        <a:ext cx="2590800" cy="81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0" y="-246221"/>
            <a:ext cx="12192000" cy="68634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№5. Сәйкестікті анықтап бір түспен боя және сәйкестікті жазып шық.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075" y="761420"/>
            <a:ext cx="2414049" cy="158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8445" y="609600"/>
            <a:ext cx="5383780" cy="4676775"/>
          </a:xfrm>
          <a:prstGeom prst="rect">
            <a:avLst/>
          </a:prstGeom>
          <a:solidFill>
            <a:srgbClr val="FF0000"/>
          </a:solidFill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2464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Санның квадрат түбірі және арифметикалық квадрат түбірі ұғымдарын білдіңіздер және арифметикалық квадрат түбірді таба аласыздар</a:t>
            </a:r>
            <a:r>
              <a:rPr lang="kk-KZ" sz="3600" dirty="0" smtClean="0"/>
              <a:t>. </a:t>
            </a:r>
            <a:endParaRPr lang="en-US" sz="35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8.1.1.2 санның квадрат түбірі және арифметикалық квадрат түбірі анықтамаларын білу және ұғымдарын ажырату.</a:t>
            </a:r>
            <a:endParaRPr lang="ru-RU" sz="40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/>
              <a:t>Квадратты</a:t>
            </a:r>
            <a:r>
              <a:rPr lang="kk-KZ" sz="3600" b="1" dirty="0" smtClean="0"/>
              <a:t>ң ауданы 64  </a:t>
            </a:r>
            <a:r>
              <a:rPr lang="en-US" sz="3600" b="1" dirty="0" smtClean="0"/>
              <a:t> </a:t>
            </a:r>
            <a:r>
              <a:rPr lang="kk-KZ" sz="3600" b="1" dirty="0" smtClean="0"/>
              <a:t> . Оның қабырғасы неге тең?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5514975" y="876300"/>
          <a:ext cx="43641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4" name="Уравнение" r:id="rId3" imgW="266469" imgH="203024" progId="Equation.3">
                  <p:embed/>
                </p:oleObj>
              </mc:Choice>
              <mc:Fallback>
                <p:oleObj name="Уравнение" r:id="rId3" imgW="266469" imgH="203024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876300"/>
                        <a:ext cx="436418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95536" y="1504950"/>
            <a:ext cx="2481139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1523999" y="3581399"/>
          <a:ext cx="1066801" cy="4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5" name="Уравнение" r:id="rId6" imgW="431613" imgH="203112" progId="Equation.3">
                  <p:embed/>
                </p:oleObj>
              </mc:Choice>
              <mc:Fallback>
                <p:oleObj name="Уравнение" r:id="rId6" imgW="431613" imgH="203112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3999" y="3581399"/>
                        <a:ext cx="1066801" cy="4638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1590675" y="4095749"/>
          <a:ext cx="112438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6" name="Уравнение" r:id="rId8" imgW="507780" imgH="203112" progId="Equation.3">
                  <p:embed/>
                </p:oleObj>
              </mc:Choice>
              <mc:Fallback>
                <p:oleObj name="Уравнение" r:id="rId8" imgW="507780" imgH="203112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4095749"/>
                        <a:ext cx="112438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1619249" y="4543424"/>
          <a:ext cx="98530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7" name="Уравнение" r:id="rId10" imgW="355138" imgH="177569" progId="Equation.3">
                  <p:embed/>
                </p:oleObj>
              </mc:Choice>
              <mc:Fallback>
                <p:oleObj name="Уравнение" r:id="rId10" imgW="355138" imgH="177569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49" y="4543424"/>
                        <a:ext cx="98530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47675" y="-11051403"/>
            <a:ext cx="11498902" cy="2256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12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Екінші дәрежеге шығару (санның квадратын табу) амалына кері амал квадрат түбірден шығару деп аталады.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квадраты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түбірі 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квадраты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а-ға тең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йта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4 санының квадрат түбірі +2 және -2 болады.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санының арифметикалық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түбірі 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вадраты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а-ға тең теріс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сан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санынан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алынған арифметикалық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белгіленеді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Мұндағы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таңбасы арифметикалық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түбірдің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ңбасы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квадрат радикал,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астындағы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өрнек 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аталады.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а)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себебі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теңдігі,            ,              және              болғанда орындалады.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Анықтамадан: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әне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шығады.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2225" name="Object 1"/>
          <p:cNvGraphicFramePr>
            <a:graphicFrameLocks noChangeAspect="1"/>
          </p:cNvGraphicFramePr>
          <p:nvPr/>
        </p:nvGraphicFramePr>
        <p:xfrm>
          <a:off x="8163667" y="3358805"/>
          <a:ext cx="576572" cy="553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Уравнение" r:id="rId3" imgW="241300" imgH="228600" progId="Equation.3">
                  <p:embed/>
                </p:oleObj>
              </mc:Choice>
              <mc:Fallback>
                <p:oleObj name="Уравнение" r:id="rId3" imgW="24130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3667" y="3358805"/>
                        <a:ext cx="576572" cy="5530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528952" y="3846594"/>
          <a:ext cx="4191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7" name="Уравнение" r:id="rId5" imgW="228501" imgH="253890" progId="Equation.3">
                  <p:embed/>
                </p:oleObj>
              </mc:Choice>
              <mc:Fallback>
                <p:oleObj name="Уравнение" r:id="rId5" imgW="228501" imgH="25389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952" y="3846594"/>
                        <a:ext cx="4191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2474272" y="5097183"/>
          <a:ext cx="1242704" cy="523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8" name="Уравнение" r:id="rId7" imgW="533169" imgH="228501" progId="Equation.3">
                  <p:embed/>
                </p:oleObj>
              </mc:Choice>
              <mc:Fallback>
                <p:oleObj name="Уравнение" r:id="rId7" imgW="533169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272" y="5097183"/>
                        <a:ext cx="1242704" cy="5236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924053" y="5138907"/>
          <a:ext cx="1001734" cy="441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9" name="Уравнение" r:id="rId9" imgW="469696" imgH="203112" progId="Equation.3">
                  <p:embed/>
                </p:oleObj>
              </mc:Choice>
              <mc:Fallback>
                <p:oleObj name="Уравнение" r:id="rId9" imgW="469696" imgH="203112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053" y="5138907"/>
                        <a:ext cx="1001734" cy="4415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748147" y="5565179"/>
          <a:ext cx="10318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0" name="Уравнение" r:id="rId11" imgW="469900" imgH="228600" progId="Equation.3">
                  <p:embed/>
                </p:oleObj>
              </mc:Choice>
              <mc:Fallback>
                <p:oleObj name="Уравнение" r:id="rId11" imgW="4699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147" y="5565179"/>
                        <a:ext cx="103187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970068" y="5553692"/>
          <a:ext cx="8572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1" name="Уравнение" r:id="rId13" imgW="406048" imgH="203024" progId="Equation.3">
                  <p:embed/>
                </p:oleObj>
              </mc:Choice>
              <mc:Fallback>
                <p:oleObj name="Уравнение" r:id="rId13" imgW="406048" imgH="203024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068" y="5553692"/>
                        <a:ext cx="8572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281055" y="5584496"/>
          <a:ext cx="8842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Уравнение" r:id="rId15" imgW="355138" imgH="177569" progId="Equation.3">
                  <p:embed/>
                </p:oleObj>
              </mc:Choice>
              <mc:Fallback>
                <p:oleObj name="Уравнение" r:id="rId15" imgW="355138" imgH="17756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055" y="5584496"/>
                        <a:ext cx="884238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6351814" y="5563219"/>
          <a:ext cx="8239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Уравнение" r:id="rId17" imgW="355138" imgH="177569" progId="Equation.3">
                  <p:embed/>
                </p:oleObj>
              </mc:Choice>
              <mc:Fallback>
                <p:oleObj name="Уравнение" r:id="rId17" imgW="355138" imgH="17756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814" y="5563219"/>
                        <a:ext cx="8239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2"/>
          <p:cNvGraphicFramePr>
            <a:graphicFrameLocks noChangeAspect="1"/>
          </p:cNvGraphicFramePr>
          <p:nvPr/>
        </p:nvGraphicFramePr>
        <p:xfrm>
          <a:off x="3186009" y="5984998"/>
          <a:ext cx="9906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4" name="Уравнение" r:id="rId19" imgW="482391" imgH="228501" progId="Equation.3">
                  <p:embed/>
                </p:oleObj>
              </mc:Choice>
              <mc:Fallback>
                <p:oleObj name="Уравнение" r:id="rId19" imgW="482391" imgH="228501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009" y="5984998"/>
                        <a:ext cx="9906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5793179" y="6063714"/>
          <a:ext cx="12192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Уравнение" r:id="rId21" imgW="647700" imgH="241300" progId="Equation.3">
                  <p:embed/>
                </p:oleObj>
              </mc:Choice>
              <mc:Fallback>
                <p:oleObj name="Уравнение" r:id="rId21" imgW="647700" imgH="2413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3179" y="6063714"/>
                        <a:ext cx="12192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0013" y="384270"/>
          <a:ext cx="6923861" cy="5198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3" name="Слайд" r:id="rId4" imgW="4399903" imgH="3299614" progId="PowerPoint.Slide.12">
                  <p:embed/>
                </p:oleObj>
              </mc:Choice>
              <mc:Fallback>
                <p:oleObj name="Слайд" r:id="rId4" imgW="4399903" imgH="3299614" progId="PowerPoint.Slide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013" y="384270"/>
                        <a:ext cx="6923861" cy="5198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1" y="3609975"/>
            <a:ext cx="314325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0" y="714375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2" name="Формула" r:id="rId4" imgW="228501" imgH="253890" progId="Equation.3">
                  <p:embed/>
                </p:oleObj>
              </mc:Choice>
              <mc:Fallback>
                <p:oleObj name="Формула" r:id="rId4" imgW="228501" imgH="25389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14375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-1"/>
            <a:ext cx="11830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0" y="333375"/>
            <a:ext cx="10020300" cy="2616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3737" name="Object 9"/>
          <p:cNvGraphicFramePr>
            <a:graphicFrameLocks noChangeAspect="1"/>
          </p:cNvGraphicFramePr>
          <p:nvPr/>
        </p:nvGraphicFramePr>
        <p:xfrm>
          <a:off x="209550" y="1190625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3" name="Формула" r:id="rId6" imgW="228501" imgH="253890" progId="Equation.3">
                  <p:embed/>
                </p:oleObj>
              </mc:Choice>
              <mc:Fallback>
                <p:oleObj name="Формула" r:id="rId6" imgW="228501" imgH="25389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190625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/>
        </p:nvGraphicFramePr>
        <p:xfrm>
          <a:off x="0" y="714375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Формула" r:id="rId7" imgW="228501" imgH="253890" progId="Equation.3">
                  <p:embed/>
                </p:oleObj>
              </mc:Choice>
              <mc:Fallback>
                <p:oleObj name="Формула" r:id="rId7" imgW="228501" imgH="25389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14375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0" y="714375"/>
            <a:ext cx="377026" cy="4462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152400" y="135143"/>
            <a:ext cx="927734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таңбасы      көптеген иррационал сандардың жазылуын ықшамдау үшін қолданылады.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таңбасын кейде  радикал</a:t>
            </a: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деп те атайды, ол латынның radix</a:t>
            </a: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сөзінен шыққан.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1626 жылы нидерланды математигі А.Жирар қазіргі қолданылып жүрген түбір таңбасына жақын V белгісін енгізген.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Егер осы белгінің үстінде  2 цифры тұрса, онда ол квадрат түбірді анықтаған, егер 3 тұрса – куб түбірді анықтаған.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 1637 жылы ғана Рене Декарт өзінің «Геометриясында» қазіргі түбір таңбасын қолданып,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түбір таңбасын горизонталь сызықпен созған. Бұл таңба тек XVIII ғасырдың басында ғана жаппай қолданыла басталды.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3741" name="Object 13"/>
          <p:cNvGraphicFramePr>
            <a:graphicFrameLocks noChangeAspect="1"/>
          </p:cNvGraphicFramePr>
          <p:nvPr/>
        </p:nvGraphicFramePr>
        <p:xfrm>
          <a:off x="552451" y="442085"/>
          <a:ext cx="323850" cy="348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5" name="Формула" r:id="rId8" imgW="228501" imgH="253890" progId="Equation.3">
                  <p:embed/>
                </p:oleObj>
              </mc:Choice>
              <mc:Fallback>
                <p:oleObj name="Формула" r:id="rId8" imgW="228501" imgH="25389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1" y="442085"/>
                        <a:ext cx="323850" cy="3484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Төмендегі теңдіктер ақ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қат па?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pPr algn="l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3)</a:t>
            </a:r>
          </a:p>
          <a:p>
            <a:pPr algn="l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4)   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1266823" y="1075353"/>
          <a:ext cx="1499395" cy="734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4" name="Уравнение" r:id="rId3" imgW="457200" imgH="228600" progId="Equation.3">
                  <p:embed/>
                </p:oleObj>
              </mc:Choice>
              <mc:Fallback>
                <p:oleObj name="Уравнение" r:id="rId3" imgW="4572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3" y="1075353"/>
                        <a:ext cx="1499395" cy="7343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1171573" y="1714881"/>
          <a:ext cx="1289051" cy="61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Уравнение" r:id="rId5" imgW="469900" imgH="228600" progId="Equation.3">
                  <p:embed/>
                </p:oleObj>
              </mc:Choice>
              <mc:Fallback>
                <p:oleObj name="Уравнение" r:id="rId5" imgW="4699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3" y="1714881"/>
                        <a:ext cx="1289051" cy="618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1219200" y="2368716"/>
          <a:ext cx="1181100" cy="497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Уравнение" r:id="rId7" imgW="533169" imgH="228501" progId="Equation.3">
                  <p:embed/>
                </p:oleObj>
              </mc:Choice>
              <mc:Fallback>
                <p:oleObj name="Уравнение" r:id="rId7" imgW="533169" imgH="228501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8716"/>
                        <a:ext cx="1181100" cy="4973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1266824" y="3006286"/>
          <a:ext cx="1159669" cy="47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7" name="Уравнение" r:id="rId9" imgW="545863" imgH="228501" progId="Equation.3">
                  <p:embed/>
                </p:oleObj>
              </mc:Choice>
              <mc:Fallback>
                <p:oleObj name="Уравнение" r:id="rId9" imgW="545863" imgH="228501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4" y="3006286"/>
                        <a:ext cx="1159669" cy="479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4713148"/>
            <a:ext cx="10496550" cy="1166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Қабырасының ұзындығы а-ға тең квадраттың S ауданы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формуласымен есептелетіні белгілі. Сонда ауданы S болатын квадраттың қабырғасы              формуласымен табылады.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Тапсырма №2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kk-KZ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6076951" y="336872"/>
          <a:ext cx="1047749" cy="501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7" name="Формула" r:id="rId3" imgW="431613" imgH="203112" progId="Equation.3">
                  <p:embed/>
                </p:oleObj>
              </mc:Choice>
              <mc:Fallback>
                <p:oleObj name="Формула" r:id="rId3" imgW="431613" imgH="203112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1" y="336872"/>
                        <a:ext cx="1047749" cy="501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9344025" y="738188"/>
          <a:ext cx="8191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4025" y="738188"/>
                        <a:ext cx="819150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314326" y="1679277"/>
          <a:ext cx="7162800" cy="5012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9" name="Слайд" r:id="rId8" imgW="4570501" imgH="3427618" progId="PowerPoint.Slide.12">
                  <p:embed/>
                </p:oleObj>
              </mc:Choice>
              <mc:Fallback>
                <p:oleObj name="Слайд" r:id="rId8" imgW="4570501" imgH="3427618" progId="PowerPoint.Slide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6" y="1679277"/>
                        <a:ext cx="7162800" cy="50125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306</Words>
  <Application>Microsoft Office PowerPoint</Application>
  <PresentationFormat>Широкоэкранный</PresentationFormat>
  <Paragraphs>154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Tahoma</vt:lpstr>
      <vt:lpstr>Times New Roman</vt:lpstr>
      <vt:lpstr>Wingdings</vt:lpstr>
      <vt:lpstr>Тема Office</vt:lpstr>
      <vt:lpstr>Уравнение</vt:lpstr>
      <vt:lpstr>Слайд</vt:lpstr>
      <vt:lpstr>Формула</vt:lpstr>
      <vt:lpstr>Презентация PowerPoint</vt:lpstr>
      <vt:lpstr>Тақырып</vt:lpstr>
      <vt:lpstr>Презентация PowerPoint</vt:lpstr>
      <vt:lpstr>           Квадраттың ауданы 64    . Оның қабырғасы неге тең? </vt:lpstr>
      <vt:lpstr>Презентация PowerPoint</vt:lpstr>
      <vt:lpstr>Презентация PowerPoint</vt:lpstr>
      <vt:lpstr>Презентация PowerPoint</vt:lpstr>
      <vt:lpstr>           Тапсырма №1. Төмендегі теңдіктер ақиқат па?                          </vt:lpstr>
      <vt:lpstr>Презентация PowerPoint</vt:lpstr>
      <vt:lpstr>Презентация PowerPoint</vt:lpstr>
      <vt:lpstr>          Тапсырма №3. Өрнектің мәнін табыңдар                         </vt:lpstr>
      <vt:lpstr>          Шешуі:                          </vt:lpstr>
      <vt:lpstr>          Тапсырма №4. Өрнектің мәнін табыңдар                         </vt:lpstr>
      <vt:lpstr>          Шешуі:                        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102</cp:revision>
  <dcterms:created xsi:type="dcterms:W3CDTF">2022-09-04T21:41:09Z</dcterms:created>
  <dcterms:modified xsi:type="dcterms:W3CDTF">2024-08-14T05:03:53Z</dcterms:modified>
</cp:coreProperties>
</file>