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677" r:id="rId2"/>
    <p:sldId id="400" r:id="rId3"/>
    <p:sldId id="399" r:id="rId4"/>
    <p:sldId id="681" r:id="rId5"/>
    <p:sldId id="682" r:id="rId6"/>
    <p:sldId id="683" r:id="rId7"/>
    <p:sldId id="684" r:id="rId8"/>
    <p:sldId id="685" r:id="rId9"/>
    <p:sldId id="30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767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ziz Azi" initials="A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9999"/>
    <a:srgbClr val="E3C5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88" autoAdjust="0"/>
    <p:restoredTop sz="98757" autoAdjust="0"/>
  </p:normalViewPr>
  <p:slideViewPr>
    <p:cSldViewPr snapToGrid="0" showGuides="1">
      <p:cViewPr varScale="1">
        <p:scale>
          <a:sx n="45" d="100"/>
          <a:sy n="45" d="100"/>
        </p:scale>
        <p:origin x="29" y="931"/>
      </p:cViewPr>
      <p:guideLst>
        <p:guide orient="horz" pos="2183"/>
        <p:guide pos="3840"/>
        <p:guide pos="767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8" d="100"/>
          <a:sy n="88" d="100"/>
        </p:scale>
        <p:origin x="-3822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B9A8C55-0C4F-40BB-9F99-5F31E305482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15585356-880D-4B4F-931D-BBC9E4665EC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3618BE5-F755-4EC7-8913-ED860531EC1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9BD0D-08DD-43E5-AD72-BB64A5D8EE76}" type="slidenum">
              <a:rPr lang="en-ID" smtClean="0"/>
              <a:pPr/>
              <a:t>‹#›</a:t>
            </a:fld>
            <a:endParaRPr lang="en-ID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55361D2-F044-4A78-BD0F-51EFE46052D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343C4A-49E8-45E3-8518-FBFCD6640E5B}" type="datetimeFigureOut">
              <a:rPr lang="en-ID" smtClean="0"/>
              <a:pPr/>
              <a:t>14/08/2024</a:t>
            </a:fld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421706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660AB-C737-4725-A59E-73096A219B67}" type="datetimeFigureOut">
              <a:rPr lang="en-US" smtClean="0"/>
              <a:pPr/>
              <a:t>8/14/2024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9B9867-A8D7-43CA-B62E-65ACB63F0B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178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9B9867-A8D7-43CA-B62E-65ACB63F0B1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6095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21150699"/>
      </p:ext>
    </p:extLst>
  </p:cSld>
  <p:clrMapOvr>
    <a:masterClrMapping/>
  </p:clrMapOvr>
  <p:timing>
    <p:tnLst>
      <p:par>
        <p:cTn id="1" dur="indefinite" restart="never" nodeType="tmRoot"/>
      </p:par>
    </p:tnLst>
  </p:timing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xmlns="" id="{F8C38F88-B935-4484-825B-1317F711597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83057" y="58664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075783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xmlns="" id="{0A335B13-64DC-434F-A109-D43A41E8DD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75596" y="111052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9F75258C-901B-47AE-A254-21F0DFFD5F2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68673" y="1051031"/>
            <a:ext cx="4881083" cy="517146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99548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21A36352-01F6-498C-8E1D-F0BC2021EDA6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955086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2D45CE94-76F3-4435-9141-AE9B896BD56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95508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8211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116861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xmlns="" id="{09C7FD82-7F33-40B4-8043-7F05F3727B04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2716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xmlns="" id="{9CE34D4E-09A7-40E0-B75F-365D1BEA885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97793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xmlns="" id="{F2B13A89-47B9-47C0-82C5-EF69E14457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383351" y="117483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xmlns="" id="{088ABD45-FF79-487C-91F5-BDEF8D54A8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383351" y="3872314"/>
            <a:ext cx="2411640" cy="2193206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0320195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15">
            <a:extLst>
              <a:ext uri="{FF2B5EF4-FFF2-40B4-BE49-F238E27FC236}">
                <a16:creationId xmlns:a16="http://schemas.microsoft.com/office/drawing/2014/main" xmlns="" id="{40FB3B7B-E82C-4D07-BF23-26DA8F42C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5760720" cy="6858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D219FE39-30ED-428F-BAD8-39CD85C52EB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4904" y="791200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0878979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icture Placeholder 9">
            <a:extLst>
              <a:ext uri="{FF2B5EF4-FFF2-40B4-BE49-F238E27FC236}">
                <a16:creationId xmlns:a16="http://schemas.microsoft.com/office/drawing/2014/main" xmlns="" id="{E8F9B0B5-E5BC-421A-9F49-1EA8AE36496C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300488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xmlns="" id="{8E8120B0-9FBE-4C78-A7DA-85D7DA82E3C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2714" y="2951545"/>
            <a:ext cx="4948798" cy="3259534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FB5144F3-59CC-4E8E-81F3-413EB3A51E7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8969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680712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9">
            <a:extLst>
              <a:ext uri="{FF2B5EF4-FFF2-40B4-BE49-F238E27FC236}">
                <a16:creationId xmlns:a16="http://schemas.microsoft.com/office/drawing/2014/main" xmlns="" id="{F4767D20-668F-40A0-BCA8-2B03579DE66D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5756" y="867163"/>
            <a:ext cx="5248792" cy="2848310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8DBB746C-0ADC-4E71-BA37-D4378CAE29E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437454" y="88008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B8DFB98F-1E0E-41D1-87AB-F45AF6C4669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575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22" name="Picture Placeholder 9">
            <a:extLst>
              <a:ext uri="{FF2B5EF4-FFF2-40B4-BE49-F238E27FC236}">
                <a16:creationId xmlns:a16="http://schemas.microsoft.com/office/drawing/2014/main" xmlns="" id="{B93F1C18-14EE-4396-BAE5-DBFAD47C7E1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3186297" y="3831220"/>
            <a:ext cx="2568251" cy="272555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098722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9">
            <a:extLst>
              <a:ext uri="{FF2B5EF4-FFF2-40B4-BE49-F238E27FC236}">
                <a16:creationId xmlns:a16="http://schemas.microsoft.com/office/drawing/2014/main" xmlns="" id="{47909367-C9B0-4EBB-A3FC-EC2057361685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916567" y="153756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xmlns="" id="{5E4C9993-4434-439D-B3FB-76B01407A25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027358" y="1125503"/>
            <a:ext cx="2190695" cy="4614315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xmlns="" id="{96815EBE-4EAF-4A3E-B0B5-49AE35A2D1A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02423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7539888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58B0E6FA-785B-4140-91AD-DF0BEBF583D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06903" y="750658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3" name="Picture Placeholder 9">
            <a:extLst>
              <a:ext uri="{FF2B5EF4-FFF2-40B4-BE49-F238E27FC236}">
                <a16:creationId xmlns:a16="http://schemas.microsoft.com/office/drawing/2014/main" xmlns="" id="{C1C954D3-21FB-4B97-9EE8-81A09B68BB9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46299" y="1747778"/>
            <a:ext cx="5347504" cy="336823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3876856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xmlns="" id="{C3839D2A-4AB5-4CB1-A7D9-3E6AA48BDF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665862" y="682491"/>
            <a:ext cx="6860276" cy="1146309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805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384556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25670" y="66753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80922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48B6A3C5-7DBA-441A-96FB-AE700F5D028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42716" y="11061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4394343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FFCB548A-524F-42B6-B0F1-9018EE4B202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13152" y="74045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329932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50119" y="119878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7945803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xmlns="" id="{56E58034-299F-43C5-BADE-3D7C7C130C6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96380" y="946327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9" name="Picture Placeholder 15">
            <a:extLst>
              <a:ext uri="{FF2B5EF4-FFF2-40B4-BE49-F238E27FC236}">
                <a16:creationId xmlns:a16="http://schemas.microsoft.com/office/drawing/2014/main" xmlns="" id="{AB530C88-3238-4E45-AC4F-0738E0ECBAE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81228" y="946326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0" name="Picture Placeholder 15">
            <a:extLst>
              <a:ext uri="{FF2B5EF4-FFF2-40B4-BE49-F238E27FC236}">
                <a16:creationId xmlns:a16="http://schemas.microsoft.com/office/drawing/2014/main" xmlns="" id="{C7287904-DA84-4FDD-969C-ACF5203C88D8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83352" y="3777470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1" name="Picture Placeholder 15">
            <a:extLst>
              <a:ext uri="{FF2B5EF4-FFF2-40B4-BE49-F238E27FC236}">
                <a16:creationId xmlns:a16="http://schemas.microsoft.com/office/drawing/2014/main" xmlns="" id="{F282FC72-C668-4CD9-A6E8-D3414D04BF29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368200" y="3777469"/>
            <a:ext cx="2592259" cy="2629993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xmlns="" id="{31CF62FD-3C11-47E6-B1AB-C001BD9B074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563952" y="113669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29955717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xmlns="" id="{7ACAC7CE-A7D2-4CA3-98C8-A5831619AC2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757184" y="135329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11" name="Picture Placeholder 15">
            <a:extLst>
              <a:ext uri="{FF2B5EF4-FFF2-40B4-BE49-F238E27FC236}">
                <a16:creationId xmlns:a16="http://schemas.microsoft.com/office/drawing/2014/main" xmlns="" id="{55C637F5-D1EC-40F8-B892-3041F157E68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43004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29" name="Picture Placeholder 15">
            <a:extLst>
              <a:ext uri="{FF2B5EF4-FFF2-40B4-BE49-F238E27FC236}">
                <a16:creationId xmlns:a16="http://schemas.microsoft.com/office/drawing/2014/main" xmlns="" id="{7B6584BF-A5F0-4D14-AB3C-251B01128D9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4555401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  <p:sp>
        <p:nvSpPr>
          <p:cNvPr id="30" name="Picture Placeholder 15">
            <a:extLst>
              <a:ext uri="{FF2B5EF4-FFF2-40B4-BE49-F238E27FC236}">
                <a16:creationId xmlns:a16="http://schemas.microsoft.com/office/drawing/2014/main" xmlns="" id="{19FEFA85-2B2D-4508-A193-8A3EC8B397C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430289" y="1985661"/>
            <a:ext cx="1237553" cy="1238007"/>
          </a:xfrm>
          <a:prstGeom prst="roundRect">
            <a:avLst>
              <a:gd name="adj" fmla="val 10027"/>
            </a:avLst>
          </a:pr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200"/>
            </a:lvl1pPr>
          </a:lstStyle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2413110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12">
            <a:extLst>
              <a:ext uri="{FF2B5EF4-FFF2-40B4-BE49-F238E27FC236}">
                <a16:creationId xmlns:a16="http://schemas.microsoft.com/office/drawing/2014/main" xmlns="" id="{4EF08015-1653-43D1-95DF-E7251BBDBEF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5450" y="0"/>
            <a:ext cx="5374640" cy="6858000"/>
          </a:xfrm>
          <a:custGeom>
            <a:avLst/>
            <a:gdLst>
              <a:gd name="connsiteX0" fmla="*/ 0 w 5374640"/>
              <a:gd name="connsiteY0" fmla="*/ 0 h 6858000"/>
              <a:gd name="connsiteX1" fmla="*/ 4829383 w 5374640"/>
              <a:gd name="connsiteY1" fmla="*/ 0 h 6858000"/>
              <a:gd name="connsiteX2" fmla="*/ 5374640 w 5374640"/>
              <a:gd name="connsiteY2" fmla="*/ 545257 h 6858000"/>
              <a:gd name="connsiteX3" fmla="*/ 5374640 w 5374640"/>
              <a:gd name="connsiteY3" fmla="*/ 6312743 h 6858000"/>
              <a:gd name="connsiteX4" fmla="*/ 4829383 w 5374640"/>
              <a:gd name="connsiteY4" fmla="*/ 6858000 h 6858000"/>
              <a:gd name="connsiteX5" fmla="*/ 0 w 5374640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374640" h="6858000">
                <a:moveTo>
                  <a:pt x="0" y="0"/>
                </a:moveTo>
                <a:lnTo>
                  <a:pt x="4829383" y="0"/>
                </a:lnTo>
                <a:cubicBezTo>
                  <a:pt x="5130520" y="0"/>
                  <a:pt x="5374640" y="244120"/>
                  <a:pt x="5374640" y="545257"/>
                </a:cubicBezTo>
                <a:lnTo>
                  <a:pt x="5374640" y="6312743"/>
                </a:lnTo>
                <a:cubicBezTo>
                  <a:pt x="5374640" y="6613880"/>
                  <a:pt x="5130520" y="6858000"/>
                  <a:pt x="4829383" y="6858000"/>
                </a:cubicBezTo>
                <a:lnTo>
                  <a:pt x="0" y="6858000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/>
            </a:lvl1pPr>
          </a:lstStyle>
          <a:p>
            <a:endParaRPr lang="en-ID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xmlns="" id="{058A68AA-1F01-4DB5-AD86-AACE390EF6B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963403" y="957076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8858095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609600" y="6377940"/>
            <a:ext cx="2804160" cy="184666"/>
          </a:xfrm>
        </p:spPr>
        <p:txBody>
          <a:bodyPr/>
          <a:lstStyle/>
          <a:p>
            <a:fld id="{0A8259D0-34A0-4D03-BD3A-50F7F6034403}" type="datetimeFigureOut">
              <a:rPr lang="ru-RU" smtClean="0"/>
              <a:t>14.08.2024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145280" y="6377940"/>
            <a:ext cx="3901440" cy="184666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78241" y="6377940"/>
            <a:ext cx="2804160" cy="184666"/>
          </a:xfrm>
        </p:spPr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080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A295FCD4-B2C3-4812-AFF4-AD5767FB02B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1120817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531179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1425586-1B77-4F1D-A056-35C60C7DCE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94366" y="765022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763178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xmlns="" id="{716292C9-F964-4725-A8D5-4B9F699EB5C7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5196" y="835823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073456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6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4786242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">
            <a:extLst>
              <a:ext uri="{FF2B5EF4-FFF2-40B4-BE49-F238E27FC236}">
                <a16:creationId xmlns:a16="http://schemas.microsoft.com/office/drawing/2014/main" xmlns="" id="{153D02E3-A946-4936-832A-826C3B7072A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87206" y="668801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3547240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F4EF66F0-DC35-4E9A-B665-1FA6E36D57C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4804859 w 5419544"/>
              <a:gd name="connsiteY1" fmla="*/ 0 h 6883224"/>
              <a:gd name="connsiteX2" fmla="*/ 5419544 w 5419544"/>
              <a:gd name="connsiteY2" fmla="*/ 614685 h 6883224"/>
              <a:gd name="connsiteX3" fmla="*/ 5419544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4804859" y="0"/>
                </a:lnTo>
                <a:cubicBezTo>
                  <a:pt x="5144340" y="0"/>
                  <a:pt x="5419544" y="275204"/>
                  <a:pt x="5419544" y="614685"/>
                </a:cubicBezTo>
                <a:lnTo>
                  <a:pt x="5419544" y="6883224"/>
                </a:ln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9415697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xmlns="" id="{79E4B32B-5183-4CB7-9BC7-ABD8C34773E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-15237"/>
            <a:ext cx="5419544" cy="6883224"/>
          </a:xfrm>
          <a:custGeom>
            <a:avLst/>
            <a:gdLst>
              <a:gd name="connsiteX0" fmla="*/ 0 w 5419544"/>
              <a:gd name="connsiteY0" fmla="*/ 0 h 6883224"/>
              <a:gd name="connsiteX1" fmla="*/ 5419544 w 5419544"/>
              <a:gd name="connsiteY1" fmla="*/ 0 h 6883224"/>
              <a:gd name="connsiteX2" fmla="*/ 5419544 w 5419544"/>
              <a:gd name="connsiteY2" fmla="*/ 6268539 h 6883224"/>
              <a:gd name="connsiteX3" fmla="*/ 4804859 w 5419544"/>
              <a:gd name="connsiteY3" fmla="*/ 6883224 h 6883224"/>
              <a:gd name="connsiteX4" fmla="*/ 0 w 5419544"/>
              <a:gd name="connsiteY4" fmla="*/ 6883224 h 6883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19544" h="6883224">
                <a:moveTo>
                  <a:pt x="0" y="0"/>
                </a:moveTo>
                <a:lnTo>
                  <a:pt x="5419544" y="0"/>
                </a:lnTo>
                <a:lnTo>
                  <a:pt x="5419544" y="6268539"/>
                </a:lnTo>
                <a:cubicBezTo>
                  <a:pt x="5419544" y="6608020"/>
                  <a:pt x="5144340" y="6883224"/>
                  <a:pt x="4804859" y="6883224"/>
                </a:cubicBezTo>
                <a:lnTo>
                  <a:pt x="0" y="6883224"/>
                </a:lnTo>
                <a:close/>
              </a:path>
            </a:pathLst>
          </a:custGeom>
          <a:solidFill>
            <a:schemeClr val="bg2">
              <a:lumMod val="75000"/>
            </a:schemeClr>
          </a:solidFill>
        </p:spPr>
        <p:txBody>
          <a:bodyPr wrap="square" anchor="ctr">
            <a:noAutofit/>
          </a:bodyPr>
          <a:lstStyle>
            <a:lvl1pPr algn="ctr">
              <a:defRPr sz="1800"/>
            </a:lvl1pPr>
          </a:lstStyle>
          <a:p>
            <a:endParaRPr lang="en-ID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ED55A0B3-B3F0-4205-8582-AD37A15F704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37452" y="98326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14066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871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63" r:id="rId5"/>
    <p:sldLayoutId id="2147483656" r:id="rId6"/>
    <p:sldLayoutId id="2147483657" r:id="rId7"/>
    <p:sldLayoutId id="2147483661" r:id="rId8"/>
    <p:sldLayoutId id="2147483680" r:id="rId9"/>
    <p:sldLayoutId id="2147483658" r:id="rId10"/>
    <p:sldLayoutId id="2147483664" r:id="rId11"/>
    <p:sldLayoutId id="2147483665" r:id="rId12"/>
    <p:sldLayoutId id="2147483666" r:id="rId13"/>
    <p:sldLayoutId id="2147483667" r:id="rId14"/>
    <p:sldLayoutId id="2147483668" r:id="rId15"/>
    <p:sldLayoutId id="2147483669" r:id="rId16"/>
    <p:sldLayoutId id="2147483670" r:id="rId17"/>
    <p:sldLayoutId id="2147483671" r:id="rId18"/>
    <p:sldLayoutId id="2147483672" r:id="rId19"/>
    <p:sldLayoutId id="2147483673" r:id="rId20"/>
    <p:sldLayoutId id="2147483674" r:id="rId21"/>
    <p:sldLayoutId id="2147483675" r:id="rId22"/>
    <p:sldLayoutId id="2147483676" r:id="rId23"/>
    <p:sldLayoutId id="2147483677" r:id="rId24"/>
    <p:sldLayoutId id="2147483678" r:id="rId25"/>
    <p:sldLayoutId id="2147483679" r:id="rId26"/>
    <p:sldLayoutId id="2147483683" r:id="rId2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0" Type="http://schemas.openxmlformats.org/officeDocument/2006/relationships/image" Target="../media/image23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52698" y="2559100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Пән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52698" y="3470257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Сынып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2698" y="4381414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52698" y="5292571"/>
            <a:ext cx="67781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err="1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Мұғалім</a:t>
            </a:r>
            <a:r>
              <a:rPr lang="ru-RU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988384" y="2538189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988384" y="344934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988384" y="4360503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6"/>
          <p:cNvSpPr/>
          <p:nvPr/>
        </p:nvSpPr>
        <p:spPr>
          <a:xfrm>
            <a:off x="6010468" y="4296666"/>
            <a:ext cx="29010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6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</a:t>
            </a:r>
            <a:endParaRPr lang="ru-RU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812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63" name="TextBox 262">
                <a:extLst>
                  <a:ext uri="{FF2B5EF4-FFF2-40B4-BE49-F238E27FC236}">
                    <a16:creationId xmlns:a16="http://schemas.microsoft.com/office/drawing/2014/main" xmlns="" id="{C9FC8678-F308-40FB-A870-20A094CFCAFF}"/>
                  </a:ext>
                </a:extLst>
              </p:cNvPr>
              <p:cNvSpPr txBox="1"/>
              <p:nvPr/>
            </p:nvSpPr>
            <p:spPr>
              <a:xfrm>
                <a:off x="1060947" y="2259562"/>
                <a:ext cx="6266944" cy="26571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ts val="5000"/>
                  </a:lnSpc>
                  <a:buClr>
                    <a:schemeClr val="dk1"/>
                  </a:buClr>
                  <a:buSzPts val="1100"/>
                </a:pPr>
                <a14:m>
                  <m:oMath xmlns:m="http://schemas.openxmlformats.org/officeDocument/2006/math">
                    <m:r>
                      <a:rPr lang="kk-KZ" sz="4800" b="1" i="1">
                        <a:latin typeface="Cambria Math" panose="02040503050406030204" pitchFamily="18" charset="0"/>
                      </a:rPr>
                      <m:t>𝒚</m:t>
                    </m:r>
                    <m:r>
                      <a:rPr lang="kk-KZ" sz="4800" b="1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48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kk-KZ" sz="48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kk-KZ" sz="4800" b="1" dirty="0"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 функциясы, оның графигі және қасиеттері </a:t>
                </a:r>
                <a:endParaRPr lang="en-US" sz="4800" b="1" dirty="0"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  <a:p>
                <a:pPr lvl="0">
                  <a:lnSpc>
                    <a:spcPts val="5000"/>
                  </a:lnSpc>
                  <a:buClr>
                    <a:schemeClr val="dk1"/>
                  </a:buClr>
                  <a:buSzPts val="1100"/>
                </a:pPr>
                <a:r>
                  <a:rPr lang="ru-RU" sz="48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 </a:t>
                </a:r>
                <a:endParaRPr lang="ru-RU" sz="4800" b="1" dirty="0">
                  <a:latin typeface="Tahoma" pitchFamily="34" charset="0"/>
                  <a:ea typeface="Tahoma" pitchFamily="34" charset="0"/>
                  <a:cs typeface="Tahoma" pitchFamily="34" charset="0"/>
                  <a:sym typeface="PT Sans Caption"/>
                </a:endParaRPr>
              </a:p>
            </p:txBody>
          </p:sp>
        </mc:Choice>
        <mc:Fallback xmlns="">
          <p:sp>
            <p:nvSpPr>
              <p:cNvPr id="263" name="TextBox 262">
                <a:extLst>
                  <a:ext uri="{FF2B5EF4-FFF2-40B4-BE49-F238E27FC236}">
                    <a16:creationId xmlns:a16="http://schemas.microsoft.com/office/drawing/2014/main" id="{C9FC8678-F308-40FB-A870-20A094CFCA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60947" y="2259562"/>
                <a:ext cx="6266944" cy="2657138"/>
              </a:xfrm>
              <a:prstGeom prst="rect">
                <a:avLst/>
              </a:prstGeom>
              <a:blipFill>
                <a:blip r:embed="rId2"/>
                <a:stretch>
                  <a:fillRect l="-4377" t="-9174" r="-50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6481" y="983108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8566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>
            <a:extLst>
              <a:ext uri="{FF2B5EF4-FFF2-40B4-BE49-F238E27FC236}">
                <a16:creationId xmlns:a16="http://schemas.microsoft.com/office/drawing/2014/main" xmlns="" id="{072D82C0-95C0-4E5C-AB55-C42DD3D5C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323" y="969242"/>
            <a:ext cx="6939042" cy="812480"/>
          </a:xfrm>
        </p:spPr>
        <p:txBody>
          <a:bodyPr/>
          <a:lstStyle/>
          <a:p>
            <a:r>
              <a:rPr lang="ru-RU" sz="5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Сабақтың</a:t>
            </a:r>
            <a:r>
              <a:rPr lang="ru-RU" sz="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50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мақсаты</a:t>
            </a:r>
            <a:r>
              <a:rPr lang="ru-RU" sz="50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  <a:endParaRPr lang="en-ID" sz="50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815323" y="2457142"/>
            <a:ext cx="6436485" cy="3234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3500"/>
              </a:lnSpc>
            </a:pPr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</a:t>
            </a:r>
            <a:r>
              <a:rPr lang="kk-KZ" sz="40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ргументтің </a:t>
            </a:r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берілген мәндері бойынша функцияның мәндерін табу және функцияның мәні бойынша аргументтің мәнін табу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45053" y="1113845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12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5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62446" y="588777"/>
            <a:ext cx="65325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Өрнектің мәнін табыңдар:</a:t>
            </a:r>
            <a:endParaRPr lang="en-US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542292" y="1235108"/>
                <a:ext cx="1572866" cy="163685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num>
                            <m:den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2292" y="1235108"/>
                <a:ext cx="1572866" cy="163685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5333300" y="1776963"/>
                <a:ext cx="4726230" cy="70038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sz="3600" b="1" dirty="0" smtClean="0"/>
                  <a:t>мұндағы,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</m:rad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3300" y="1776963"/>
                <a:ext cx="4726230" cy="700385"/>
              </a:xfrm>
              <a:prstGeom prst="rect">
                <a:avLst/>
              </a:prstGeom>
              <a:blipFill>
                <a:blip r:embed="rId3"/>
                <a:stretch>
                  <a:fillRect l="-4000" t="-5217" b="-321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21119" y="3019203"/>
                <a:ext cx="9763378" cy="3418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den>
                          </m:f>
                        </m:e>
                      </m:rad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ad>
                                <m:radPr>
                                  <m:degHide m:val="on"/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num>
                            <m:den>
                              <m:rad>
                                <m:radPr>
                                  <m:degHide m:val="on"/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</m:rad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den>
                          </m:f>
                        </m:e>
                      </m:rad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e>
                                  </m:rad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e>
                                  </m:rad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e>
                                  </m:rad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  <m:d>
                                <m:dPr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e>
                                  </m:rad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den>
                          </m:f>
                        </m:e>
                      </m:rad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2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sz="3200" b="1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3200" b="1" i="1" smtClean="0"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e>
                                      </m:rad>
                                      <m: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sz="3200" b="1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3200" b="1" i="1" smtClean="0"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den>
                          </m:f>
                        </m:e>
                      </m:rad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lang="en-US" sz="3200" b="1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en-US" sz="3200" b="1" i="1" smtClean="0">
                                              <a:latin typeface="Cambria Math" panose="02040503050406030204" pitchFamily="18" charset="0"/>
                                            </a:rPr>
                                            <m:t>𝟐</m:t>
                                          </m:r>
                                        </m:e>
                                      </m:rad>
                                      <m: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  <m:t>𝟏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den>
                          </m:f>
                        </m:e>
                      </m:rad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32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</m:e>
                                  </m:rad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3200" b="1" i="1" smtClean="0">
                                      <a:latin typeface="Cambria Math" panose="02040503050406030204" pitchFamily="18" charset="0"/>
                                    </a:rPr>
                                    <m:t>𝟏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32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32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2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2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119" y="3019203"/>
                <a:ext cx="9763378" cy="34185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852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364838" y="409888"/>
                <a:ext cx="1757532" cy="17291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num>
                            <m:den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64838" y="409888"/>
                <a:ext cx="1757532" cy="172919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296672" y="912364"/>
                <a:ext cx="4875309" cy="72423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sz="3600" b="1" dirty="0" smtClean="0"/>
                  <a:t>мұндағы,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</m:oMath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6672" y="912364"/>
                <a:ext cx="4875309" cy="724237"/>
              </a:xfrm>
              <a:prstGeom prst="rect">
                <a:avLst/>
              </a:prstGeom>
              <a:blipFill>
                <a:blip r:embed="rId3"/>
                <a:stretch>
                  <a:fillRect l="-3875" t="-6780" b="-279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24389" y="2303434"/>
                <a:ext cx="10613188" cy="35332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d>
                                <m:dPr>
                                  <m:ctrlP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</m:e>
                              </m:d>
                            </m:num>
                            <m:den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den>
                          </m:f>
                        </m:e>
                      </m:rad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den>
                          </m:f>
                        </m:e>
                      </m:rad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num>
                            <m:den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</m:den>
                          </m:f>
                        </m:e>
                      </m:rad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</m:e>
                              </m:d>
                              <m:d>
                                <m:dPr>
                                  <m:ctrlP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kk-KZ" sz="28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</m:e>
                              </m:d>
                              <m:d>
                                <m:dPr>
                                  <m:ctrlP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kk-KZ" sz="28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</m:e>
                              </m:d>
                            </m:den>
                          </m:f>
                        </m:e>
                      </m:rad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kk-KZ" sz="28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  <m:r>
                                        <a:rPr lang="kk-KZ" sz="2800" b="1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kk-KZ" sz="2800" b="1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kk-KZ" sz="2800" b="1" i="1" smtClean="0">
                                              <a:latin typeface="Cambria Math" panose="02040503050406030204" pitchFamily="18" charset="0"/>
                                            </a:rPr>
                                            <m:t>𝟑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lang="kk-KZ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sSup>
                                <m:sSupPr>
                                  <m:ctrlP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kk-KZ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e>
                                <m:sup>
                                  <m: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kk-KZ" sz="28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kk-KZ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kk-KZ" sz="2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ad>
                                        <m:radPr>
                                          <m:degHide m:val="on"/>
                                          <m:ctrlPr>
                                            <a:rPr lang="kk-KZ" sz="2800" b="1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kk-KZ" sz="2800" b="1" i="1" smtClean="0">
                                              <a:latin typeface="Cambria Math" panose="02040503050406030204" pitchFamily="18" charset="0"/>
                                            </a:rPr>
                                            <m:t>𝟑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lang="kk-KZ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den>
                          </m:f>
                        </m:e>
                      </m:rad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kk-KZ" sz="28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  <m:r>
                                        <a:rPr lang="kk-KZ" sz="2800" b="1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kk-KZ" sz="2800" b="1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kk-KZ" sz="2800" b="1" i="1" smtClean="0">
                                              <a:latin typeface="Cambria Math" panose="02040503050406030204" pitchFamily="18" charset="0"/>
                                            </a:rPr>
                                            <m:t>𝟑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lang="kk-KZ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kk-KZ" sz="2800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kk-KZ" sz="28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kk-KZ" sz="28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den>
                          </m:f>
                        </m:e>
                      </m:rad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kk-KZ" sz="2800" b="1" i="1" smtClean="0">
                                          <a:latin typeface="Cambria Math" panose="02040503050406030204" pitchFamily="18" charset="0"/>
                                        </a:rPr>
                                        <m:t>𝟐</m:t>
                                      </m:r>
                                      <m:r>
                                        <a:rPr lang="kk-KZ" sz="2800" b="1" i="1" smtClean="0">
                                          <a:latin typeface="Cambria Math" panose="02040503050406030204" pitchFamily="18" charset="0"/>
                                        </a:rPr>
                                        <m:t>+</m:t>
                                      </m:r>
                                      <m:rad>
                                        <m:radPr>
                                          <m:degHide m:val="on"/>
                                          <m:ctrlPr>
                                            <a:rPr lang="kk-KZ" sz="2800" b="1" i="1" smtClean="0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radPr>
                                        <m:deg/>
                                        <m:e>
                                          <m:r>
                                            <a:rPr lang="kk-KZ" sz="2800" b="1" i="1" smtClean="0">
                                              <a:latin typeface="Cambria Math" panose="02040503050406030204" pitchFamily="18" charset="0"/>
                                            </a:rPr>
                                            <m:t>𝟑</m:t>
                                          </m:r>
                                        </m:e>
                                      </m:rad>
                                    </m:e>
                                  </m:d>
                                </m:e>
                                <m:sup>
                                  <m:r>
                                    <a:rPr lang="kk-KZ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num>
                            <m:den>
                              <m:r>
                                <a:rPr lang="kk-KZ" sz="28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den>
                          </m:f>
                        </m:e>
                      </m:rad>
                      <m:r>
                        <a:rPr lang="en-US" sz="28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8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8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kk-KZ" sz="2800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  <m:r>
                                    <a:rPr lang="kk-KZ" sz="2800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kk-KZ" sz="28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kk-KZ" sz="2800" b="1" i="1" smtClean="0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kk-KZ" sz="28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kk-KZ" sz="28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kk-KZ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</m:t>
                      </m:r>
                      <m:r>
                        <a:rPr lang="kk-KZ" sz="28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kk-KZ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kk-KZ" sz="28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en-US" sz="2800" b="1" dirty="0" smtClean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4389" y="2303434"/>
                <a:ext cx="10613188" cy="353321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8555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2520" y="1029723"/>
            <a:ext cx="61927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</a:rPr>
              <a:t>Өрнектің мәнін табыңдар:</a:t>
            </a:r>
            <a:endParaRPr lang="en-US" sz="3600" b="1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58860" y="1734799"/>
                <a:ext cx="7074244" cy="60625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en-US" sz="3600" b="1" dirty="0" smtClean="0"/>
                  <a:t>  </a:t>
                </a:r>
                <a:r>
                  <a:rPr lang="kk-KZ" sz="3600" b="1" dirty="0" smtClean="0"/>
                  <a:t>мұндағы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600" b="1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3600" b="1" i="1" smtClean="0">
                        <a:latin typeface="Cambria Math" panose="02040503050406030204" pitchFamily="18" charset="0"/>
                      </a:rPr>
                      <m:t>𝟏</m:t>
                    </m:r>
                  </m:oMath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8860" y="1734799"/>
                <a:ext cx="7074244" cy="606256"/>
              </a:xfrm>
              <a:prstGeom prst="rect">
                <a:avLst/>
              </a:prstGeom>
              <a:blipFill>
                <a:blip r:embed="rId2"/>
                <a:stretch>
                  <a:fillRect t="-15152" b="-4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902520" y="2722965"/>
                <a:ext cx="10568662" cy="13412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</m:e>
                              </m:rad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𝟏</m:t>
                              </m:r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d>
                        <m:d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rad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US" sz="36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520" y="2722965"/>
                <a:ext cx="10568662" cy="13412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единительная линия 5"/>
          <p:cNvCxnSpPr/>
          <p:nvPr/>
        </p:nvCxnSpPr>
        <p:spPr>
          <a:xfrm flipH="1">
            <a:off x="7664823" y="2895105"/>
            <a:ext cx="1156447" cy="55178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flipH="1">
            <a:off x="9906000" y="2895106"/>
            <a:ext cx="1156447" cy="55178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0196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925055" y="1634675"/>
                <a:ext cx="2627258" cy="5665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𝒙</m:t>
                          </m:r>
                        </m:e>
                        <m:sup>
                          <m:r>
                            <a:rPr lang="en-US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𝟔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US" sz="3600" b="1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25055" y="1634675"/>
                <a:ext cx="2627258" cy="56656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5750986" y="1568824"/>
                <a:ext cx="4662110" cy="69826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kk-KZ" sz="3600" b="1" dirty="0" smtClean="0">
                    <a:solidFill>
                      <a:srgbClr val="002060"/>
                    </a:solidFill>
                  </a:rPr>
                  <a:t>мұндағы </a:t>
                </a:r>
                <a14:m>
                  <m:oMath xmlns:m="http://schemas.openxmlformats.org/officeDocument/2006/math"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𝒙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𝟑</m:t>
                    </m:r>
                    <m:r>
                      <a:rPr lang="en-US" sz="36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e>
                    </m:rad>
                  </m:oMath>
                </a14:m>
                <a:r>
                  <a:rPr lang="kk-KZ" dirty="0" smtClean="0">
                    <a:solidFill>
                      <a:srgbClr val="002060"/>
                    </a:solidFill>
                  </a:rPr>
                  <a:t> </a:t>
                </a:r>
                <a:endParaRPr lang="en-US" dirty="0">
                  <a:solidFill>
                    <a:srgbClr val="002060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0986" y="1568824"/>
                <a:ext cx="4662110" cy="698268"/>
              </a:xfrm>
              <a:prstGeom prst="rect">
                <a:avLst/>
              </a:prstGeom>
              <a:blipFill>
                <a:blip r:embed="rId3"/>
                <a:stretch>
                  <a:fillRect l="-3922" t="-6087" b="-313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42682" y="2478741"/>
                <a:ext cx="10265439" cy="139942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𝟕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𝟔</m:t>
                      </m:r>
                      <m:d>
                        <m:d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e>
                          </m:rad>
                        </m:e>
                      </m: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𝟗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𝟔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𝟕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𝟏𝟖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sz="3600" b="1" i="1" dirty="0" smtClean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𝟔</m:t>
                      </m:r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2682" y="2478741"/>
                <a:ext cx="10265439" cy="139942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75950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2664823" y="3382532"/>
            <a:ext cx="147290" cy="165961"/>
          </a:xfrm>
          <a:prstGeom prst="ellips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236617" y="1018903"/>
            <a:ext cx="55034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36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Теңсіздікті шешіңдер:</a:t>
            </a:r>
            <a:endParaRPr lang="en-US" sz="36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36617" y="1665234"/>
                <a:ext cx="2211888" cy="74892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3600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6617" y="1665234"/>
                <a:ext cx="2211888" cy="74892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175721" y="2584369"/>
                <a:ext cx="127278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5721" y="2584369"/>
                <a:ext cx="1272784" cy="55399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 стрелкой 5"/>
          <p:cNvCxnSpPr/>
          <p:nvPr/>
        </p:nvCxnSpPr>
        <p:spPr>
          <a:xfrm>
            <a:off x="1236617" y="3465513"/>
            <a:ext cx="3344092" cy="0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536489" y="3598640"/>
                <a:ext cx="403957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6489" y="3598640"/>
                <a:ext cx="403957" cy="55399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4519749" y="3138367"/>
                <a:ext cx="57900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19749" y="3138367"/>
                <a:ext cx="579005" cy="64633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7167001" y="1716145"/>
                <a:ext cx="1836785" cy="69801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sz="36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</m:e>
                      </m:rad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7001" y="1716145"/>
                <a:ext cx="1836785" cy="69801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7714843" y="2584369"/>
                <a:ext cx="1617430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𝒙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≤±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14843" y="2584369"/>
                <a:ext cx="1617430" cy="55399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Овал 13"/>
          <p:cNvSpPr/>
          <p:nvPr/>
        </p:nvSpPr>
        <p:spPr>
          <a:xfrm>
            <a:off x="8011748" y="3425969"/>
            <a:ext cx="147290" cy="165961"/>
          </a:xfrm>
          <a:prstGeom prst="ellips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6740047" y="3504470"/>
            <a:ext cx="3344092" cy="0"/>
          </a:xfrm>
          <a:prstGeom prst="straightConnector1">
            <a:avLst/>
          </a:prstGeom>
          <a:ln w="38100">
            <a:solidFill>
              <a:srgbClr val="002060"/>
            </a:solidFill>
            <a:tailEnd type="triangle"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Прямоугольник 16"/>
              <p:cNvSpPr/>
              <p:nvPr/>
            </p:nvSpPr>
            <p:spPr>
              <a:xfrm>
                <a:off x="7545113" y="3598640"/>
                <a:ext cx="933269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17" name="Прямоугольник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45113" y="3598640"/>
                <a:ext cx="933269" cy="6463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Прямая соединительная линия 19"/>
          <p:cNvCxnSpPr/>
          <p:nvPr/>
        </p:nvCxnSpPr>
        <p:spPr>
          <a:xfrm flipH="1">
            <a:off x="1306287" y="3265714"/>
            <a:ext cx="165462" cy="199799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flipH="1">
            <a:off x="1524024" y="3278545"/>
            <a:ext cx="165462" cy="199799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 flipH="1">
            <a:off x="1773926" y="3269836"/>
            <a:ext cx="165462" cy="199799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>
            <a:off x="2064047" y="3269836"/>
            <a:ext cx="165462" cy="199799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>
            <a:off x="2323069" y="3269836"/>
            <a:ext cx="165462" cy="199799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2539633" y="3252884"/>
            <a:ext cx="165462" cy="199799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 flipH="1">
            <a:off x="9093165" y="3269836"/>
            <a:ext cx="165462" cy="199799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flipH="1">
            <a:off x="8910904" y="3261733"/>
            <a:ext cx="165462" cy="199799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8692883" y="3269836"/>
            <a:ext cx="165462" cy="199799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flipH="1">
            <a:off x="8452240" y="3278545"/>
            <a:ext cx="165462" cy="199799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flipH="1">
            <a:off x="8211597" y="3269836"/>
            <a:ext cx="165462" cy="199799"/>
          </a:xfrm>
          <a:prstGeom prst="line">
            <a:avLst/>
          </a:prstGeom>
          <a:ln w="28575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32" name="Овал 31"/>
          <p:cNvSpPr/>
          <p:nvPr/>
        </p:nvSpPr>
        <p:spPr>
          <a:xfrm>
            <a:off x="9184983" y="3395363"/>
            <a:ext cx="147290" cy="165961"/>
          </a:xfrm>
          <a:prstGeom prst="ellipse">
            <a:avLst/>
          </a:prstGeom>
          <a:ln w="38100">
            <a:solidFill>
              <a:srgbClr val="002060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8964316" y="3598639"/>
                <a:ext cx="58862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64316" y="3598639"/>
                <a:ext cx="588623" cy="64633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1876821" y="4516870"/>
                <a:ext cx="1723292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∞;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</m:e>
                      </m: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76821" y="4516870"/>
                <a:ext cx="1723292" cy="553998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7985035" y="4516870"/>
                <a:ext cx="1546384" cy="5539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US" sz="36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en-US" sz="36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5035" y="4516870"/>
                <a:ext cx="1546384" cy="55399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Прямоугольник 45"/>
              <p:cNvSpPr/>
              <p:nvPr/>
            </p:nvSpPr>
            <p:spPr>
              <a:xfrm>
                <a:off x="10072415" y="3138367"/>
                <a:ext cx="579005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600" b="1" i="1">
                          <a:latin typeface="Cambria Math" panose="02040503050406030204" pitchFamily="18" charset="0"/>
                        </a:rPr>
                        <m:t>𝒙</m:t>
                      </m:r>
                    </m:oMath>
                  </m:oMathPara>
                </a14:m>
                <a:endParaRPr lang="en-US" sz="3600" b="1" dirty="0"/>
              </a:p>
            </p:txBody>
          </p:sp>
        </mc:Choice>
        <mc:Fallback xmlns="">
          <p:sp>
            <p:nvSpPr>
              <p:cNvPr id="46" name="Прямоугольник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72415" y="3138367"/>
                <a:ext cx="579005" cy="64633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6044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Title 4">
            <a:extLst>
              <a:ext uri="{FF2B5EF4-FFF2-40B4-BE49-F238E27FC236}">
                <a16:creationId xmlns:a16="http://schemas.microsoft.com/office/drawing/2014/main" xmlns="" id="{5EB30651-9D2E-4206-B2E2-EBC471154F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06011" y="676474"/>
            <a:ext cx="5068069" cy="871414"/>
          </a:xfrm>
        </p:spPr>
        <p:txBody>
          <a:bodyPr anchor="t"/>
          <a:lstStyle/>
          <a:p>
            <a:r>
              <a:rPr lang="kk-KZ" sz="5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Қорытынды:</a:t>
            </a:r>
            <a:endParaRPr lang="kk-KZ" sz="5000" dirty="0">
              <a:latin typeface="Tahoma" pitchFamily="34" charset="0"/>
              <a:ea typeface="Tahoma" pitchFamily="34" charset="0"/>
              <a:cs typeface="Tahoma" pitchFamily="34" charset="0"/>
              <a:sym typeface="Open San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xmlns="" id="{14FCEE11-4AB3-4847-9E51-E42FD092039B}"/>
              </a:ext>
            </a:extLst>
          </p:cNvPr>
          <p:cNvSpPr txBox="1"/>
          <p:nvPr/>
        </p:nvSpPr>
        <p:spPr>
          <a:xfrm>
            <a:off x="906011" y="1897314"/>
            <a:ext cx="8175862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300"/>
              </a:lnSpc>
            </a:pP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Аргументтің берілген мәндері бойынша функцияның мәндерін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табуды </a:t>
            </a:r>
            <a:r>
              <a:rPr lang="kk-KZ" sz="32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және функцияның мәні бойынша аргументтің мәнін </a:t>
            </a:r>
            <a:r>
              <a:rPr lang="kk-KZ" sz="32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табуды үйрендік.</a:t>
            </a:r>
            <a:endParaRPr lang="kk-KZ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3300"/>
              </a:lnSpc>
            </a:pPr>
            <a:endParaRPr lang="kk-KZ" sz="3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52088" y="1547888"/>
            <a:ext cx="3523793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660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olors 185">
      <a:dk1>
        <a:srgbClr val="3F3F3F"/>
      </a:dk1>
      <a:lt1>
        <a:sysClr val="window" lastClr="FFFFFF"/>
      </a:lt1>
      <a:dk2>
        <a:srgbClr val="3F3F3F"/>
      </a:dk2>
      <a:lt2>
        <a:srgbClr val="FFFFFF"/>
      </a:lt2>
      <a:accent1>
        <a:srgbClr val="593593"/>
      </a:accent1>
      <a:accent2>
        <a:srgbClr val="FFC118"/>
      </a:accent2>
      <a:accent3>
        <a:srgbClr val="FD9144"/>
      </a:accent3>
      <a:accent4>
        <a:srgbClr val="B22C9C"/>
      </a:accent4>
      <a:accent5>
        <a:srgbClr val="852075"/>
      </a:accent5>
      <a:accent6>
        <a:srgbClr val="F30D90"/>
      </a:accent6>
      <a:hlink>
        <a:srgbClr val="A05024"/>
      </a:hlink>
      <a:folHlink>
        <a:srgbClr val="FEC037"/>
      </a:folHlink>
    </a:clrScheme>
    <a:fontScheme name="Custom 83">
      <a:majorFont>
        <a:latin typeface="Roboto Condensed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19686</TotalTime>
  <Words>92</Words>
  <Application>Microsoft Office PowerPoint</Application>
  <PresentationFormat>Широкоэкранный</PresentationFormat>
  <Paragraphs>43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Calibri</vt:lpstr>
      <vt:lpstr>Cambria Math</vt:lpstr>
      <vt:lpstr>Open Sans</vt:lpstr>
      <vt:lpstr>PT Sans Caption</vt:lpstr>
      <vt:lpstr>Roboto Condensed</vt:lpstr>
      <vt:lpstr>Source Sans Pro</vt:lpstr>
      <vt:lpstr>Tahoma</vt:lpstr>
      <vt:lpstr>Office Theme</vt:lpstr>
      <vt:lpstr>Презентация PowerPoint</vt:lpstr>
      <vt:lpstr>Презентация PowerPoint</vt:lpstr>
      <vt:lpstr>Сабақтың мақсаты: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Қорытынды: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ICONIC</dc:title>
  <dc:creator>Musedsmh</dc:creator>
  <cp:lastModifiedBy>Huawei</cp:lastModifiedBy>
  <cp:revision>1291</cp:revision>
  <dcterms:created xsi:type="dcterms:W3CDTF">2017-01-10T11:09:36Z</dcterms:created>
  <dcterms:modified xsi:type="dcterms:W3CDTF">2024-08-14T05:13:49Z</dcterms:modified>
</cp:coreProperties>
</file>