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677" r:id="rId2"/>
    <p:sldId id="400" r:id="rId3"/>
    <p:sldId id="399" r:id="rId4"/>
    <p:sldId id="679" r:id="rId5"/>
    <p:sldId id="680" r:id="rId6"/>
    <p:sldId id="681" r:id="rId7"/>
    <p:sldId id="682" r:id="rId8"/>
    <p:sldId id="683" r:id="rId9"/>
    <p:sldId id="684" r:id="rId10"/>
    <p:sldId id="30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76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ziz Azi" initials="A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9999"/>
    <a:srgbClr val="E3C5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88" autoAdjust="0"/>
    <p:restoredTop sz="98757" autoAdjust="0"/>
  </p:normalViewPr>
  <p:slideViewPr>
    <p:cSldViewPr snapToGrid="0" showGuides="1">
      <p:cViewPr varScale="1">
        <p:scale>
          <a:sx n="45" d="100"/>
          <a:sy n="45" d="100"/>
        </p:scale>
        <p:origin x="29" y="931"/>
      </p:cViewPr>
      <p:guideLst>
        <p:guide orient="horz" pos="2183"/>
        <p:guide pos="3840"/>
        <p:guide pos="767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EB9A8C55-0C4F-40BB-9F99-5F31E30548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5585356-880D-4B4F-931D-BBC9E4665E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3618BE5-F755-4EC7-8913-ED860531EC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9BD0D-08DD-43E5-AD72-BB64A5D8EE76}" type="slidenum">
              <a:rPr lang="en-ID" smtClean="0"/>
              <a:pPr/>
              <a:t>‹#›</a:t>
            </a:fld>
            <a:endParaRPr lang="en-ID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55361D2-F044-4A78-BD0F-51EFE46052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43C4A-49E8-45E3-8518-FBFCD6640E5B}" type="datetimeFigureOut">
              <a:rPr lang="en-ID" smtClean="0"/>
              <a:pPr/>
              <a:t>14/08/2024</a:t>
            </a:fld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642170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660AB-C737-4725-A59E-73096A219B67}" type="datetimeFigureOut">
              <a:rPr lang="en-US" smtClean="0"/>
              <a:pPr/>
              <a:t>8/14/2024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B9867-A8D7-43CA-B62E-65ACB63F0B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178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9B9867-A8D7-43CA-B62E-65ACB63F0B1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095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1150699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xmlns="" id="{F8C38F88-B935-4484-825B-1317F711597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83057" y="58664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407578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xmlns="" id="{0A335B13-64DC-434F-A109-D43A41E8DD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75596" y="111052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9F75258C-901B-47AE-A254-21F0DFFD5F2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68673" y="1051031"/>
            <a:ext cx="4881083" cy="517146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499548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xmlns="" id="{21A36352-01F6-498C-8E1D-F0BC2021EDA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55086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xmlns="" id="{2D45CE94-76F3-4435-9141-AE9B896BD5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95508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xmlns="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8211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711686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xmlns="" id="{09C7FD82-7F33-40B4-8043-7F05F3727B0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271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xmlns="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97793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xmlns="" id="{F2B13A89-47B9-47C0-82C5-EF69E14457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83351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xmlns="" id="{088ABD45-FF79-487C-91F5-BDEF8D54A8E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83351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032019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5">
            <a:extLst>
              <a:ext uri="{FF2B5EF4-FFF2-40B4-BE49-F238E27FC236}">
                <a16:creationId xmlns:a16="http://schemas.microsoft.com/office/drawing/2014/main" xmlns="" id="{40FB3B7B-E82C-4D07-BF23-26DA8F42C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5760720" cy="6858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D219FE39-30ED-428F-BAD8-39CD85C52E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4904" y="79120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087897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9">
            <a:extLst>
              <a:ext uri="{FF2B5EF4-FFF2-40B4-BE49-F238E27FC236}">
                <a16:creationId xmlns:a16="http://schemas.microsoft.com/office/drawing/2014/main" xmlns="" id="{E8F9B0B5-E5BC-421A-9F49-1EA8AE36496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300488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xmlns="" id="{8E8120B0-9FBE-4C78-A7DA-85D7DA82E3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42714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FB5144F3-59CC-4E8E-81F3-413EB3A51E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8969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680712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9">
            <a:extLst>
              <a:ext uri="{FF2B5EF4-FFF2-40B4-BE49-F238E27FC236}">
                <a16:creationId xmlns:a16="http://schemas.microsoft.com/office/drawing/2014/main" xmlns="" id="{F4767D20-668F-40A0-BCA8-2B03579DE66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5756" y="867163"/>
            <a:ext cx="5248792" cy="2848310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8DBB746C-0ADC-4E71-BA37-D4378CAE29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7454" y="88008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xmlns="" id="{B8DFB98F-1E0E-41D1-87AB-F45AF6C4669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575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22" name="Picture Placeholder 9">
            <a:extLst>
              <a:ext uri="{FF2B5EF4-FFF2-40B4-BE49-F238E27FC236}">
                <a16:creationId xmlns:a16="http://schemas.microsoft.com/office/drawing/2014/main" xmlns="" id="{B93F1C18-14EE-4396-BAE5-DBFAD47C7E1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18629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4098722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9">
            <a:extLst>
              <a:ext uri="{FF2B5EF4-FFF2-40B4-BE49-F238E27FC236}">
                <a16:creationId xmlns:a16="http://schemas.microsoft.com/office/drawing/2014/main" xmlns="" id="{47909367-C9B0-4EBB-A3FC-EC205736168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916567" y="153756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xmlns="" id="{5E4C9993-4434-439D-B3FB-76B01407A25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027358" y="112550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96815EBE-4EAF-4A3E-B0B5-49AE35A2D1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2423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7539888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xmlns="" id="{58B0E6FA-785B-4140-91AD-DF0BEBF583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06903" y="75065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xmlns="" id="{C1C954D3-21FB-4B97-9EE8-81A09B68BB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46299" y="1747778"/>
            <a:ext cx="5347504" cy="33682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3876856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xmlns="" id="{C3839D2A-4AB5-4CB1-A7D9-3E6AA48BDFE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65862" y="682491"/>
            <a:ext cx="6860276" cy="1146309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805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xmlns="" id="{7685EDED-11D7-4A26-BF8F-53B82EFAF8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384556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xmlns="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25670" y="66753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809228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xmlns="" id="{48B6A3C5-7DBA-441A-96FB-AE700F5D028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1061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4394343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xmlns="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13152" y="74045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0329932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50119" y="11987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794580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5">
            <a:extLst>
              <a:ext uri="{FF2B5EF4-FFF2-40B4-BE49-F238E27FC236}">
                <a16:creationId xmlns:a16="http://schemas.microsoft.com/office/drawing/2014/main" xmlns="" id="{56E58034-299F-43C5-BADE-3D7C7C130C6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6380" y="946327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 dirty="0"/>
          </a:p>
        </p:txBody>
      </p:sp>
      <p:sp>
        <p:nvSpPr>
          <p:cNvPr id="19" name="Picture Placeholder 15">
            <a:extLst>
              <a:ext uri="{FF2B5EF4-FFF2-40B4-BE49-F238E27FC236}">
                <a16:creationId xmlns:a16="http://schemas.microsoft.com/office/drawing/2014/main" xmlns="" id="{AB530C88-3238-4E45-AC4F-0738E0ECBAE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81228" y="946326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 dirty="0"/>
          </a:p>
        </p:txBody>
      </p:sp>
      <p:sp>
        <p:nvSpPr>
          <p:cNvPr id="20" name="Picture Placeholder 15">
            <a:extLst>
              <a:ext uri="{FF2B5EF4-FFF2-40B4-BE49-F238E27FC236}">
                <a16:creationId xmlns:a16="http://schemas.microsoft.com/office/drawing/2014/main" xmlns="" id="{C7287904-DA84-4FDD-969C-ACF5203C88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83352" y="3777470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 dirty="0"/>
          </a:p>
        </p:txBody>
      </p:sp>
      <p:sp>
        <p:nvSpPr>
          <p:cNvPr id="21" name="Picture Placeholder 15">
            <a:extLst>
              <a:ext uri="{FF2B5EF4-FFF2-40B4-BE49-F238E27FC236}">
                <a16:creationId xmlns:a16="http://schemas.microsoft.com/office/drawing/2014/main" xmlns="" id="{F282FC72-C668-4CD9-A6E8-D3414D04BF29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368200" y="3777469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31CF62FD-3C11-47E6-B1AB-C001BD9B074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63952" y="113669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2995571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57184" y="135329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Picture Placeholder 15">
            <a:extLst>
              <a:ext uri="{FF2B5EF4-FFF2-40B4-BE49-F238E27FC236}">
                <a16:creationId xmlns:a16="http://schemas.microsoft.com/office/drawing/2014/main" xmlns="" id="{55C637F5-D1EC-40F8-B892-3041F157E68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43004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 dirty="0"/>
          </a:p>
        </p:txBody>
      </p:sp>
      <p:sp>
        <p:nvSpPr>
          <p:cNvPr id="29" name="Picture Placeholder 15">
            <a:extLst>
              <a:ext uri="{FF2B5EF4-FFF2-40B4-BE49-F238E27FC236}">
                <a16:creationId xmlns:a16="http://schemas.microsoft.com/office/drawing/2014/main" xmlns="" id="{7B6584BF-A5F0-4D14-AB3C-251B01128D9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555401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 dirty="0"/>
          </a:p>
        </p:txBody>
      </p:sp>
      <p:sp>
        <p:nvSpPr>
          <p:cNvPr id="30" name="Picture Placeholder 15">
            <a:extLst>
              <a:ext uri="{FF2B5EF4-FFF2-40B4-BE49-F238E27FC236}">
                <a16:creationId xmlns:a16="http://schemas.microsoft.com/office/drawing/2014/main" xmlns="" id="{19FEFA85-2B2D-4508-A193-8A3EC8B397C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430289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2413110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2">
            <a:extLst>
              <a:ext uri="{FF2B5EF4-FFF2-40B4-BE49-F238E27FC236}">
                <a16:creationId xmlns:a16="http://schemas.microsoft.com/office/drawing/2014/main" xmlns="" id="{4EF08015-1653-43D1-95DF-E7251BBDBEF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50" y="0"/>
            <a:ext cx="5374640" cy="6858000"/>
          </a:xfrm>
          <a:custGeom>
            <a:avLst/>
            <a:gdLst>
              <a:gd name="connsiteX0" fmla="*/ 0 w 5374640"/>
              <a:gd name="connsiteY0" fmla="*/ 0 h 6858000"/>
              <a:gd name="connsiteX1" fmla="*/ 4829383 w 5374640"/>
              <a:gd name="connsiteY1" fmla="*/ 0 h 6858000"/>
              <a:gd name="connsiteX2" fmla="*/ 5374640 w 5374640"/>
              <a:gd name="connsiteY2" fmla="*/ 545257 h 6858000"/>
              <a:gd name="connsiteX3" fmla="*/ 5374640 w 5374640"/>
              <a:gd name="connsiteY3" fmla="*/ 6312743 h 6858000"/>
              <a:gd name="connsiteX4" fmla="*/ 4829383 w 5374640"/>
              <a:gd name="connsiteY4" fmla="*/ 6858000 h 6858000"/>
              <a:gd name="connsiteX5" fmla="*/ 0 w 537464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4640" h="6858000">
                <a:moveTo>
                  <a:pt x="0" y="0"/>
                </a:moveTo>
                <a:lnTo>
                  <a:pt x="4829383" y="0"/>
                </a:lnTo>
                <a:cubicBezTo>
                  <a:pt x="5130520" y="0"/>
                  <a:pt x="5374640" y="244120"/>
                  <a:pt x="5374640" y="545257"/>
                </a:cubicBezTo>
                <a:lnTo>
                  <a:pt x="5374640" y="6312743"/>
                </a:lnTo>
                <a:cubicBezTo>
                  <a:pt x="5374640" y="6613880"/>
                  <a:pt x="5130520" y="6858000"/>
                  <a:pt x="4829383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058A68AA-1F01-4DB5-AD86-AACE390EF6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63403" y="95707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885809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609600" y="6377940"/>
            <a:ext cx="2804160" cy="184666"/>
          </a:xfrm>
        </p:spPr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145280" y="6377940"/>
            <a:ext cx="3901440" cy="184666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78241" y="6377940"/>
            <a:ext cx="2804160" cy="184666"/>
          </a:xfrm>
        </p:spPr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80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xmlns="" id="{A295FCD4-B2C3-4812-AFF4-AD5767FB02B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1120817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531179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1425586-1B77-4F1D-A056-35C60C7DCE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4366" y="76502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763178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xmlns="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073456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4786242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xmlns="" id="{153D02E3-A946-4936-832A-826C3B7072A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87206" y="668801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547240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F4EF66F0-DC35-4E9A-B665-1FA6E36D57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4804859 w 5419544"/>
              <a:gd name="connsiteY1" fmla="*/ 0 h 6883224"/>
              <a:gd name="connsiteX2" fmla="*/ 5419544 w 5419544"/>
              <a:gd name="connsiteY2" fmla="*/ 614685 h 6883224"/>
              <a:gd name="connsiteX3" fmla="*/ 5419544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4804859" y="0"/>
                </a:lnTo>
                <a:cubicBezTo>
                  <a:pt x="5144340" y="0"/>
                  <a:pt x="5419544" y="275204"/>
                  <a:pt x="5419544" y="614685"/>
                </a:cubicBezTo>
                <a:lnTo>
                  <a:pt x="5419544" y="6883224"/>
                </a:ln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xmlns="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941569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xmlns="" id="{79E4B32B-5183-4CB7-9BC7-ABD8C34773E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5419544 w 5419544"/>
              <a:gd name="connsiteY1" fmla="*/ 0 h 6883224"/>
              <a:gd name="connsiteX2" fmla="*/ 5419544 w 5419544"/>
              <a:gd name="connsiteY2" fmla="*/ 6268539 h 6883224"/>
              <a:gd name="connsiteX3" fmla="*/ 4804859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5419544" y="0"/>
                </a:lnTo>
                <a:lnTo>
                  <a:pt x="5419544" y="6268539"/>
                </a:lnTo>
                <a:cubicBezTo>
                  <a:pt x="5419544" y="6608020"/>
                  <a:pt x="5144340" y="6883224"/>
                  <a:pt x="4804859" y="6883224"/>
                </a:cubicBez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xmlns="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140663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38710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63" r:id="rId5"/>
    <p:sldLayoutId id="2147483656" r:id="rId6"/>
    <p:sldLayoutId id="2147483657" r:id="rId7"/>
    <p:sldLayoutId id="2147483661" r:id="rId8"/>
    <p:sldLayoutId id="2147483680" r:id="rId9"/>
    <p:sldLayoutId id="2147483658" r:id="rId10"/>
    <p:sldLayoutId id="2147483664" r:id="rId11"/>
    <p:sldLayoutId id="2147483665" r:id="rId12"/>
    <p:sldLayoutId id="2147483666" r:id="rId13"/>
    <p:sldLayoutId id="2147483667" r:id="rId14"/>
    <p:sldLayoutId id="2147483668" r:id="rId15"/>
    <p:sldLayoutId id="2147483669" r:id="rId16"/>
    <p:sldLayoutId id="2147483670" r:id="rId17"/>
    <p:sldLayoutId id="2147483671" r:id="rId18"/>
    <p:sldLayoutId id="2147483672" r:id="rId19"/>
    <p:sldLayoutId id="2147483673" r:id="rId20"/>
    <p:sldLayoutId id="2147483674" r:id="rId21"/>
    <p:sldLayoutId id="2147483675" r:id="rId22"/>
    <p:sldLayoutId id="2147483676" r:id="rId23"/>
    <p:sldLayoutId id="2147483677" r:id="rId24"/>
    <p:sldLayoutId id="2147483678" r:id="rId25"/>
    <p:sldLayoutId id="2147483679" r:id="rId26"/>
    <p:sldLayoutId id="2147483683" r:id="rId2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4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6.png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Relationship Id="rId9" Type="http://schemas.openxmlformats.org/officeDocument/2006/relationships/image" Target="../media/image4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2698" y="2559100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Пән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n-US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52698" y="3470257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Сынып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52698" y="4381414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52698" y="5292571"/>
            <a:ext cx="67781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Мұғалім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88384" y="2538189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988384" y="3449346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88384" y="4360503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6"/>
          <p:cNvSpPr/>
          <p:nvPr/>
        </p:nvSpPr>
        <p:spPr>
          <a:xfrm>
            <a:off x="6010468" y="4296666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12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Title 4">
            <a:extLst>
              <a:ext uri="{FF2B5EF4-FFF2-40B4-BE49-F238E27FC236}">
                <a16:creationId xmlns:a16="http://schemas.microsoft.com/office/drawing/2014/main" xmlns="" id="{5EB30651-9D2E-4206-B2E2-EBC471154F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6011" y="676474"/>
            <a:ext cx="4859063" cy="871414"/>
          </a:xfrm>
        </p:spPr>
        <p:txBody>
          <a:bodyPr anchor="t"/>
          <a:lstStyle/>
          <a:p>
            <a:r>
              <a:rPr lang="kk-KZ" sz="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Қорытынды:</a:t>
            </a:r>
            <a:endParaRPr lang="kk-KZ" sz="5000" dirty="0">
              <a:latin typeface="Tahoma" pitchFamily="34" charset="0"/>
              <a:ea typeface="Tahoma" pitchFamily="34" charset="0"/>
              <a:cs typeface="Tahoma" pitchFamily="34" charset="0"/>
              <a:sym typeface="Open Sans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14FCEE11-4AB3-4847-9E51-E42FD092039B}"/>
              </a:ext>
            </a:extLst>
          </p:cNvPr>
          <p:cNvSpPr txBox="1"/>
          <p:nvPr/>
        </p:nvSpPr>
        <p:spPr>
          <a:xfrm>
            <a:off x="906011" y="1757976"/>
            <a:ext cx="8175862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300"/>
              </a:lnSpc>
            </a:pPr>
            <a:r>
              <a:rPr lang="kk-KZ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Аргументтің берілген мәндері бойынша функцияның мәндерін </a:t>
            </a:r>
            <a:r>
              <a:rPr lang="kk-KZ" sz="3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табуды </a:t>
            </a:r>
            <a:r>
              <a:rPr lang="kk-KZ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 функцияның мәні бойынша аргументтің </a:t>
            </a:r>
            <a:r>
              <a:rPr lang="kk-KZ" sz="3200" b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мәнін </a:t>
            </a:r>
            <a:r>
              <a:rPr lang="kk-KZ" sz="3200" b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табуды үйрендік. </a:t>
            </a:r>
            <a:endParaRPr lang="kk-KZ" sz="32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3300"/>
              </a:lnSpc>
            </a:pPr>
            <a:endParaRPr lang="kk-KZ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2088" y="1547888"/>
            <a:ext cx="3523793" cy="4322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660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TextBox 262">
            <a:extLst>
              <a:ext uri="{FF2B5EF4-FFF2-40B4-BE49-F238E27FC236}">
                <a16:creationId xmlns:a16="http://schemas.microsoft.com/office/drawing/2014/main" xmlns="" id="{C9FC8678-F308-40FB-A870-20A094CFCAFF}"/>
              </a:ext>
            </a:extLst>
          </p:cNvPr>
          <p:cNvSpPr txBox="1"/>
          <p:nvPr/>
        </p:nvSpPr>
        <p:spPr>
          <a:xfrm>
            <a:off x="799690" y="648477"/>
            <a:ext cx="6794184" cy="65043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5000"/>
              </a:lnSpc>
              <a:buClr>
                <a:schemeClr val="dk1"/>
              </a:buClr>
              <a:buSzPts val="1100"/>
            </a:pPr>
            <a:r>
              <a:rPr lang="kk-KZ" sz="4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Аргументтің берілген мәндері бойынша функцияның мәндерін табу және функцияның мәні бойынша аргументтің мәнін табу</a:t>
            </a:r>
          </a:p>
          <a:p>
            <a:pPr lvl="0">
              <a:lnSpc>
                <a:spcPts val="5000"/>
              </a:lnSpc>
              <a:buClr>
                <a:schemeClr val="dk1"/>
              </a:buClr>
              <a:buSzPts val="1100"/>
            </a:pPr>
            <a:r>
              <a:rPr lang="ru-RU" sz="4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ru-RU" sz="4800" b="1" dirty="0">
              <a:latin typeface="Tahoma" pitchFamily="34" charset="0"/>
              <a:ea typeface="Tahoma" pitchFamily="34" charset="0"/>
              <a:cs typeface="Tahoma" pitchFamily="34" charset="0"/>
              <a:sym typeface="PT Sans Caption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6481" y="983108"/>
            <a:ext cx="3523793" cy="4322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566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xmlns="" id="{072D82C0-95C0-4E5C-AB55-C42DD3D5C8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5323" y="969242"/>
            <a:ext cx="6939042" cy="812480"/>
          </a:xfrm>
        </p:spPr>
        <p:txBody>
          <a:bodyPr/>
          <a:lstStyle/>
          <a:p>
            <a:r>
              <a:rPr lang="ru-RU" sz="5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Сабақтың</a:t>
            </a:r>
            <a:r>
              <a:rPr lang="ru-RU" sz="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5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мақсаты</a:t>
            </a:r>
            <a:r>
              <a:rPr lang="ru-RU" sz="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ID" sz="5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xmlns="" id="{FE43F11A-34E8-4E0F-8AD4-F87DBB74D073}"/>
              </a:ext>
            </a:extLst>
          </p:cNvPr>
          <p:cNvSpPr/>
          <p:nvPr/>
        </p:nvSpPr>
        <p:spPr>
          <a:xfrm>
            <a:off x="815323" y="2457142"/>
            <a:ext cx="6436485" cy="3234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500"/>
              </a:lnSpc>
            </a:pPr>
            <a:r>
              <a:rPr lang="kk-KZ" sz="4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</a:t>
            </a:r>
            <a:r>
              <a:rPr lang="kk-KZ" sz="4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ргументтің </a:t>
            </a:r>
            <a:r>
              <a:rPr lang="kk-KZ" sz="4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берілген мәндері бойынша функцияның мәндерін табу және функцияның мәні бойынша аргументтің мәнін табу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5053" y="1113845"/>
            <a:ext cx="3523793" cy="4322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12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880018" y="581463"/>
                <a:ext cx="9525236" cy="1334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kk-KZ" sz="40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Тапсырма: </a:t>
                </a:r>
              </a:p>
              <a:p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4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rad>
                  </m:oMath>
                </a14:m>
                <a:r>
                  <a:rPr lang="kk-KZ" sz="4000" b="1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функциясының графигінен: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018" y="581463"/>
                <a:ext cx="9525236" cy="1334724"/>
              </a:xfrm>
              <a:prstGeom prst="rect">
                <a:avLst/>
              </a:prstGeom>
              <a:blipFill>
                <a:blip r:embed="rId2"/>
                <a:stretch>
                  <a:fillRect l="-2239" t="-8219" r="-1088" b="-178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783771" y="2333897"/>
            <a:ext cx="11277600" cy="3361509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80018" y="2333897"/>
                <a:ext cx="10014536" cy="14439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kk-KZ" sz="3600" b="1" dirty="0" smtClean="0"/>
                  <a:t>1)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rad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;   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;   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;   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𝟏𝟒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;   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𝟏𝟎</m:t>
                    </m:r>
                    <m:f>
                      <m:fPr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US" sz="36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36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мәндеріне </a:t>
                </a:r>
              </a:p>
              <a:p>
                <a:r>
                  <a:rPr lang="kk-KZ" sz="36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сәйкес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kk-KZ" sz="3600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kk-KZ" sz="36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– тің мәндерін;</a:t>
                </a:r>
                <a:endParaRPr lang="en-US" sz="36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018" y="2333897"/>
                <a:ext cx="10014536" cy="1443921"/>
              </a:xfrm>
              <a:prstGeom prst="rect">
                <a:avLst/>
              </a:prstGeom>
              <a:blipFill>
                <a:blip r:embed="rId3"/>
                <a:stretch>
                  <a:fillRect l="-1826" b="-147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880018" y="4116850"/>
                <a:ext cx="10184198" cy="12105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kk-KZ" sz="36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2)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;   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𝟕𝟓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;   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;   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𝟗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;   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𝟏𝟎</m:t>
                    </m:r>
                  </m:oMath>
                </a14:m>
                <a:r>
                  <a:rPr lang="en-US" sz="36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36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мәндеріне </a:t>
                </a:r>
                <a:endParaRPr lang="en-US" sz="36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r>
                  <a:rPr lang="kk-KZ" sz="36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сәйкес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kk-KZ" sz="36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rad>
                  </m:oMath>
                </a14:m>
                <a:r>
                  <a:rPr lang="kk-KZ" sz="36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- тің мәндерін табыңдар.</a:t>
                </a:r>
                <a:endParaRPr lang="en-US" sz="36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018" y="4116850"/>
                <a:ext cx="10184198" cy="1210524"/>
              </a:xfrm>
              <a:prstGeom prst="rect">
                <a:avLst/>
              </a:prstGeom>
              <a:blipFill>
                <a:blip r:embed="rId4"/>
                <a:stretch>
                  <a:fillRect l="-1795" t="-8040" r="-838" b="-170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027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4697" y="86214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880017" y="2629989"/>
                <a:ext cx="1287468" cy="9905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kk-KZ" sz="20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Шешуі:</a:t>
                </a:r>
              </a:p>
              <a:p>
                <a:r>
                  <a:rPr lang="en-US" sz="2000" b="1" dirty="0" smtClean="0"/>
                  <a:t>1)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rad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endParaRPr lang="en-US" sz="20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r>
                  <a:rPr lang="en-US" dirty="0" smtClean="0"/>
                  <a:t>  </a:t>
                </a:r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017" y="2629989"/>
                <a:ext cx="1287468" cy="990592"/>
              </a:xfrm>
              <a:prstGeom prst="rect">
                <a:avLst/>
              </a:prstGeom>
              <a:blipFill>
                <a:blip r:embed="rId2"/>
                <a:stretch>
                  <a:fillRect l="-4717" t="-30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599064" y="3211308"/>
                <a:ext cx="1704313" cy="5084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   </m:t>
                      </m:r>
                      <m:sSup>
                        <m:sSupPr>
                          <m:ctrlPr>
                            <a:rPr lang="en-US" sz="2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2000" b="1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000" b="1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  <m:sup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064" y="3211308"/>
                <a:ext cx="1704313" cy="50840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661374" y="3655152"/>
                <a:ext cx="105971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sz="2000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0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374" y="3655152"/>
                <a:ext cx="1059714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299939" y="2978331"/>
                <a:ext cx="1517338" cy="6212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sz="2000" b="1" dirty="0" smtClean="0"/>
              </a:p>
              <a:p>
                <a:r>
                  <a:rPr lang="en-US" sz="2000" b="1" dirty="0" smtClean="0"/>
                  <a:t>   </a:t>
                </a:r>
                <a14:m>
                  <m:oMath xmlns:m="http://schemas.openxmlformats.org/officeDocument/2006/math">
                    <m:r>
                      <a:rPr lang="en-US" sz="2000" b="1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𝟏𝟕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𝟔𝟒</m:t>
                    </m:r>
                  </m:oMath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9939" y="2978331"/>
                <a:ext cx="1517338" cy="621260"/>
              </a:xfrm>
              <a:prstGeom prst="rect">
                <a:avLst/>
              </a:prstGeom>
              <a:blipFill>
                <a:blip r:embed="rId5"/>
                <a:stretch>
                  <a:fillRect r="-5221" b="-39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097205" y="2978331"/>
                <a:ext cx="1001684" cy="8982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en-US" sz="2000" b="1" dirty="0" smtClean="0"/>
              </a:p>
              <a:p>
                <a:r>
                  <a:rPr lang="en-US" sz="2000" b="1" dirty="0"/>
                  <a:t> </a:t>
                </a:r>
                <a:r>
                  <a:rPr lang="en-US" sz="2000" b="1" dirty="0" smtClean="0"/>
                  <a:t> 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𝟒𝟗</m:t>
                    </m:r>
                  </m:oMath>
                </a14:m>
                <a:endParaRPr lang="en-US" sz="2000" b="1" dirty="0" smtClean="0"/>
              </a:p>
              <a:p>
                <a:r>
                  <a:rPr lang="en-US" dirty="0" smtClean="0"/>
                  <a:t>  </a:t>
                </a:r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7205" y="2978331"/>
                <a:ext cx="1001684" cy="898259"/>
              </a:xfrm>
              <a:prstGeom prst="rect">
                <a:avLst/>
              </a:prstGeom>
              <a:blipFill>
                <a:blip r:embed="rId6"/>
                <a:stretch>
                  <a:fillRect r="-85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332712" y="2978331"/>
                <a:ext cx="1908471" cy="6212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𝟏𝟒</m:t>
                      </m:r>
                    </m:oMath>
                  </m:oMathPara>
                </a14:m>
                <a:endParaRPr lang="en-US" sz="2000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𝟔𝟔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𝟐𝟓𝟗𝟔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2712" y="2978331"/>
                <a:ext cx="1908471" cy="621260"/>
              </a:xfrm>
              <a:prstGeom prst="rect">
                <a:avLst/>
              </a:prstGeom>
              <a:blipFill>
                <a:blip r:embed="rId7"/>
                <a:stretch>
                  <a:fillRect r="-2556" b="-49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475006" y="2809529"/>
                <a:ext cx="1533368" cy="11565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𝟏𝟎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en-US" sz="2000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𝟏𝟎𝟕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𝟒𝟏</m:t>
                          </m:r>
                        </m:num>
                        <m:den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𝟔𝟒</m:t>
                          </m:r>
                        </m:den>
                      </m:f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5006" y="2809529"/>
                <a:ext cx="1533368" cy="115653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880017" y="4512397"/>
                <a:ext cx="2405338" cy="4139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2)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𝟔</m:t>
                        </m:r>
                      </m:e>
                    </m:rad>
                    <m:r>
                      <a:rPr lang="en-US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en-US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kk-KZ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𝟖𝟗𝟕𝟑𝟕</m:t>
                    </m:r>
                  </m:oMath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017" y="4512397"/>
                <a:ext cx="2405338" cy="413959"/>
              </a:xfrm>
              <a:prstGeom prst="rect">
                <a:avLst/>
              </a:prstGeom>
              <a:blipFill>
                <a:blip r:embed="rId9"/>
                <a:stretch>
                  <a:fillRect l="-2532" t="-2941" b="-26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207062" y="5100927"/>
                <a:ext cx="2168992" cy="3727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𝟕𝟓</m:t>
                          </m:r>
                        </m:e>
                      </m:rad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kk-KZ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kk-KZ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kk-KZ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𝟏𝟕𝟗𝟒𝟓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7062" y="5100927"/>
                <a:ext cx="2168992" cy="372731"/>
              </a:xfrm>
              <a:prstGeom prst="rect">
                <a:avLst/>
              </a:prstGeom>
              <a:blipFill>
                <a:blip r:embed="rId10"/>
                <a:stretch>
                  <a:fillRect r="-1966"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207062" y="5703901"/>
                <a:ext cx="2015103" cy="3727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e>
                      </m:rad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kk-KZ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kk-KZ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kk-KZ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𝟔𝟎𝟕𝟔𝟖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7062" y="5703901"/>
                <a:ext cx="2015103" cy="372731"/>
              </a:xfrm>
              <a:prstGeom prst="rect">
                <a:avLst/>
              </a:prstGeom>
              <a:blipFill>
                <a:blip r:embed="rId11"/>
                <a:stretch>
                  <a:fillRect r="-2115" b="-32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4791953" y="4512397"/>
                <a:ext cx="2199769" cy="4650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𝟗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rad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kk-KZ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kk-KZ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kk-KZ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𝟎𝟏𝟔𝟔𝟐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1953" y="4512397"/>
                <a:ext cx="2199769" cy="46506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884215" y="5131577"/>
                <a:ext cx="1897379" cy="3440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</m:rad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kk-KZ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kk-KZ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kk-KZ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𝟏𝟔𝟐𝟐𝟖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4215" y="5131577"/>
                <a:ext cx="1897379" cy="344069"/>
              </a:xfrm>
              <a:prstGeom prst="rect">
                <a:avLst/>
              </a:prstGeom>
              <a:blipFill>
                <a:blip r:embed="rId13"/>
                <a:stretch>
                  <a:fillRect r="-2572"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884215" y="5703900"/>
                <a:ext cx="2168992" cy="3727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𝟏𝟔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e>
                      </m:rad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kk-KZ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kk-KZ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kk-KZ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𝟎𝟗𝟖𝟕𝟖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4215" y="5703900"/>
                <a:ext cx="2168992" cy="372731"/>
              </a:xfrm>
              <a:prstGeom prst="rect">
                <a:avLst/>
              </a:prstGeom>
              <a:blipFill>
                <a:blip r:embed="rId14"/>
                <a:stretch>
                  <a:fillRect r="-1966" b="-32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Прямоугольник 20"/>
          <p:cNvSpPr/>
          <p:nvPr/>
        </p:nvSpPr>
        <p:spPr>
          <a:xfrm>
            <a:off x="783770" y="378107"/>
            <a:ext cx="8194767" cy="1518615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880017" y="378108"/>
                <a:ext cx="8037560" cy="8447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000" b="1" dirty="0" smtClean="0"/>
                  <a:t>1)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rad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;   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;   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;   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𝟏𝟒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;   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𝟏𝟎</m:t>
                    </m:r>
                    <m:f>
                      <m:fPr>
                        <m:ctrlPr>
                          <a:rPr lang="en-US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US" sz="20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20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мәндеріне сәйкес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kk-KZ" sz="2000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kk-KZ" sz="20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– тің мәндерін;</a:t>
                </a:r>
                <a:endParaRPr lang="en-US" sz="2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017" y="378108"/>
                <a:ext cx="8037560" cy="844783"/>
              </a:xfrm>
              <a:prstGeom prst="rect">
                <a:avLst/>
              </a:prstGeom>
              <a:blipFill>
                <a:blip r:embed="rId15"/>
                <a:stretch>
                  <a:fillRect l="-758" b="-12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880016" y="1156530"/>
                <a:ext cx="8203023" cy="7135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0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2)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;   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𝟕𝟓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;   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;   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𝟗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;   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𝟏𝟎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;   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𝟏𝟔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𝟖</m:t>
                    </m:r>
                  </m:oMath>
                </a14:m>
                <a:r>
                  <a:rPr lang="en-US" sz="20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20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мәндеріне сәйкес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kk-KZ" sz="20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rad>
                  </m:oMath>
                </a14:m>
                <a:r>
                  <a:rPr lang="kk-KZ" sz="20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- тің мәндерін табыңдар.</a:t>
                </a:r>
                <a:endParaRPr lang="en-US" sz="2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016" y="1156530"/>
                <a:ext cx="8203023" cy="713593"/>
              </a:xfrm>
              <a:prstGeom prst="rect">
                <a:avLst/>
              </a:prstGeom>
              <a:blipFill>
                <a:blip r:embed="rId16"/>
                <a:stretch>
                  <a:fillRect l="-743" t="-4274" b="-145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2857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2" grpId="0"/>
      <p:bldP spid="23" grpId="0"/>
      <p:bldP spid="24" grpId="0"/>
      <p:bldP spid="21" grpId="0" animBg="1"/>
      <p:bldP spid="25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53737" y="574767"/>
            <a:ext cx="34975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600" b="1" dirty="0" smtClean="0"/>
              <a:t>Теңдеуді шеш:</a:t>
            </a:r>
            <a:endParaRPr lang="en-US"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551298" y="1618223"/>
                <a:ext cx="2860335" cy="7116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rad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1298" y="1618223"/>
                <a:ext cx="2860335" cy="71167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282631" y="2292095"/>
                <a:ext cx="3532697" cy="7872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2631" y="2292095"/>
                <a:ext cx="3532697" cy="78726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724898" y="3174156"/>
                <a:ext cx="264816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𝟏𝟔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898" y="3174156"/>
                <a:ext cx="2648161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724898" y="3762989"/>
                <a:ext cx="264816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𝟏𝟔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898" y="3762989"/>
                <a:ext cx="2648161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137671" y="4317098"/>
                <a:ext cx="1822614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𝟏𝟕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7671" y="4317098"/>
                <a:ext cx="1822614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085306" y="4871096"/>
                <a:ext cx="2021387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𝟏𝟕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5306" y="4871096"/>
                <a:ext cx="2021387" cy="553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241866" y="5356720"/>
                <a:ext cx="171841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1866" y="5356720"/>
                <a:ext cx="1718419" cy="55399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8586652" y="5910718"/>
            <a:ext cx="31983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Жауабы: 8,5</a:t>
            </a:r>
            <a:endParaRPr lang="en-US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177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4493623" y="757646"/>
            <a:ext cx="2860335" cy="1062445"/>
          </a:xfrm>
          <a:prstGeom prst="rect">
            <a:avLst/>
          </a:prstGeo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493623" y="923109"/>
                <a:ext cx="2860335" cy="7116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kk-KZ" sz="3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kk-KZ" sz="3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kk-KZ" sz="36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3623" y="923109"/>
                <a:ext cx="2860335" cy="71167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502228" y="2615982"/>
                <a:ext cx="3532697" cy="7872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2228" y="2615982"/>
                <a:ext cx="3532697" cy="78726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512484" y="3553509"/>
                <a:ext cx="264816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𝟐𝟓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484" y="3553509"/>
                <a:ext cx="2648161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500816" y="4114919"/>
                <a:ext cx="2992807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𝟐𝟓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0816" y="4114919"/>
                <a:ext cx="2992807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500816" y="4676329"/>
                <a:ext cx="2167260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𝟐𝟐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0816" y="4676329"/>
                <a:ext cx="2167260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500816" y="5230327"/>
                <a:ext cx="2749214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𝟐𝟐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:</m:t>
                      </m:r>
                      <m:d>
                        <m:d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</m:d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0816" y="5230327"/>
                <a:ext cx="2749214" cy="553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00816" y="5784325"/>
                <a:ext cx="206306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0816" y="5784325"/>
                <a:ext cx="2063065" cy="55399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1406398" y="1904312"/>
                <a:ext cx="2860335" cy="7116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36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kk-KZ" sz="3600" b="1" i="1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kk-KZ" sz="36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kk-KZ" sz="3600" b="1" i="1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  <m:r>
                        <a:rPr lang="en-US" sz="36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6398" y="1904312"/>
                <a:ext cx="2860335" cy="71167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7724503" y="5744402"/>
            <a:ext cx="33970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Жауабы: -5,5</a:t>
            </a:r>
            <a:endParaRPr lang="en-US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5566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248400" y="526868"/>
            <a:ext cx="5403594" cy="648789"/>
          </a:xfrm>
          <a:prstGeom prst="rect">
            <a:avLst/>
          </a:prstGeo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334065" y="936171"/>
                <a:ext cx="2703176" cy="6193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4065" y="936171"/>
                <a:ext cx="2703176" cy="61933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334065" y="1667691"/>
                <a:ext cx="3974934" cy="7872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4065" y="1667691"/>
                <a:ext cx="3974934" cy="78726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334065" y="2610621"/>
                <a:ext cx="3501215" cy="6193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𝟒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4065" y="2610621"/>
                <a:ext cx="3501215" cy="61933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334065" y="3385621"/>
                <a:ext cx="2675669" cy="6193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𝟒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4065" y="3385621"/>
                <a:ext cx="2675669" cy="61933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248400" y="526868"/>
                <a:ext cx="5403594" cy="566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</m:d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𝒂𝒃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526868"/>
                <a:ext cx="5403594" cy="5665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634446" y="4776652"/>
                <a:ext cx="5704114" cy="60625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kk-KZ" sz="3600" b="1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Жауабы: 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rad>
                      <m:radPr>
                        <m:degHide m:val="on"/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rad>
                  </m:oMath>
                </a14:m>
                <a:endParaRPr lang="en-US" sz="36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4446" y="4776652"/>
                <a:ext cx="5704114" cy="606256"/>
              </a:xfrm>
              <a:prstGeom prst="rect">
                <a:avLst/>
              </a:prstGeom>
              <a:blipFill>
                <a:blip r:embed="rId7"/>
                <a:stretch>
                  <a:fillRect l="-4808" t="-16162" b="-434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4339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/>
      <p:bldP spid="3" grpId="0"/>
      <p:bldP spid="4" grpId="0"/>
      <p:bldP spid="5" grpId="0"/>
      <p:bldP spid="6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084218" y="727165"/>
                <a:ext cx="3804438" cy="6306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kk-KZ" sz="36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kk-KZ" sz="3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𝟑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rad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4218" y="727165"/>
                <a:ext cx="3804438" cy="63062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084218" y="1284946"/>
                <a:ext cx="5076198" cy="7985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𝟔</m:t>
                                  </m:r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</m:rad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</m:e>
                          </m:d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4218" y="1284946"/>
                <a:ext cx="5076198" cy="79855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084218" y="2178961"/>
                <a:ext cx="5129516" cy="63062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𝟒𝟓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𝟒𝟐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rad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𝟒𝟗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4218" y="2178961"/>
                <a:ext cx="5129516" cy="63062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84218" y="2795403"/>
                <a:ext cx="4052648" cy="6306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𝟗𝟒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𝟒𝟐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rad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4218" y="2795403"/>
                <a:ext cx="4052648" cy="63062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084218" y="3396034"/>
                <a:ext cx="4397293" cy="6306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𝟗𝟒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𝟒𝟐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rad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4218" y="3396034"/>
                <a:ext cx="4397293" cy="63062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84218" y="3982485"/>
                <a:ext cx="3571747" cy="6306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𝟖𝟖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𝟒𝟐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rad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4218" y="3982485"/>
                <a:ext cx="3571747" cy="63062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084218" y="4583116"/>
                <a:ext cx="3571747" cy="6306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𝟖𝟖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𝟒𝟐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rad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4218" y="4583116"/>
                <a:ext cx="3571747" cy="63062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6659162" y="5506353"/>
                <a:ext cx="5043625" cy="7042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sz="3600" b="1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Жауабы: </a:t>
                </a:r>
                <a14:m>
                  <m:oMath xmlns:m="http://schemas.openxmlformats.org/officeDocument/2006/math"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𝟖𝟖</m:t>
                    </m:r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𝟒𝟐</m:t>
                    </m:r>
                    <m:rad>
                      <m:radPr>
                        <m:degHide m:val="on"/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e>
                    </m:rad>
                  </m:oMath>
                </a14:m>
                <a:endParaRPr lang="en-US" sz="36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9162" y="5506353"/>
                <a:ext cx="5043625" cy="704232"/>
              </a:xfrm>
              <a:prstGeom prst="rect">
                <a:avLst/>
              </a:prstGeom>
              <a:blipFill>
                <a:blip r:embed="rId9"/>
                <a:stretch>
                  <a:fillRect l="-3623" t="-6034" b="-301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7157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Colors 185">
      <a:dk1>
        <a:srgbClr val="3F3F3F"/>
      </a:dk1>
      <a:lt1>
        <a:sysClr val="window" lastClr="FFFFFF"/>
      </a:lt1>
      <a:dk2>
        <a:srgbClr val="3F3F3F"/>
      </a:dk2>
      <a:lt2>
        <a:srgbClr val="FFFFFF"/>
      </a:lt2>
      <a:accent1>
        <a:srgbClr val="593593"/>
      </a:accent1>
      <a:accent2>
        <a:srgbClr val="FFC118"/>
      </a:accent2>
      <a:accent3>
        <a:srgbClr val="FD9144"/>
      </a:accent3>
      <a:accent4>
        <a:srgbClr val="B22C9C"/>
      </a:accent4>
      <a:accent5>
        <a:srgbClr val="852075"/>
      </a:accent5>
      <a:accent6>
        <a:srgbClr val="F30D90"/>
      </a:accent6>
      <a:hlink>
        <a:srgbClr val="A05024"/>
      </a:hlink>
      <a:folHlink>
        <a:srgbClr val="FEC037"/>
      </a:folHlink>
    </a:clrScheme>
    <a:fontScheme name="Custom 83">
      <a:majorFont>
        <a:latin typeface="Roboto Condense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19777</TotalTime>
  <Words>251</Words>
  <Application>Microsoft Office PowerPoint</Application>
  <PresentationFormat>Широкоэкранный</PresentationFormat>
  <Paragraphs>75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Arial</vt:lpstr>
      <vt:lpstr>Calibri</vt:lpstr>
      <vt:lpstr>Cambria Math</vt:lpstr>
      <vt:lpstr>Open Sans</vt:lpstr>
      <vt:lpstr>PT Sans Caption</vt:lpstr>
      <vt:lpstr>Roboto Condensed</vt:lpstr>
      <vt:lpstr>Source Sans Pro</vt:lpstr>
      <vt:lpstr>Tahoma</vt:lpstr>
      <vt:lpstr>Office Theme</vt:lpstr>
      <vt:lpstr>Презентация PowerPoint</vt:lpstr>
      <vt:lpstr>Презентация PowerPoint</vt:lpstr>
      <vt:lpstr>Сабақтың мақсаты: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Қорытынды: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ICONIC</dc:title>
  <dc:creator>Musedsmh</dc:creator>
  <cp:lastModifiedBy>Huawei</cp:lastModifiedBy>
  <cp:revision>1293</cp:revision>
  <dcterms:created xsi:type="dcterms:W3CDTF">2017-01-10T11:09:36Z</dcterms:created>
  <dcterms:modified xsi:type="dcterms:W3CDTF">2024-08-14T05:13:18Z</dcterms:modified>
</cp:coreProperties>
</file>