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77" r:id="rId2"/>
    <p:sldId id="400" r:id="rId3"/>
    <p:sldId id="399" r:id="rId4"/>
    <p:sldId id="645" r:id="rId5"/>
    <p:sldId id="624" r:id="rId6"/>
    <p:sldId id="678" r:id="rId7"/>
    <p:sldId id="679" r:id="rId8"/>
    <p:sldId id="680" r:id="rId9"/>
    <p:sldId id="681" r:id="rId10"/>
    <p:sldId id="682" r:id="rId11"/>
    <p:sldId id="683" r:id="rId12"/>
    <p:sldId id="684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8757" autoAdjust="0"/>
  </p:normalViewPr>
  <p:slideViewPr>
    <p:cSldViewPr snapToGrid="0" showGuides="1">
      <p:cViewPr varScale="1">
        <p:scale>
          <a:sx n="45" d="100"/>
          <a:sy n="45" d="100"/>
        </p:scale>
        <p:origin x="29" y="931"/>
      </p:cViewPr>
      <p:guideLst>
        <p:guide orient="horz" pos="2183"/>
        <p:guide pos="384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14/08/2024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8/14/2024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xmlns="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3402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184666"/>
          </a:xfrm>
        </p:spPr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18466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8241" y="6377940"/>
            <a:ext cx="2804160" cy="184666"/>
          </a:xfrm>
        </p:spPr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0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2" r:id="rId27"/>
    <p:sldLayoutId id="2147483683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8" y="2559100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8" y="3470257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8" y="4381414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8" y="5292571"/>
            <a:ext cx="6778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Мұғалім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88384" y="253818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8384" y="344934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8384" y="436050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6"/>
          <p:cNvSpPr/>
          <p:nvPr/>
        </p:nvSpPr>
        <p:spPr>
          <a:xfrm>
            <a:off x="6010468" y="429666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354" y="1079862"/>
            <a:ext cx="10304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Сандарды өсу ретімен орналастырыңдар: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0022" y="2218558"/>
                <a:ext cx="5935407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3600" b="1" dirty="0" smtClean="0"/>
                  <a:t>1)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k-KZ" sz="3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kk-KZ" sz="3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rad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,   </m:t>
                    </m:r>
                    <m:rad>
                      <m:radPr>
                        <m:degHide m:val="on"/>
                        <m:ctrlPr>
                          <a:rPr lang="kk-KZ" sz="3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3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kk-KZ" sz="3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sz="3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,    </m:t>
                    </m:r>
                    <m:rad>
                      <m:radPr>
                        <m:degHide m:val="on"/>
                        <m:ctrlPr>
                          <a:rPr lang="kk-KZ" sz="3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36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rad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22" y="2218558"/>
                <a:ext cx="5935407" cy="700385"/>
              </a:xfrm>
              <a:prstGeom prst="rect">
                <a:avLst/>
              </a:prstGeom>
              <a:blipFill>
                <a:blip r:embed="rId2"/>
                <a:stretch>
                  <a:fillRect l="-3186" t="-6087" b="-3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353911" y="3029697"/>
                <a:ext cx="3254224" cy="763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  <m: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11" y="3029697"/>
                <a:ext cx="3254224" cy="763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18858" y="3903673"/>
                <a:ext cx="52081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858" y="3903673"/>
                <a:ext cx="520815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42" y="2568750"/>
            <a:ext cx="3995057" cy="39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6983" y="1151952"/>
                <a:ext cx="4909036" cy="1220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3600" b="1" dirty="0" smtClean="0"/>
                  <a:t>2) </a:t>
                </a:r>
                <a14:m>
                  <m:oMath xmlns:m="http://schemas.openxmlformats.org/officeDocument/2006/math"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kk-KZ" sz="3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kk-KZ" sz="3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k-KZ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kk-KZ" sz="3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kk-KZ" sz="3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rad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kk-KZ" sz="3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kk-KZ" sz="3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k-KZ" sz="3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kk-KZ" sz="36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kk-KZ" sz="3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rad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kk-KZ" sz="3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𝟔𝟓</m:t>
                        </m:r>
                      </m:e>
                    </m:rad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83" y="1151952"/>
                <a:ext cx="4909036" cy="1220462"/>
              </a:xfrm>
              <a:prstGeom prst="rect">
                <a:avLst/>
              </a:prstGeom>
              <a:blipFill>
                <a:blip r:embed="rId2"/>
                <a:stretch>
                  <a:fillRect l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67121" y="2605297"/>
                <a:ext cx="2978508" cy="763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</m:t>
                          </m:r>
                        </m:e>
                      </m:rad>
                    </m:oMath>
                  </m:oMathPara>
                </a14:m>
                <a:endParaRPr lang="kk-KZ" sz="3600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121" y="2605297"/>
                <a:ext cx="2978508" cy="763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6022" y="2377875"/>
                <a:ext cx="2807050" cy="1636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kk-KZ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rad>
                      <m:r>
                        <a:rPr lang="kk-KZ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kk-KZ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022" y="2377875"/>
                <a:ext cx="2807050" cy="16368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00329" y="2422173"/>
                <a:ext cx="2423869" cy="1636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3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kk-KZ" sz="3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rad>
                      <m:r>
                        <a:rPr lang="kk-KZ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329" y="2422173"/>
                <a:ext cx="2423869" cy="1636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378926" y="4275910"/>
            <a:ext cx="5364254" cy="208134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84881" y="4480499"/>
                <a:ext cx="5258299" cy="1637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kk-KZ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kk-KZ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rad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kk-KZ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kk-KZ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rad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𝟔𝟓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881" y="4480499"/>
                <a:ext cx="5258299" cy="16378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22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88869" y="1210491"/>
                <a:ext cx="5114670" cy="698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3600" b="1" dirty="0" smtClean="0"/>
                  <a:t>3)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k-KZ" sz="3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36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rad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kk-KZ" sz="3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36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kk-KZ" sz="3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kk-KZ" sz="3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869" y="1210491"/>
                <a:ext cx="5114670" cy="698589"/>
              </a:xfrm>
              <a:prstGeom prst="rect">
                <a:avLst/>
              </a:prstGeom>
              <a:blipFill>
                <a:blip r:embed="rId2"/>
                <a:stretch>
                  <a:fillRect l="-3576" t="-7018" b="-3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11531" y="2085703"/>
                <a:ext cx="6281078" cy="698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kk-KZ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k-KZ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kk-KZ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kk-KZ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k-KZ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kk-KZ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31" y="2085703"/>
                <a:ext cx="6281078" cy="698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911531" y="2960338"/>
                <a:ext cx="2044406" cy="722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k-KZ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31" y="2960338"/>
                <a:ext cx="2044406" cy="722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11531" y="3834973"/>
                <a:ext cx="45893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31" y="3834973"/>
                <a:ext cx="458939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7136675" y="5172891"/>
            <a:ext cx="3969356" cy="97536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36675" y="5281748"/>
                <a:ext cx="3969356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kk-KZ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k-KZ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, </m:t>
                      </m:r>
                      <m:rad>
                        <m:radPr>
                          <m:degHide m:val="on"/>
                          <m:ctrlPr>
                            <a:rPr lang="kk-KZ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k-KZ" sz="36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kk-KZ" sz="3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k-KZ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, </m:t>
                      </m:r>
                      <m:rad>
                        <m:radPr>
                          <m:degHide m:val="on"/>
                          <m:ctrlPr>
                            <a:rPr lang="kk-KZ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k-KZ" sz="36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rad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kk-KZ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675" y="5281748"/>
                <a:ext cx="3969356" cy="6708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68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4">
            <a:extLst>
              <a:ext uri="{FF2B5EF4-FFF2-40B4-BE49-F238E27FC236}">
                <a16:creationId xmlns:a16="http://schemas.microsoft.com/office/drawing/2014/main" xmlns="" id="{5EB30651-9D2E-4206-B2E2-EBC471154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71" y="1238718"/>
            <a:ext cx="5573166" cy="871414"/>
          </a:xfrm>
        </p:spPr>
        <p:txBody>
          <a:bodyPr anchor="t"/>
          <a:lstStyle/>
          <a:p>
            <a:r>
              <a:rPr lang="kk-KZ" sz="5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kk-KZ" sz="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Қорытынды:</a:t>
            </a:r>
            <a:endParaRPr lang="kk-KZ" sz="5000" dirty="0">
              <a:latin typeface="Tahoma" pitchFamily="34" charset="0"/>
              <a:ea typeface="Tahoma" pitchFamily="34" charset="0"/>
              <a:cs typeface="Tahoma" pitchFamily="34" charset="0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14FCEE11-4AB3-4847-9E51-E42FD092039B}"/>
                  </a:ext>
                </a:extLst>
              </p:cNvPr>
              <p:cNvSpPr txBox="1"/>
              <p:nvPr/>
            </p:nvSpPr>
            <p:spPr>
              <a:xfrm>
                <a:off x="427039" y="2672376"/>
                <a:ext cx="8175862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ts val="33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k-KZ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kk-KZ" sz="32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kk-KZ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функциясының қасиеттерін </a:t>
                </a:r>
                <a:r>
                  <a:rPr lang="kk-KZ" sz="3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білдік </a:t>
                </a:r>
                <a:r>
                  <a:rPr lang="kk-KZ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және оның графигін </a:t>
                </a:r>
                <a:r>
                  <a:rPr lang="kk-KZ" sz="3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салуды үйрендік</a:t>
                </a:r>
                <a:r>
                  <a:rPr lang="kk-KZ" sz="3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kk-KZ" sz="3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ts val="3300"/>
                  </a:lnSpc>
                </a:pPr>
                <a:endParaRPr lang="ru-RU" sz="3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4FCEE11-4AB3-4847-9E51-E42FD0920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39" y="2672376"/>
                <a:ext cx="8175862" cy="1785104"/>
              </a:xfrm>
              <a:prstGeom prst="rect">
                <a:avLst/>
              </a:prstGeom>
              <a:blipFill>
                <a:blip r:embed="rId2"/>
                <a:stretch>
                  <a:fillRect t="-8532" r="-2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088" y="1547888"/>
            <a:ext cx="3523793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xmlns="" id="{C9FC8678-F308-40FB-A870-20A094CFCAFF}"/>
                  </a:ext>
                </a:extLst>
              </p:cNvPr>
              <p:cNvSpPr txBox="1"/>
              <p:nvPr/>
            </p:nvSpPr>
            <p:spPr>
              <a:xfrm>
                <a:off x="1060947" y="2259562"/>
                <a:ext cx="6266944" cy="265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0"/>
                  </a:lnSpc>
                  <a:buClr>
                    <a:schemeClr val="dk1"/>
                  </a:buClr>
                  <a:buSzPts val="1100"/>
                </a:pPr>
                <a14:m>
                  <m:oMath xmlns:m="http://schemas.openxmlformats.org/officeDocument/2006/math">
                    <m:r>
                      <a:rPr lang="kk-KZ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kk-KZ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kk-KZ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функциясы, оның графигі және қасиеттері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ts val="5000"/>
                  </a:lnSpc>
                  <a:buClr>
                    <a:schemeClr val="dk1"/>
                  </a:buClr>
                  <a:buSzPts val="1100"/>
                </a:pPr>
                <a:r>
                  <a:rPr lang="ru-RU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ru-RU" sz="4800" b="1" dirty="0">
                  <a:latin typeface="Tahoma" pitchFamily="34" charset="0"/>
                  <a:ea typeface="Tahoma" pitchFamily="34" charset="0"/>
                  <a:cs typeface="Tahoma" pitchFamily="34" charset="0"/>
                  <a:sym typeface="PT Sans Caption"/>
                </a:endParaRPr>
              </a:p>
            </p:txBody>
          </p:sp>
        </mc:Choice>
        <mc:Fallback xmlns="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C9FC8678-F308-40FB-A870-20A094CFC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47" y="2259562"/>
                <a:ext cx="6266944" cy="2657138"/>
              </a:xfrm>
              <a:prstGeom prst="rect">
                <a:avLst/>
              </a:prstGeom>
              <a:blipFill>
                <a:blip r:embed="rId2"/>
                <a:stretch>
                  <a:fillRect l="-4377" t="-9174" r="-5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481" y="983108"/>
            <a:ext cx="3523793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23" y="969242"/>
            <a:ext cx="6939042" cy="812480"/>
          </a:xfrm>
        </p:spPr>
        <p:txBody>
          <a:bodyPr/>
          <a:lstStyle/>
          <a:p>
            <a:r>
              <a:rPr lang="ru-RU" sz="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</a:t>
            </a:r>
            <a:r>
              <a:rPr lang="ru-RU" sz="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</a:t>
            </a:r>
            <a:r>
              <a:rPr lang="ru-RU" sz="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ID"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FE43F11A-34E8-4E0F-8AD4-F87DBB74D073}"/>
                  </a:ext>
                </a:extLst>
              </p:cNvPr>
              <p:cNvSpPr/>
              <p:nvPr/>
            </p:nvSpPr>
            <p:spPr>
              <a:xfrm>
                <a:off x="815323" y="2457142"/>
                <a:ext cx="6436485" cy="1438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500"/>
                  </a:lnSpc>
                </a:pPr>
                <a14:m>
                  <m:oMath xmlns:m="http://schemas.openxmlformats.org/officeDocument/2006/math">
                    <m:r>
                      <a:rPr lang="kk-KZ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kk-KZ" sz="4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kk-KZ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функциясының қасиеттерін білу және оның графигін салу</a:t>
                </a:r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E43F11A-34E8-4E0F-8AD4-F87DBB74D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23" y="2457142"/>
                <a:ext cx="6436485" cy="1438855"/>
              </a:xfrm>
              <a:prstGeom prst="rect">
                <a:avLst/>
              </a:prstGeom>
              <a:blipFill>
                <a:blip r:embed="rId3"/>
                <a:stretch>
                  <a:fillRect l="-3409" t="-19492" r="-568" b="-1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53" y="1113845"/>
            <a:ext cx="3523793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574997" y="1823700"/>
                <a:ext cx="10379978" cy="204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>
                  <a:lnSpc>
                    <a:spcPts val="38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≥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𝟎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⇒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≥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000" b="1" dirty="0" smtClean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– </a:t>
                </a:r>
                <a:r>
                  <a:rPr lang="kk-KZ" sz="4000" b="1" dirty="0" smtClean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өспелі;</a:t>
                </a:r>
                <a:endParaRPr lang="ru-RU" sz="40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85800" indent="-685800">
                  <a:lnSpc>
                    <a:spcPts val="38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;+∞</m:t>
                        </m:r>
                      </m:e>
                    </m:d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 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𝐄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𝒚</m:t>
                        </m:r>
                      </m:e>
                    </m:d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;+∞</m:t>
                        </m:r>
                      </m:e>
                    </m:d>
                  </m:oMath>
                </a14:m>
                <a:endParaRPr lang="ru-RU" sz="4000" b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85800" indent="-685800">
                  <a:lnSpc>
                    <a:spcPts val="3800"/>
                  </a:lnSpc>
                  <a:buFont typeface="Arial" pitchFamily="34" charset="0"/>
                  <a:buChar char="•"/>
                </a:pPr>
                <a:endParaRPr lang="ru-RU" sz="40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ts val="3800"/>
                  </a:lnSpc>
                </a:pPr>
                <a:endParaRPr lang="ru-RU" sz="40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997" y="1823700"/>
                <a:ext cx="10379978" cy="2041585"/>
              </a:xfrm>
              <a:prstGeom prst="rect">
                <a:avLst/>
              </a:prstGeom>
              <a:blipFill>
                <a:blip r:embed="rId2"/>
                <a:stretch>
                  <a:fillRect t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530"/>
            <a:ext cx="3895319" cy="389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062446" y="1405908"/>
                <a:ext cx="10517788" cy="579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800"/>
                  </a:lnSpc>
                </a:pPr>
                <a14:m>
                  <m:oMath xmlns:m="http://schemas.openxmlformats.org/officeDocument/2006/math">
                    <m:r>
                      <a:rPr lang="kk-KZ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kk-KZ" sz="4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kk-KZ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функциясының </a:t>
                </a:r>
                <a:r>
                  <a:rPr lang="kk-KZ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графигі</a:t>
                </a:r>
                <a:endParaRPr lang="ru-RU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46" y="1405908"/>
                <a:ext cx="10517788" cy="579646"/>
              </a:xfrm>
              <a:prstGeom prst="rect">
                <a:avLst/>
              </a:prstGeom>
              <a:blipFill>
                <a:blip r:embed="rId2"/>
                <a:stretch>
                  <a:fillRect t="-42105" b="-4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62446" y="1985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2275263"/>
                  </p:ext>
                </p:extLst>
              </p:nvPr>
            </p:nvGraphicFramePr>
            <p:xfrm>
              <a:off x="1062446" y="2633947"/>
              <a:ext cx="8456120" cy="219931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57015">
                      <a:extLst>
                        <a:ext uri="{9D8B030D-6E8A-4147-A177-3AD203B41FA5}">
                          <a16:colId xmlns:a16="http://schemas.microsoft.com/office/drawing/2014/main" xmlns="" val="2466530087"/>
                        </a:ext>
                      </a:extLst>
                    </a:gridCol>
                    <a:gridCol w="1057015">
                      <a:extLst>
                        <a:ext uri="{9D8B030D-6E8A-4147-A177-3AD203B41FA5}">
                          <a16:colId xmlns:a16="http://schemas.microsoft.com/office/drawing/2014/main" xmlns="" val="1259565860"/>
                        </a:ext>
                      </a:extLst>
                    </a:gridCol>
                    <a:gridCol w="1057015">
                      <a:extLst>
                        <a:ext uri="{9D8B030D-6E8A-4147-A177-3AD203B41FA5}">
                          <a16:colId xmlns:a16="http://schemas.microsoft.com/office/drawing/2014/main" xmlns="" val="2002688339"/>
                        </a:ext>
                      </a:extLst>
                    </a:gridCol>
                    <a:gridCol w="1057015">
                      <a:extLst>
                        <a:ext uri="{9D8B030D-6E8A-4147-A177-3AD203B41FA5}">
                          <a16:colId xmlns:a16="http://schemas.microsoft.com/office/drawing/2014/main" xmlns="" val="1637098502"/>
                        </a:ext>
                      </a:extLst>
                    </a:gridCol>
                    <a:gridCol w="1057015">
                      <a:extLst>
                        <a:ext uri="{9D8B030D-6E8A-4147-A177-3AD203B41FA5}">
                          <a16:colId xmlns:a16="http://schemas.microsoft.com/office/drawing/2014/main" xmlns="" val="3712045457"/>
                        </a:ext>
                      </a:extLst>
                    </a:gridCol>
                    <a:gridCol w="1057015">
                      <a:extLst>
                        <a:ext uri="{9D8B030D-6E8A-4147-A177-3AD203B41FA5}">
                          <a16:colId xmlns:a16="http://schemas.microsoft.com/office/drawing/2014/main" xmlns="" val="62338670"/>
                        </a:ext>
                      </a:extLst>
                    </a:gridCol>
                    <a:gridCol w="1057015">
                      <a:extLst>
                        <a:ext uri="{9D8B030D-6E8A-4147-A177-3AD203B41FA5}">
                          <a16:colId xmlns:a16="http://schemas.microsoft.com/office/drawing/2014/main" xmlns="" val="3651879314"/>
                        </a:ext>
                      </a:extLst>
                    </a:gridCol>
                    <a:gridCol w="1057015">
                      <a:extLst>
                        <a:ext uri="{9D8B030D-6E8A-4147-A177-3AD203B41FA5}">
                          <a16:colId xmlns:a16="http://schemas.microsoft.com/office/drawing/2014/main" xmlns="" val="1901246760"/>
                        </a:ext>
                      </a:extLst>
                    </a:gridCol>
                  </a:tblGrid>
                  <a:tr h="10970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 smtClean="0"/>
                            <a:t>      0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2,25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4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6,25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9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16</a:t>
                          </a:r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068037337"/>
                      </a:ext>
                    </a:extLst>
                  </a:tr>
                  <a:tr h="110226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b="1" dirty="0"/>
                        </a:p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2,5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231690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2275263"/>
                  </p:ext>
                </p:extLst>
              </p:nvPr>
            </p:nvGraphicFramePr>
            <p:xfrm>
              <a:off x="1062446" y="2633947"/>
              <a:ext cx="8456120" cy="219931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57015">
                      <a:extLst>
                        <a:ext uri="{9D8B030D-6E8A-4147-A177-3AD203B41FA5}">
                          <a16:colId xmlns:a16="http://schemas.microsoft.com/office/drawing/2014/main" val="2466530087"/>
                        </a:ext>
                      </a:extLst>
                    </a:gridCol>
                    <a:gridCol w="1057015">
                      <a:extLst>
                        <a:ext uri="{9D8B030D-6E8A-4147-A177-3AD203B41FA5}">
                          <a16:colId xmlns:a16="http://schemas.microsoft.com/office/drawing/2014/main" val="1259565860"/>
                        </a:ext>
                      </a:extLst>
                    </a:gridCol>
                    <a:gridCol w="1057015">
                      <a:extLst>
                        <a:ext uri="{9D8B030D-6E8A-4147-A177-3AD203B41FA5}">
                          <a16:colId xmlns:a16="http://schemas.microsoft.com/office/drawing/2014/main" val="2002688339"/>
                        </a:ext>
                      </a:extLst>
                    </a:gridCol>
                    <a:gridCol w="1057015">
                      <a:extLst>
                        <a:ext uri="{9D8B030D-6E8A-4147-A177-3AD203B41FA5}">
                          <a16:colId xmlns:a16="http://schemas.microsoft.com/office/drawing/2014/main" val="1637098502"/>
                        </a:ext>
                      </a:extLst>
                    </a:gridCol>
                    <a:gridCol w="1057015">
                      <a:extLst>
                        <a:ext uri="{9D8B030D-6E8A-4147-A177-3AD203B41FA5}">
                          <a16:colId xmlns:a16="http://schemas.microsoft.com/office/drawing/2014/main" val="3712045457"/>
                        </a:ext>
                      </a:extLst>
                    </a:gridCol>
                    <a:gridCol w="1057015">
                      <a:extLst>
                        <a:ext uri="{9D8B030D-6E8A-4147-A177-3AD203B41FA5}">
                          <a16:colId xmlns:a16="http://schemas.microsoft.com/office/drawing/2014/main" val="62338670"/>
                        </a:ext>
                      </a:extLst>
                    </a:gridCol>
                    <a:gridCol w="1057015">
                      <a:extLst>
                        <a:ext uri="{9D8B030D-6E8A-4147-A177-3AD203B41FA5}">
                          <a16:colId xmlns:a16="http://schemas.microsoft.com/office/drawing/2014/main" val="3651879314"/>
                        </a:ext>
                      </a:extLst>
                    </a:gridCol>
                    <a:gridCol w="1057015">
                      <a:extLst>
                        <a:ext uri="{9D8B030D-6E8A-4147-A177-3AD203B41FA5}">
                          <a16:colId xmlns:a16="http://schemas.microsoft.com/office/drawing/2014/main" val="1901246760"/>
                        </a:ext>
                      </a:extLst>
                    </a:gridCol>
                  </a:tblGrid>
                  <a:tr h="1097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5" t="-556" r="-698851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 smtClean="0"/>
                            <a:t>      0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556" r="-499425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2,25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4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6,25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9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16</a:t>
                          </a:r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8037337"/>
                      </a:ext>
                    </a:extLst>
                  </a:tr>
                  <a:tr h="11022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5" t="-100000" r="-698851" b="-1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2,5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31690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35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6079912"/>
                  </p:ext>
                </p:extLst>
              </p:nvPr>
            </p:nvGraphicFramePr>
            <p:xfrm>
              <a:off x="783768" y="848696"/>
              <a:ext cx="5312232" cy="128517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664029">
                      <a:extLst>
                        <a:ext uri="{9D8B030D-6E8A-4147-A177-3AD203B41FA5}">
                          <a16:colId xmlns:a16="http://schemas.microsoft.com/office/drawing/2014/main" xmlns="" val="2466530087"/>
                        </a:ext>
                      </a:extLst>
                    </a:gridCol>
                    <a:gridCol w="664029">
                      <a:extLst>
                        <a:ext uri="{9D8B030D-6E8A-4147-A177-3AD203B41FA5}">
                          <a16:colId xmlns:a16="http://schemas.microsoft.com/office/drawing/2014/main" xmlns="" val="1259565860"/>
                        </a:ext>
                      </a:extLst>
                    </a:gridCol>
                    <a:gridCol w="664029">
                      <a:extLst>
                        <a:ext uri="{9D8B030D-6E8A-4147-A177-3AD203B41FA5}">
                          <a16:colId xmlns:a16="http://schemas.microsoft.com/office/drawing/2014/main" xmlns="" val="2002688339"/>
                        </a:ext>
                      </a:extLst>
                    </a:gridCol>
                    <a:gridCol w="664029">
                      <a:extLst>
                        <a:ext uri="{9D8B030D-6E8A-4147-A177-3AD203B41FA5}">
                          <a16:colId xmlns:a16="http://schemas.microsoft.com/office/drawing/2014/main" xmlns="" val="1637098502"/>
                        </a:ext>
                      </a:extLst>
                    </a:gridCol>
                    <a:gridCol w="664029">
                      <a:extLst>
                        <a:ext uri="{9D8B030D-6E8A-4147-A177-3AD203B41FA5}">
                          <a16:colId xmlns:a16="http://schemas.microsoft.com/office/drawing/2014/main" xmlns="" val="3712045457"/>
                        </a:ext>
                      </a:extLst>
                    </a:gridCol>
                    <a:gridCol w="664029">
                      <a:extLst>
                        <a:ext uri="{9D8B030D-6E8A-4147-A177-3AD203B41FA5}">
                          <a16:colId xmlns:a16="http://schemas.microsoft.com/office/drawing/2014/main" xmlns="" val="62338670"/>
                        </a:ext>
                      </a:extLst>
                    </a:gridCol>
                    <a:gridCol w="664029">
                      <a:extLst>
                        <a:ext uri="{9D8B030D-6E8A-4147-A177-3AD203B41FA5}">
                          <a16:colId xmlns:a16="http://schemas.microsoft.com/office/drawing/2014/main" xmlns="" val="3651879314"/>
                        </a:ext>
                      </a:extLst>
                    </a:gridCol>
                    <a:gridCol w="664029">
                      <a:extLst>
                        <a:ext uri="{9D8B030D-6E8A-4147-A177-3AD203B41FA5}">
                          <a16:colId xmlns:a16="http://schemas.microsoft.com/office/drawing/2014/main" xmlns="" val="1901246760"/>
                        </a:ext>
                      </a:extLst>
                    </a:gridCol>
                  </a:tblGrid>
                  <a:tr h="3057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 smtClean="0"/>
                            <a:t>  0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2,25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4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6,25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9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16</a:t>
                          </a:r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068037337"/>
                      </a:ext>
                    </a:extLst>
                  </a:tr>
                  <a:tr h="43920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b="1" dirty="0"/>
                        </a:p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2,5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231690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6079912"/>
                  </p:ext>
                </p:extLst>
              </p:nvPr>
            </p:nvGraphicFramePr>
            <p:xfrm>
              <a:off x="783768" y="848696"/>
              <a:ext cx="5312232" cy="128517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664029">
                      <a:extLst>
                        <a:ext uri="{9D8B030D-6E8A-4147-A177-3AD203B41FA5}">
                          <a16:colId xmlns:a16="http://schemas.microsoft.com/office/drawing/2014/main" val="2466530087"/>
                        </a:ext>
                      </a:extLst>
                    </a:gridCol>
                    <a:gridCol w="664029">
                      <a:extLst>
                        <a:ext uri="{9D8B030D-6E8A-4147-A177-3AD203B41FA5}">
                          <a16:colId xmlns:a16="http://schemas.microsoft.com/office/drawing/2014/main" val="1259565860"/>
                        </a:ext>
                      </a:extLst>
                    </a:gridCol>
                    <a:gridCol w="664029">
                      <a:extLst>
                        <a:ext uri="{9D8B030D-6E8A-4147-A177-3AD203B41FA5}">
                          <a16:colId xmlns:a16="http://schemas.microsoft.com/office/drawing/2014/main" val="2002688339"/>
                        </a:ext>
                      </a:extLst>
                    </a:gridCol>
                    <a:gridCol w="664029">
                      <a:extLst>
                        <a:ext uri="{9D8B030D-6E8A-4147-A177-3AD203B41FA5}">
                          <a16:colId xmlns:a16="http://schemas.microsoft.com/office/drawing/2014/main" val="1637098502"/>
                        </a:ext>
                      </a:extLst>
                    </a:gridCol>
                    <a:gridCol w="664029">
                      <a:extLst>
                        <a:ext uri="{9D8B030D-6E8A-4147-A177-3AD203B41FA5}">
                          <a16:colId xmlns:a16="http://schemas.microsoft.com/office/drawing/2014/main" val="3712045457"/>
                        </a:ext>
                      </a:extLst>
                    </a:gridCol>
                    <a:gridCol w="664029">
                      <a:extLst>
                        <a:ext uri="{9D8B030D-6E8A-4147-A177-3AD203B41FA5}">
                          <a16:colId xmlns:a16="http://schemas.microsoft.com/office/drawing/2014/main" val="62338670"/>
                        </a:ext>
                      </a:extLst>
                    </a:gridCol>
                    <a:gridCol w="664029">
                      <a:extLst>
                        <a:ext uri="{9D8B030D-6E8A-4147-A177-3AD203B41FA5}">
                          <a16:colId xmlns:a16="http://schemas.microsoft.com/office/drawing/2014/main" val="3651879314"/>
                        </a:ext>
                      </a:extLst>
                    </a:gridCol>
                    <a:gridCol w="664029">
                      <a:extLst>
                        <a:ext uri="{9D8B030D-6E8A-4147-A177-3AD203B41FA5}">
                          <a16:colId xmlns:a16="http://schemas.microsoft.com/office/drawing/2014/main" val="190124676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7" t="-8333" r="-702752" b="-2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 smtClean="0"/>
                            <a:t>  0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917" t="-8333" r="-502752" b="-2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2,25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4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6,25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9</a:t>
                          </a:r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16</a:t>
                          </a:r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8037337"/>
                      </a:ext>
                    </a:extLst>
                  </a:tr>
                  <a:tr h="9194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7" t="-42763" r="-702752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2,5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316909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84622" y="1321934"/>
                <a:ext cx="5492786" cy="1086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3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Кестені пайдаланып,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kk-KZ" sz="3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графигін саламыз</a:t>
                </a:r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622" y="1321934"/>
                <a:ext cx="5492786" cy="1086259"/>
              </a:xfrm>
              <a:prstGeom prst="rect">
                <a:avLst/>
              </a:prstGeom>
              <a:blipFill>
                <a:blip r:embed="rId3"/>
                <a:stretch>
                  <a:fillRect l="-2886" t="-7303" r="-1998" b="-17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 flipH="1" flipV="1">
            <a:off x="1419496" y="2333897"/>
            <a:ext cx="26127" cy="412786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13657" y="5725886"/>
            <a:ext cx="5482046" cy="435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323701" y="5477691"/>
            <a:ext cx="2448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19346" y="5281748"/>
            <a:ext cx="24384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9346" y="5081452"/>
            <a:ext cx="24384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10637" y="4898571"/>
            <a:ext cx="24384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301929" y="4706982"/>
            <a:ext cx="24384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97576" y="4515394"/>
            <a:ext cx="24384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297576" y="4323806"/>
            <a:ext cx="24384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297576" y="4132218"/>
            <a:ext cx="24384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297576" y="3966754"/>
            <a:ext cx="24384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297576" y="3783874"/>
            <a:ext cx="24384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297576" y="3592285"/>
            <a:ext cx="24384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297576" y="3404553"/>
            <a:ext cx="24384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297576" y="3235234"/>
            <a:ext cx="24384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97576" y="3061063"/>
            <a:ext cx="24384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676399" y="5595257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907175" y="5595257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133596" y="5595257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360017" y="5595256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573375" y="5595256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786734" y="5595256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995752" y="5595255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235229" y="5595254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448594" y="5595252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675014" y="5595253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901436" y="5590892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127856" y="5590891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354277" y="5597434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580698" y="5597434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807119" y="5597434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016122" y="5590890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242542" y="5597434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468964" y="5597434"/>
            <a:ext cx="4355" cy="261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1375955" y="5634446"/>
            <a:ext cx="139336" cy="1698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236227" y="575285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227" y="5752850"/>
                <a:ext cx="192360" cy="276999"/>
              </a:xfrm>
              <a:prstGeom prst="rect">
                <a:avLst/>
              </a:prstGeom>
              <a:blipFill>
                <a:blip r:embed="rId4"/>
                <a:stretch>
                  <a:fillRect l="-29032" r="-2580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Прямая соединительная линия 55"/>
          <p:cNvCxnSpPr/>
          <p:nvPr/>
        </p:nvCxnSpPr>
        <p:spPr>
          <a:xfrm>
            <a:off x="1293603" y="2899954"/>
            <a:ext cx="24384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293602" y="2725783"/>
            <a:ext cx="24384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1606730" y="5405867"/>
            <a:ext cx="139336" cy="1698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Овал 61"/>
          <p:cNvSpPr/>
          <p:nvPr/>
        </p:nvSpPr>
        <p:spPr>
          <a:xfrm>
            <a:off x="1933296" y="5294833"/>
            <a:ext cx="139336" cy="1698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Овал 62"/>
          <p:cNvSpPr/>
          <p:nvPr/>
        </p:nvSpPr>
        <p:spPr>
          <a:xfrm>
            <a:off x="2290349" y="5206637"/>
            <a:ext cx="139336" cy="1698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Овал 63"/>
          <p:cNvSpPr/>
          <p:nvPr/>
        </p:nvSpPr>
        <p:spPr>
          <a:xfrm>
            <a:off x="2786734" y="5105400"/>
            <a:ext cx="139336" cy="1698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Овал 64"/>
          <p:cNvSpPr/>
          <p:nvPr/>
        </p:nvSpPr>
        <p:spPr>
          <a:xfrm>
            <a:off x="3365853" y="4996543"/>
            <a:ext cx="139336" cy="1698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Овал 65"/>
          <p:cNvSpPr/>
          <p:nvPr/>
        </p:nvSpPr>
        <p:spPr>
          <a:xfrm>
            <a:off x="4946454" y="4813662"/>
            <a:ext cx="139336" cy="1698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Полилиния 71"/>
          <p:cNvSpPr/>
          <p:nvPr/>
        </p:nvSpPr>
        <p:spPr>
          <a:xfrm>
            <a:off x="1454331" y="4807131"/>
            <a:ext cx="4336869" cy="931818"/>
          </a:xfrm>
          <a:custGeom>
            <a:avLst/>
            <a:gdLst>
              <a:gd name="connsiteX0" fmla="*/ 0 w 4336869"/>
              <a:gd name="connsiteY0" fmla="*/ 931818 h 931818"/>
              <a:gd name="connsiteX1" fmla="*/ 226423 w 4336869"/>
              <a:gd name="connsiteY1" fmla="*/ 687978 h 931818"/>
              <a:gd name="connsiteX2" fmla="*/ 557349 w 4336869"/>
              <a:gd name="connsiteY2" fmla="*/ 557349 h 931818"/>
              <a:gd name="connsiteX3" fmla="*/ 905692 w 4336869"/>
              <a:gd name="connsiteY3" fmla="*/ 478972 h 931818"/>
              <a:gd name="connsiteX4" fmla="*/ 1410789 w 4336869"/>
              <a:gd name="connsiteY4" fmla="*/ 383178 h 931818"/>
              <a:gd name="connsiteX5" fmla="*/ 1985555 w 4336869"/>
              <a:gd name="connsiteY5" fmla="*/ 269966 h 931818"/>
              <a:gd name="connsiteX6" fmla="*/ 3570515 w 4336869"/>
              <a:gd name="connsiteY6" fmla="*/ 87086 h 931818"/>
              <a:gd name="connsiteX7" fmla="*/ 4336869 w 4336869"/>
              <a:gd name="connsiteY7" fmla="*/ 0 h 93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6869" h="931818">
                <a:moveTo>
                  <a:pt x="0" y="931818"/>
                </a:moveTo>
                <a:cubicBezTo>
                  <a:pt x="66766" y="841103"/>
                  <a:pt x="133532" y="750389"/>
                  <a:pt x="226423" y="687978"/>
                </a:cubicBezTo>
                <a:cubicBezTo>
                  <a:pt x="319314" y="625567"/>
                  <a:pt x="444138" y="592183"/>
                  <a:pt x="557349" y="557349"/>
                </a:cubicBezTo>
                <a:cubicBezTo>
                  <a:pt x="670560" y="522515"/>
                  <a:pt x="763452" y="508000"/>
                  <a:pt x="905692" y="478972"/>
                </a:cubicBezTo>
                <a:cubicBezTo>
                  <a:pt x="1047932" y="449943"/>
                  <a:pt x="1410789" y="383178"/>
                  <a:pt x="1410789" y="383178"/>
                </a:cubicBezTo>
                <a:cubicBezTo>
                  <a:pt x="1590766" y="348344"/>
                  <a:pt x="1625601" y="319315"/>
                  <a:pt x="1985555" y="269966"/>
                </a:cubicBezTo>
                <a:cubicBezTo>
                  <a:pt x="2345509" y="220617"/>
                  <a:pt x="3570515" y="87086"/>
                  <a:pt x="3570515" y="87086"/>
                </a:cubicBezTo>
                <a:cubicBezTo>
                  <a:pt x="3962401" y="42092"/>
                  <a:pt x="4062549" y="889726"/>
                  <a:pt x="4336869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Полилиния 74"/>
          <p:cNvSpPr/>
          <p:nvPr/>
        </p:nvSpPr>
        <p:spPr>
          <a:xfrm>
            <a:off x="1445623" y="4754880"/>
            <a:ext cx="4432663" cy="992777"/>
          </a:xfrm>
          <a:custGeom>
            <a:avLst/>
            <a:gdLst>
              <a:gd name="connsiteX0" fmla="*/ 0 w 4432663"/>
              <a:gd name="connsiteY0" fmla="*/ 992777 h 992777"/>
              <a:gd name="connsiteX1" fmla="*/ 252548 w 4432663"/>
              <a:gd name="connsiteY1" fmla="*/ 740229 h 992777"/>
              <a:gd name="connsiteX2" fmla="*/ 574766 w 4432663"/>
              <a:gd name="connsiteY2" fmla="*/ 618309 h 992777"/>
              <a:gd name="connsiteX3" fmla="*/ 931817 w 4432663"/>
              <a:gd name="connsiteY3" fmla="*/ 531223 h 992777"/>
              <a:gd name="connsiteX4" fmla="*/ 1428206 w 4432663"/>
              <a:gd name="connsiteY4" fmla="*/ 418011 h 992777"/>
              <a:gd name="connsiteX5" fmla="*/ 1985554 w 4432663"/>
              <a:gd name="connsiteY5" fmla="*/ 313509 h 992777"/>
              <a:gd name="connsiteX6" fmla="*/ 3587931 w 4432663"/>
              <a:gd name="connsiteY6" fmla="*/ 113211 h 992777"/>
              <a:gd name="connsiteX7" fmla="*/ 4432663 w 4432663"/>
              <a:gd name="connsiteY7" fmla="*/ 0 h 99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2663" h="992777">
                <a:moveTo>
                  <a:pt x="0" y="992777"/>
                </a:moveTo>
                <a:cubicBezTo>
                  <a:pt x="78377" y="897708"/>
                  <a:pt x="156754" y="802640"/>
                  <a:pt x="252548" y="740229"/>
                </a:cubicBezTo>
                <a:cubicBezTo>
                  <a:pt x="348342" y="677818"/>
                  <a:pt x="461555" y="653143"/>
                  <a:pt x="574766" y="618309"/>
                </a:cubicBezTo>
                <a:cubicBezTo>
                  <a:pt x="687977" y="583475"/>
                  <a:pt x="931817" y="531223"/>
                  <a:pt x="931817" y="531223"/>
                </a:cubicBezTo>
                <a:cubicBezTo>
                  <a:pt x="1074057" y="497840"/>
                  <a:pt x="1252583" y="454297"/>
                  <a:pt x="1428206" y="418011"/>
                </a:cubicBezTo>
                <a:cubicBezTo>
                  <a:pt x="1603829" y="381725"/>
                  <a:pt x="1625600" y="364309"/>
                  <a:pt x="1985554" y="313509"/>
                </a:cubicBezTo>
                <a:cubicBezTo>
                  <a:pt x="2345508" y="262709"/>
                  <a:pt x="3587931" y="113211"/>
                  <a:pt x="3587931" y="113211"/>
                </a:cubicBezTo>
                <a:cubicBezTo>
                  <a:pt x="3995782" y="60960"/>
                  <a:pt x="4064000" y="882468"/>
                  <a:pt x="4432663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Полилиния 77"/>
          <p:cNvSpPr/>
          <p:nvPr/>
        </p:nvSpPr>
        <p:spPr>
          <a:xfrm>
            <a:off x="1445623" y="4824548"/>
            <a:ext cx="4180115" cy="896983"/>
          </a:xfrm>
          <a:custGeom>
            <a:avLst/>
            <a:gdLst>
              <a:gd name="connsiteX0" fmla="*/ 0 w 4180115"/>
              <a:gd name="connsiteY0" fmla="*/ 896983 h 896983"/>
              <a:gd name="connsiteX1" fmla="*/ 235132 w 4180115"/>
              <a:gd name="connsiteY1" fmla="*/ 635726 h 896983"/>
              <a:gd name="connsiteX2" fmla="*/ 557349 w 4180115"/>
              <a:gd name="connsiteY2" fmla="*/ 539932 h 896983"/>
              <a:gd name="connsiteX3" fmla="*/ 923109 w 4180115"/>
              <a:gd name="connsiteY3" fmla="*/ 461554 h 896983"/>
              <a:gd name="connsiteX4" fmla="*/ 1454332 w 4180115"/>
              <a:gd name="connsiteY4" fmla="*/ 339634 h 896983"/>
              <a:gd name="connsiteX5" fmla="*/ 2020389 w 4180115"/>
              <a:gd name="connsiteY5" fmla="*/ 235132 h 896983"/>
              <a:gd name="connsiteX6" fmla="*/ 3596640 w 4180115"/>
              <a:gd name="connsiteY6" fmla="*/ 52252 h 896983"/>
              <a:gd name="connsiteX7" fmla="*/ 4180115 w 4180115"/>
              <a:gd name="connsiteY7" fmla="*/ 0 h 89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115" h="896983">
                <a:moveTo>
                  <a:pt x="0" y="896983"/>
                </a:moveTo>
                <a:cubicBezTo>
                  <a:pt x="71120" y="796108"/>
                  <a:pt x="142241" y="695234"/>
                  <a:pt x="235132" y="635726"/>
                </a:cubicBezTo>
                <a:cubicBezTo>
                  <a:pt x="328023" y="576218"/>
                  <a:pt x="442686" y="568961"/>
                  <a:pt x="557349" y="539932"/>
                </a:cubicBezTo>
                <a:cubicBezTo>
                  <a:pt x="672012" y="510903"/>
                  <a:pt x="923109" y="461554"/>
                  <a:pt x="923109" y="461554"/>
                </a:cubicBezTo>
                <a:cubicBezTo>
                  <a:pt x="1072606" y="428171"/>
                  <a:pt x="1271452" y="377371"/>
                  <a:pt x="1454332" y="339634"/>
                </a:cubicBezTo>
                <a:cubicBezTo>
                  <a:pt x="1637212" y="301897"/>
                  <a:pt x="1663338" y="283029"/>
                  <a:pt x="2020389" y="235132"/>
                </a:cubicBezTo>
                <a:cubicBezTo>
                  <a:pt x="2377440" y="187235"/>
                  <a:pt x="3236686" y="91441"/>
                  <a:pt x="3596640" y="52252"/>
                </a:cubicBezTo>
                <a:cubicBezTo>
                  <a:pt x="3956594" y="13063"/>
                  <a:pt x="4068354" y="6531"/>
                  <a:pt x="4180115" y="0"/>
                </a:cubicBezTo>
              </a:path>
            </a:pathLst>
          </a:cu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970423" y="5575148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423" y="5575148"/>
                <a:ext cx="197169" cy="276999"/>
              </a:xfrm>
              <a:prstGeom prst="rect">
                <a:avLst/>
              </a:prstGeom>
              <a:blipFill>
                <a:blip r:embed="rId5"/>
                <a:stretch>
                  <a:fillRect l="-15152" r="-1212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933355" y="2216331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55" y="2216331"/>
                <a:ext cx="386644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0018" y="581463"/>
                <a:ext cx="9525236" cy="1334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Тапсырма: 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kk-KZ" sz="40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функциясының графигінен: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18" y="581463"/>
                <a:ext cx="9525236" cy="1334724"/>
              </a:xfrm>
              <a:prstGeom prst="rect">
                <a:avLst/>
              </a:prstGeom>
              <a:blipFill>
                <a:blip r:embed="rId2"/>
                <a:stretch>
                  <a:fillRect l="-2239" t="-8219" r="-1088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783771" y="2333897"/>
            <a:ext cx="11277600" cy="336150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0018" y="2333897"/>
                <a:ext cx="9631419" cy="1443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3600" b="1" dirty="0" smtClean="0"/>
                  <a:t>1)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мәндеріне </a:t>
                </a:r>
              </a:p>
              <a:p>
                <a:r>
                  <a:rPr lang="kk-KZ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сәйкес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kk-KZ" sz="3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k-KZ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тің мәндерін;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18" y="2333897"/>
                <a:ext cx="9631419" cy="1443921"/>
              </a:xfrm>
              <a:prstGeom prst="rect">
                <a:avLst/>
              </a:prstGeom>
              <a:blipFill>
                <a:blip r:embed="rId3"/>
                <a:stretch>
                  <a:fillRect l="-1899" r="-1013" b="-14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0018" y="4116850"/>
                <a:ext cx="11293733" cy="1210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kk-KZ" sz="3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мәндеріне сәйкес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k-KZ" sz="3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kk-KZ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тің мәндерін табыңдар.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18" y="4116850"/>
                <a:ext cx="11293733" cy="1210524"/>
              </a:xfrm>
              <a:prstGeom prst="rect">
                <a:avLst/>
              </a:prstGeom>
              <a:blipFill>
                <a:blip r:embed="rId4"/>
                <a:stretch>
                  <a:fillRect l="-1619" t="-8040" r="-702" b="-17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2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697" y="8621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0017" y="550107"/>
            <a:ext cx="6287137" cy="160961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0018" y="550108"/>
                <a:ext cx="5440464" cy="843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2000" b="1" dirty="0" smtClean="0"/>
                  <a:t>1)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мәндеріне </a:t>
                </a:r>
              </a:p>
              <a:p>
                <a:r>
                  <a:rPr lang="kk-KZ" sz="2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сәйкес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kk-KZ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k-KZ" sz="2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тің мәндерін;</a:t>
                </a:r>
                <a:endPara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18" y="550108"/>
                <a:ext cx="5440464" cy="843244"/>
              </a:xfrm>
              <a:prstGeom prst="rect">
                <a:avLst/>
              </a:prstGeom>
              <a:blipFill>
                <a:blip r:embed="rId2"/>
                <a:stretch>
                  <a:fillRect l="-1120" r="-224" b="-1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0018" y="1348596"/>
                <a:ext cx="6361165" cy="713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2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kk-KZ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мәндеріне сәйкес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k-KZ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kk-KZ" sz="2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тің мәндерін табыңдар.</a:t>
                </a:r>
                <a:endPara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18" y="1348596"/>
                <a:ext cx="6361165" cy="713593"/>
              </a:xfrm>
              <a:prstGeom prst="rect">
                <a:avLst/>
              </a:prstGeom>
              <a:blipFill>
                <a:blip r:embed="rId3"/>
                <a:stretch>
                  <a:fillRect l="-958" t="-4274" r="-96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0017" y="2629989"/>
                <a:ext cx="1287468" cy="99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2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Шешуі:</a:t>
                </a:r>
              </a:p>
              <a:p>
                <a:r>
                  <a:rPr lang="en-US" sz="2000" b="1" dirty="0" smtClean="0"/>
                  <a:t>1)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17" y="2629989"/>
                <a:ext cx="1287468" cy="990592"/>
              </a:xfrm>
              <a:prstGeom prst="rect">
                <a:avLst/>
              </a:prstGeom>
              <a:blipFill>
                <a:blip r:embed="rId4"/>
                <a:stretch>
                  <a:fillRect l="-4717" t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99064" y="3211308"/>
                <a:ext cx="1704313" cy="508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64" y="3211308"/>
                <a:ext cx="1704313" cy="5084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112953" y="3616090"/>
                <a:ext cx="10597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953" y="3616090"/>
                <a:ext cx="105971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99939" y="2978331"/>
                <a:ext cx="1517338" cy="621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000" b="1" dirty="0" smtClean="0"/>
              </a:p>
              <a:p>
                <a:r>
                  <a:rPr lang="en-US" sz="2000" b="1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939" y="2978331"/>
                <a:ext cx="1517338" cy="621260"/>
              </a:xfrm>
              <a:prstGeom prst="rect">
                <a:avLst/>
              </a:prstGeom>
              <a:blipFill>
                <a:blip r:embed="rId7"/>
                <a:stretch>
                  <a:fillRect r="-5221"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97205" y="2978331"/>
                <a:ext cx="1001684" cy="898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000" b="1" dirty="0" smtClean="0"/>
              </a:p>
              <a:p>
                <a:r>
                  <a:rPr lang="en-US" sz="2000" b="1" dirty="0"/>
                  <a:t> </a:t>
                </a:r>
                <a:r>
                  <a:rPr lang="en-US" sz="2000" b="1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sz="2000" b="1" dirty="0" smtClean="0"/>
              </a:p>
              <a:p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205" y="2978331"/>
                <a:ext cx="1001684" cy="898259"/>
              </a:xfrm>
              <a:prstGeom prst="rect">
                <a:avLst/>
              </a:prstGeom>
              <a:blipFill>
                <a:blip r:embed="rId8"/>
                <a:stretch>
                  <a:fillRect r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32712" y="2978331"/>
                <a:ext cx="1908471" cy="621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en-US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𝟓𝟔𝟐𝟓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712" y="2978331"/>
                <a:ext cx="1908471" cy="621260"/>
              </a:xfrm>
              <a:prstGeom prst="rect">
                <a:avLst/>
              </a:prstGeom>
              <a:blipFill>
                <a:blip r:embed="rId9"/>
                <a:stretch>
                  <a:fillRect r="-2556"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75006" y="2809529"/>
                <a:ext cx="1379480" cy="1154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𝟑𝟑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006" y="2809529"/>
                <a:ext cx="1379480" cy="11544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0017" y="4512397"/>
                <a:ext cx="2427396" cy="465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2)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𝟐𝟐𝟒𝟕𝟒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17" y="4512397"/>
                <a:ext cx="2427396" cy="465064"/>
              </a:xfrm>
              <a:prstGeom prst="rect">
                <a:avLst/>
              </a:prstGeom>
              <a:blipFill>
                <a:blip r:embed="rId11"/>
                <a:stretch>
                  <a:fillRect l="-2506"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07062" y="5100927"/>
                <a:ext cx="2168992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𝟕𝟓</m:t>
                          </m:r>
                        </m:e>
                      </m:ra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𝟑𝟐𝟐𝟖𝟖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2" y="5100927"/>
                <a:ext cx="2168992" cy="372731"/>
              </a:xfrm>
              <a:prstGeom prst="rect">
                <a:avLst/>
              </a:prstGeom>
              <a:blipFill>
                <a:blip r:embed="rId12"/>
                <a:stretch>
                  <a:fillRect r="-1966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07062" y="5703901"/>
                <a:ext cx="2015103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𝟓𝟒𝟗𝟏𝟗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2" y="5703901"/>
                <a:ext cx="2015103" cy="372731"/>
              </a:xfrm>
              <a:prstGeom prst="rect">
                <a:avLst/>
              </a:prstGeom>
              <a:blipFill>
                <a:blip r:embed="rId13"/>
                <a:stretch>
                  <a:fillRect r="-2115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791953" y="4512397"/>
                <a:ext cx="2199769" cy="465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𝟑𝟔𝟔𝟒𝟑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953" y="4512397"/>
                <a:ext cx="2199769" cy="4650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84215" y="5131577"/>
                <a:ext cx="1743491" cy="342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𝟔𝟒𝟓𝟕𝟓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215" y="5131577"/>
                <a:ext cx="1743491" cy="342081"/>
              </a:xfrm>
              <a:prstGeom prst="rect">
                <a:avLst/>
              </a:prstGeom>
              <a:blipFill>
                <a:blip r:embed="rId15"/>
                <a:stretch>
                  <a:fillRect r="-2797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84215" y="5703900"/>
                <a:ext cx="2015103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𝟗𝟏𝟓𝟒𝟖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215" y="5703900"/>
                <a:ext cx="2015103" cy="372731"/>
              </a:xfrm>
              <a:prstGeom prst="rect">
                <a:avLst/>
              </a:prstGeom>
              <a:blipFill>
                <a:blip r:embed="rId16"/>
                <a:stretch>
                  <a:fillRect r="-2115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85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5029" y="775062"/>
                <a:ext cx="9170074" cy="1086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sz="3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функциясының графигі көмегімен </a:t>
                </a:r>
              </a:p>
              <a:p>
                <a:r>
                  <a:rPr lang="kk-KZ" sz="3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сандарды салыстырыңдар:</a:t>
                </a:r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9" y="775062"/>
                <a:ext cx="9170074" cy="1086259"/>
              </a:xfrm>
              <a:prstGeom prst="rect">
                <a:avLst/>
              </a:prstGeom>
              <a:blipFill>
                <a:blip r:embed="rId2"/>
                <a:stretch>
                  <a:fillRect l="-1661" t="-6742" r="-731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88571" y="2499360"/>
                <a:ext cx="3259034" cy="1096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2800" b="1" dirty="0" smtClean="0"/>
                  <a:t>1)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k-KZ" sz="2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kk-KZ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kk-KZ" sz="2800" b="1" i="1" smtClean="0">
                        <a:latin typeface="Cambria Math" panose="02040503050406030204" pitchFamily="18" charset="0"/>
                      </a:rPr>
                      <m:t>  және </m:t>
                    </m:r>
                    <m:rad>
                      <m:radPr>
                        <m:degHide m:val="on"/>
                        <m:ctrlPr>
                          <a:rPr lang="kk-KZ" sz="2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kk-KZ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sz="2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rad>
                  </m:oMath>
                </a14:m>
                <a:endParaRPr lang="kk-KZ" sz="2800" b="1" dirty="0" smtClean="0"/>
              </a:p>
              <a:p>
                <a:endParaRPr lang="kk-KZ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1" y="2499360"/>
                <a:ext cx="3259034" cy="1096582"/>
              </a:xfrm>
              <a:prstGeom prst="rect">
                <a:avLst/>
              </a:prstGeom>
              <a:blipFill>
                <a:blip r:embed="rId3"/>
                <a:stretch>
                  <a:fillRect l="-3933" t="-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03215" y="3047651"/>
                <a:ext cx="16945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kk-KZ" sz="2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2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kk-KZ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kk-KZ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kk-KZ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215" y="3047651"/>
                <a:ext cx="169456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88571" y="4071994"/>
                <a:ext cx="3336426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kk-KZ" sz="2800" b="1" i="1" smtClean="0">
                          <a:latin typeface="Cambria Math" panose="02040503050406030204" pitchFamily="18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kk-KZ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k-KZ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kk-KZ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k-KZ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kk-KZ" sz="2800" b="1" i="1" smtClean="0">
                          <a:latin typeface="Cambria Math" panose="02040503050406030204" pitchFamily="18" charset="0"/>
                        </a:rPr>
                        <m:t>  және  </m:t>
                      </m:r>
                      <m:rad>
                        <m:radPr>
                          <m:degHide m:val="on"/>
                          <m:ctrlPr>
                            <a:rPr lang="kk-KZ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k-KZ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kk-KZ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k-KZ" sz="2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kk-KZ" sz="28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1" y="4071994"/>
                <a:ext cx="3336426" cy="521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03215" y="4620628"/>
                <a:ext cx="16945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kk-KZ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kk-K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kk-K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kk-K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215" y="4620628"/>
                <a:ext cx="169456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670180" y="2433509"/>
                <a:ext cx="3504677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800" b="1" dirty="0" smtClean="0"/>
                  <a:t>3)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k-KZ" sz="2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kk-KZ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kk-KZ" sz="2800" b="1" i="1">
                        <a:latin typeface="Cambria Math" panose="02040503050406030204" pitchFamily="18" charset="0"/>
                      </a:rPr>
                      <m:t>  және </m:t>
                    </m:r>
                    <m:rad>
                      <m:radPr>
                        <m:degHide m:val="on"/>
                        <m:ctrlPr>
                          <a:rPr lang="kk-KZ" sz="2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kk-KZ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sz="2800" b="1" i="1" smtClean="0">
                            <a:latin typeface="Cambria Math" panose="02040503050406030204" pitchFamily="18" charset="0"/>
                          </a:rPr>
                          <m:t>𝟑𝟗</m:t>
                        </m:r>
                      </m:e>
                    </m:rad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180" y="2433509"/>
                <a:ext cx="3504677" cy="614142"/>
              </a:xfrm>
              <a:prstGeom prst="rect">
                <a:avLst/>
              </a:prstGeom>
              <a:blipFill>
                <a:blip r:embed="rId7"/>
                <a:stretch>
                  <a:fillRect l="-3478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573835" y="3047140"/>
                <a:ext cx="20940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kk-KZ" sz="28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28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kk-KZ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kk-KZ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kk-KZ" sz="2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kk-KZ" sz="28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835" y="3047140"/>
                <a:ext cx="209403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670180" y="3979662"/>
                <a:ext cx="2674835" cy="563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800" b="1" dirty="0" smtClean="0"/>
                  <a:t>4)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k-KZ" sz="2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2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  <m:r>
                      <a:rPr lang="kk-KZ" sz="2800" b="1" i="1">
                        <a:latin typeface="Cambria Math" panose="02040503050406030204" pitchFamily="18" charset="0"/>
                      </a:rPr>
                      <m:t>  және</m:t>
                    </m:r>
                    <m:r>
                      <a:rPr lang="kk-KZ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k-KZ" sz="2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kk-KZ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kk-KZ" sz="2800" b="1" i="0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kk-KZ" sz="2800" b="1" dirty="0" smtClean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180" y="3979662"/>
                <a:ext cx="2674835" cy="563488"/>
              </a:xfrm>
              <a:prstGeom prst="rect">
                <a:avLst/>
              </a:prstGeom>
              <a:blipFill>
                <a:blip r:embed="rId9"/>
                <a:stretch>
                  <a:fillRect l="-4556" t="-5435" b="-2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046768" y="4540426"/>
                <a:ext cx="2621102" cy="571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k-KZ" sz="2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kk-K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kk-K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𝟔𝟒𝟓𝟕𝟓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768" y="4540426"/>
                <a:ext cx="2621102" cy="5711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50449" y="5051515"/>
                <a:ext cx="16945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kk-KZ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28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kk-K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kk-K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kk-K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49" y="5051515"/>
                <a:ext cx="169456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0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19664</TotalTime>
  <Words>251</Words>
  <Application>Microsoft Office PowerPoint</Application>
  <PresentationFormat>Широкоэкранный</PresentationFormat>
  <Paragraphs>114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Open Sans</vt:lpstr>
      <vt:lpstr>PT Sans Caption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Сабақтың мақсаты: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Қорытынды: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1284</cp:revision>
  <dcterms:created xsi:type="dcterms:W3CDTF">2017-01-10T11:09:36Z</dcterms:created>
  <dcterms:modified xsi:type="dcterms:W3CDTF">2024-08-14T05:12:07Z</dcterms:modified>
</cp:coreProperties>
</file>