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677" r:id="rId2"/>
    <p:sldId id="400" r:id="rId3"/>
    <p:sldId id="399" r:id="rId4"/>
    <p:sldId id="645" r:id="rId5"/>
    <p:sldId id="624" r:id="rId6"/>
    <p:sldId id="680" r:id="rId7"/>
    <p:sldId id="681" r:id="rId8"/>
    <p:sldId id="682" r:id="rId9"/>
    <p:sldId id="668" r:id="rId10"/>
    <p:sldId id="678" r:id="rId11"/>
    <p:sldId id="679" r:id="rId12"/>
    <p:sldId id="30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76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ziz Azi" initials="A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FF9999"/>
    <a:srgbClr val="E3C5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88" autoAdjust="0"/>
    <p:restoredTop sz="98757" autoAdjust="0"/>
  </p:normalViewPr>
  <p:slideViewPr>
    <p:cSldViewPr snapToGrid="0" showGuides="1">
      <p:cViewPr varScale="1">
        <p:scale>
          <a:sx n="45" d="100"/>
          <a:sy n="45" d="100"/>
        </p:scale>
        <p:origin x="29" y="931"/>
      </p:cViewPr>
      <p:guideLst>
        <p:guide orient="horz" pos="2183"/>
        <p:guide pos="3840"/>
        <p:guide pos="767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8" d="100"/>
          <a:sy n="88" d="100"/>
        </p:scale>
        <p:origin x="-3822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EB9A8C55-0C4F-40BB-9F99-5F31E30548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15585356-880D-4B4F-931D-BBC9E4665EC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3618BE5-F755-4EC7-8913-ED860531EC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59BD0D-08DD-43E5-AD72-BB64A5D8EE76}" type="slidenum">
              <a:rPr lang="en-ID" smtClean="0"/>
              <a:pPr/>
              <a:t>‹#›</a:t>
            </a:fld>
            <a:endParaRPr lang="en-ID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655361D2-F044-4A78-BD0F-51EFE46052D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343C4A-49E8-45E3-8518-FBFCD6640E5B}" type="datetimeFigureOut">
              <a:rPr lang="en-ID" smtClean="0"/>
              <a:pPr/>
              <a:t>14/08/2024</a:t>
            </a:fld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6421706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4660AB-C737-4725-A59E-73096A219B67}" type="datetimeFigureOut">
              <a:rPr lang="en-US" smtClean="0"/>
              <a:pPr/>
              <a:t>8/14/2024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9B9867-A8D7-43CA-B62E-65ACB63F0B1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4178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9B9867-A8D7-43CA-B62E-65ACB63F0B12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0954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1150699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xmlns="" id="{F8C38F88-B935-4484-825B-1317F711597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83057" y="58664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407578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xmlns="" id="{0A335B13-64DC-434F-A109-D43A41E8DD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75596" y="111052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xmlns="" id="{9F75258C-901B-47AE-A254-21F0DFFD5F2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68673" y="1051031"/>
            <a:ext cx="4881083" cy="517146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4995480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xmlns="" id="{21A36352-01F6-498C-8E1D-F0BC2021EDA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955086" y="117483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xmlns="" id="{2D45CE94-76F3-4435-9141-AE9B896BD56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955086" y="387231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xmlns="" id="{9CE34D4E-09A7-40E0-B75F-365D1BEA885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1082110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7116861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xmlns="" id="{09C7FD82-7F33-40B4-8043-7F05F3727B04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42716" y="387231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xmlns="" id="{9CE34D4E-09A7-40E0-B75F-365D1BEA885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977938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xmlns="" id="{F2B13A89-47B9-47C0-82C5-EF69E144570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83351" y="117483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xmlns="" id="{088ABD45-FF79-487C-91F5-BDEF8D54A8E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83351" y="387231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0320195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15">
            <a:extLst>
              <a:ext uri="{FF2B5EF4-FFF2-40B4-BE49-F238E27FC236}">
                <a16:creationId xmlns:a16="http://schemas.microsoft.com/office/drawing/2014/main" xmlns="" id="{40FB3B7B-E82C-4D07-BF23-26DA8F42C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5760720" cy="68580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xmlns="" id="{D219FE39-30ED-428F-BAD8-39CD85C52EB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34904" y="791200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0878979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9">
            <a:extLst>
              <a:ext uri="{FF2B5EF4-FFF2-40B4-BE49-F238E27FC236}">
                <a16:creationId xmlns:a16="http://schemas.microsoft.com/office/drawing/2014/main" xmlns="" id="{E8F9B0B5-E5BC-421A-9F49-1EA8AE36496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300488" y="2951545"/>
            <a:ext cx="4948798" cy="3259534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  <p:sp>
        <p:nvSpPr>
          <p:cNvPr id="15" name="Picture Placeholder 9">
            <a:extLst>
              <a:ext uri="{FF2B5EF4-FFF2-40B4-BE49-F238E27FC236}">
                <a16:creationId xmlns:a16="http://schemas.microsoft.com/office/drawing/2014/main" xmlns="" id="{8E8120B0-9FBE-4C78-A7DA-85D7DA82E3C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42714" y="2951545"/>
            <a:ext cx="4948798" cy="3259534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xmlns="" id="{FB5144F3-59CC-4E8E-81F3-413EB3A51E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8969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6807124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9">
            <a:extLst>
              <a:ext uri="{FF2B5EF4-FFF2-40B4-BE49-F238E27FC236}">
                <a16:creationId xmlns:a16="http://schemas.microsoft.com/office/drawing/2014/main" xmlns="" id="{F4767D20-668F-40A0-BCA8-2B03579DE66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5756" y="867163"/>
            <a:ext cx="5248792" cy="2848310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xmlns="" id="{8DBB746C-0ADC-4E71-BA37-D4378CAE29E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37454" y="88008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xmlns="" id="{B8DFB98F-1E0E-41D1-87AB-F45AF6C4669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5757" y="3831220"/>
            <a:ext cx="2568251" cy="272555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  <p:sp>
        <p:nvSpPr>
          <p:cNvPr id="22" name="Picture Placeholder 9">
            <a:extLst>
              <a:ext uri="{FF2B5EF4-FFF2-40B4-BE49-F238E27FC236}">
                <a16:creationId xmlns:a16="http://schemas.microsoft.com/office/drawing/2014/main" xmlns="" id="{B93F1C18-14EE-4396-BAE5-DBFAD47C7E1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3186297" y="3831220"/>
            <a:ext cx="2568251" cy="272555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4098722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9">
            <a:extLst>
              <a:ext uri="{FF2B5EF4-FFF2-40B4-BE49-F238E27FC236}">
                <a16:creationId xmlns:a16="http://schemas.microsoft.com/office/drawing/2014/main" xmlns="" id="{47909367-C9B0-4EBB-A3FC-EC205736168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916567" y="1537563"/>
            <a:ext cx="2190695" cy="4614315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xmlns="" id="{5E4C9993-4434-439D-B3FB-76B01407A25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027358" y="1125503"/>
            <a:ext cx="2190695" cy="4614315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xmlns="" id="{96815EBE-4EAF-4A3E-B0B5-49AE35A2D1A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1024236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7539888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xmlns="" id="{58B0E6FA-785B-4140-91AD-DF0BEBF583D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06903" y="750658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3" name="Picture Placeholder 9">
            <a:extLst>
              <a:ext uri="{FF2B5EF4-FFF2-40B4-BE49-F238E27FC236}">
                <a16:creationId xmlns:a16="http://schemas.microsoft.com/office/drawing/2014/main" xmlns="" id="{C1C954D3-21FB-4B97-9EE8-81A09B68BB9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46299" y="1747778"/>
            <a:ext cx="5347504" cy="3368233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3876856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xmlns="" id="{C3839D2A-4AB5-4CB1-A7D9-3E6AA48BDFE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665862" y="682491"/>
            <a:ext cx="6860276" cy="1146309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942805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xmlns="" id="{7685EDED-11D7-4A26-BF8F-53B82EFAF81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solidFill>
            <a:schemeClr val="bg2">
              <a:lumMod val="75000"/>
            </a:schemeClr>
          </a:solidFill>
        </p:spPr>
        <p:txBody>
          <a:bodyPr anchor="ctr">
            <a:normAutofit/>
          </a:bodyPr>
          <a:lstStyle>
            <a:lvl1pPr algn="ctr">
              <a:defRPr sz="1800"/>
            </a:lvl1pPr>
          </a:lstStyle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6384556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xmlns="" id="{FFCB548A-524F-42B6-B0F1-9018EE4B20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825670" y="66753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809228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xmlns="" id="{48B6A3C5-7DBA-441A-96FB-AE700F5D028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110618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4394343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xmlns="" id="{FFCB548A-524F-42B6-B0F1-9018EE4B20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13152" y="74045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03299326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xmlns="" id="{7ACAC7CE-A7D2-4CA3-98C8-A5831619AC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50119" y="119878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7945803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5">
            <a:extLst>
              <a:ext uri="{FF2B5EF4-FFF2-40B4-BE49-F238E27FC236}">
                <a16:creationId xmlns:a16="http://schemas.microsoft.com/office/drawing/2014/main" xmlns="" id="{56E58034-299F-43C5-BADE-3D7C7C130C6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96380" y="946327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 dirty="0"/>
          </a:p>
        </p:txBody>
      </p:sp>
      <p:sp>
        <p:nvSpPr>
          <p:cNvPr id="19" name="Picture Placeholder 15">
            <a:extLst>
              <a:ext uri="{FF2B5EF4-FFF2-40B4-BE49-F238E27FC236}">
                <a16:creationId xmlns:a16="http://schemas.microsoft.com/office/drawing/2014/main" xmlns="" id="{AB530C88-3238-4E45-AC4F-0738E0ECBAE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81228" y="946326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 dirty="0"/>
          </a:p>
        </p:txBody>
      </p:sp>
      <p:sp>
        <p:nvSpPr>
          <p:cNvPr id="20" name="Picture Placeholder 15">
            <a:extLst>
              <a:ext uri="{FF2B5EF4-FFF2-40B4-BE49-F238E27FC236}">
                <a16:creationId xmlns:a16="http://schemas.microsoft.com/office/drawing/2014/main" xmlns="" id="{C7287904-DA84-4FDD-969C-ACF5203C88D8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83352" y="3777470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 dirty="0"/>
          </a:p>
        </p:txBody>
      </p:sp>
      <p:sp>
        <p:nvSpPr>
          <p:cNvPr id="21" name="Picture Placeholder 15">
            <a:extLst>
              <a:ext uri="{FF2B5EF4-FFF2-40B4-BE49-F238E27FC236}">
                <a16:creationId xmlns:a16="http://schemas.microsoft.com/office/drawing/2014/main" xmlns="" id="{F282FC72-C668-4CD9-A6E8-D3414D04BF29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3368200" y="3777469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xmlns="" id="{31CF62FD-3C11-47E6-B1AB-C001BD9B074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63952" y="113669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29955717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xmlns="" id="{7ACAC7CE-A7D2-4CA3-98C8-A5831619AC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757184" y="135329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1" name="Picture Placeholder 15">
            <a:extLst>
              <a:ext uri="{FF2B5EF4-FFF2-40B4-BE49-F238E27FC236}">
                <a16:creationId xmlns:a16="http://schemas.microsoft.com/office/drawing/2014/main" xmlns="" id="{55C637F5-D1EC-40F8-B892-3041F157E68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43004" y="1985661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 dirty="0"/>
          </a:p>
        </p:txBody>
      </p:sp>
      <p:sp>
        <p:nvSpPr>
          <p:cNvPr id="29" name="Picture Placeholder 15">
            <a:extLst>
              <a:ext uri="{FF2B5EF4-FFF2-40B4-BE49-F238E27FC236}">
                <a16:creationId xmlns:a16="http://schemas.microsoft.com/office/drawing/2014/main" xmlns="" id="{7B6584BF-A5F0-4D14-AB3C-251B01128D9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555401" y="1985661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 dirty="0"/>
          </a:p>
        </p:txBody>
      </p:sp>
      <p:sp>
        <p:nvSpPr>
          <p:cNvPr id="30" name="Picture Placeholder 15">
            <a:extLst>
              <a:ext uri="{FF2B5EF4-FFF2-40B4-BE49-F238E27FC236}">
                <a16:creationId xmlns:a16="http://schemas.microsoft.com/office/drawing/2014/main" xmlns="" id="{19FEFA85-2B2D-4508-A193-8A3EC8B397C7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430289" y="1985661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2413110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12">
            <a:extLst>
              <a:ext uri="{FF2B5EF4-FFF2-40B4-BE49-F238E27FC236}">
                <a16:creationId xmlns:a16="http://schemas.microsoft.com/office/drawing/2014/main" xmlns="" id="{4EF08015-1653-43D1-95DF-E7251BBDBEF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5450" y="0"/>
            <a:ext cx="5374640" cy="6858000"/>
          </a:xfrm>
          <a:custGeom>
            <a:avLst/>
            <a:gdLst>
              <a:gd name="connsiteX0" fmla="*/ 0 w 5374640"/>
              <a:gd name="connsiteY0" fmla="*/ 0 h 6858000"/>
              <a:gd name="connsiteX1" fmla="*/ 4829383 w 5374640"/>
              <a:gd name="connsiteY1" fmla="*/ 0 h 6858000"/>
              <a:gd name="connsiteX2" fmla="*/ 5374640 w 5374640"/>
              <a:gd name="connsiteY2" fmla="*/ 545257 h 6858000"/>
              <a:gd name="connsiteX3" fmla="*/ 5374640 w 5374640"/>
              <a:gd name="connsiteY3" fmla="*/ 6312743 h 6858000"/>
              <a:gd name="connsiteX4" fmla="*/ 4829383 w 5374640"/>
              <a:gd name="connsiteY4" fmla="*/ 6858000 h 6858000"/>
              <a:gd name="connsiteX5" fmla="*/ 0 w 5374640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74640" h="6858000">
                <a:moveTo>
                  <a:pt x="0" y="0"/>
                </a:moveTo>
                <a:lnTo>
                  <a:pt x="4829383" y="0"/>
                </a:lnTo>
                <a:cubicBezTo>
                  <a:pt x="5130520" y="0"/>
                  <a:pt x="5374640" y="244120"/>
                  <a:pt x="5374640" y="545257"/>
                </a:cubicBezTo>
                <a:lnTo>
                  <a:pt x="5374640" y="6312743"/>
                </a:lnTo>
                <a:cubicBezTo>
                  <a:pt x="5374640" y="6613880"/>
                  <a:pt x="5130520" y="6858000"/>
                  <a:pt x="4829383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xmlns="" id="{058A68AA-1F01-4DB5-AD86-AACE390EF6B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963403" y="957076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8858095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034027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609600" y="6377940"/>
            <a:ext cx="2804160" cy="184666"/>
          </a:xfrm>
        </p:spPr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145280" y="6377940"/>
            <a:ext cx="3901440" cy="184666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778241" y="6377940"/>
            <a:ext cx="2804160" cy="184666"/>
          </a:xfrm>
        </p:spPr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080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xmlns="" id="{A295FCD4-B2C3-4812-AFF4-AD5767FB02B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5196" y="1120817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531179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xmlns="" id="{A1425586-1B77-4F1D-A056-35C60C7DCEB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94366" y="76502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763178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xmlns="" id="{716292C9-F964-4725-A8D5-4B9F699EB5C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5196" y="83582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073456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xmlns="" id="{A30FFE61-70DA-44E8-80B5-C704ACDD71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62286" y="8450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4786242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xmlns="" id="{153D02E3-A946-4936-832A-826C3B7072A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87206" y="668801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547240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xmlns="" id="{F4EF66F0-DC35-4E9A-B665-1FA6E36D57C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5237"/>
            <a:ext cx="5419544" cy="6883224"/>
          </a:xfrm>
          <a:custGeom>
            <a:avLst/>
            <a:gdLst>
              <a:gd name="connsiteX0" fmla="*/ 0 w 5419544"/>
              <a:gd name="connsiteY0" fmla="*/ 0 h 6883224"/>
              <a:gd name="connsiteX1" fmla="*/ 4804859 w 5419544"/>
              <a:gd name="connsiteY1" fmla="*/ 0 h 6883224"/>
              <a:gd name="connsiteX2" fmla="*/ 5419544 w 5419544"/>
              <a:gd name="connsiteY2" fmla="*/ 614685 h 6883224"/>
              <a:gd name="connsiteX3" fmla="*/ 5419544 w 5419544"/>
              <a:gd name="connsiteY3" fmla="*/ 6883224 h 6883224"/>
              <a:gd name="connsiteX4" fmla="*/ 0 w 5419544"/>
              <a:gd name="connsiteY4" fmla="*/ 6883224 h 6883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19544" h="6883224">
                <a:moveTo>
                  <a:pt x="0" y="0"/>
                </a:moveTo>
                <a:lnTo>
                  <a:pt x="4804859" y="0"/>
                </a:lnTo>
                <a:cubicBezTo>
                  <a:pt x="5144340" y="0"/>
                  <a:pt x="5419544" y="275204"/>
                  <a:pt x="5419544" y="614685"/>
                </a:cubicBezTo>
                <a:lnTo>
                  <a:pt x="5419544" y="6883224"/>
                </a:lnTo>
                <a:lnTo>
                  <a:pt x="0" y="6883224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800"/>
            </a:lvl1pPr>
          </a:lstStyle>
          <a:p>
            <a:endParaRPr lang="en-ID" dirty="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xmlns="" id="{ED55A0B3-B3F0-4205-8582-AD37A15F704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7452" y="98326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941569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xmlns="" id="{79E4B32B-5183-4CB7-9BC7-ABD8C34773E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5237"/>
            <a:ext cx="5419544" cy="6883224"/>
          </a:xfrm>
          <a:custGeom>
            <a:avLst/>
            <a:gdLst>
              <a:gd name="connsiteX0" fmla="*/ 0 w 5419544"/>
              <a:gd name="connsiteY0" fmla="*/ 0 h 6883224"/>
              <a:gd name="connsiteX1" fmla="*/ 5419544 w 5419544"/>
              <a:gd name="connsiteY1" fmla="*/ 0 h 6883224"/>
              <a:gd name="connsiteX2" fmla="*/ 5419544 w 5419544"/>
              <a:gd name="connsiteY2" fmla="*/ 6268539 h 6883224"/>
              <a:gd name="connsiteX3" fmla="*/ 4804859 w 5419544"/>
              <a:gd name="connsiteY3" fmla="*/ 6883224 h 6883224"/>
              <a:gd name="connsiteX4" fmla="*/ 0 w 5419544"/>
              <a:gd name="connsiteY4" fmla="*/ 6883224 h 6883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19544" h="6883224">
                <a:moveTo>
                  <a:pt x="0" y="0"/>
                </a:moveTo>
                <a:lnTo>
                  <a:pt x="5419544" y="0"/>
                </a:lnTo>
                <a:lnTo>
                  <a:pt x="5419544" y="6268539"/>
                </a:lnTo>
                <a:cubicBezTo>
                  <a:pt x="5419544" y="6608020"/>
                  <a:pt x="5144340" y="6883224"/>
                  <a:pt x="4804859" y="6883224"/>
                </a:cubicBezTo>
                <a:lnTo>
                  <a:pt x="0" y="6883224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800"/>
            </a:lvl1pPr>
          </a:lstStyle>
          <a:p>
            <a:endParaRPr lang="en-ID" dirty="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xmlns="" id="{ED55A0B3-B3F0-4205-8582-AD37A15F704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7452" y="98326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140663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38710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63" r:id="rId5"/>
    <p:sldLayoutId id="2147483656" r:id="rId6"/>
    <p:sldLayoutId id="2147483657" r:id="rId7"/>
    <p:sldLayoutId id="2147483661" r:id="rId8"/>
    <p:sldLayoutId id="2147483680" r:id="rId9"/>
    <p:sldLayoutId id="2147483658" r:id="rId10"/>
    <p:sldLayoutId id="2147483664" r:id="rId11"/>
    <p:sldLayoutId id="2147483665" r:id="rId12"/>
    <p:sldLayoutId id="2147483666" r:id="rId13"/>
    <p:sldLayoutId id="2147483667" r:id="rId14"/>
    <p:sldLayoutId id="2147483668" r:id="rId15"/>
    <p:sldLayoutId id="2147483669" r:id="rId16"/>
    <p:sldLayoutId id="2147483670" r:id="rId17"/>
    <p:sldLayoutId id="2147483671" r:id="rId18"/>
    <p:sldLayoutId id="2147483672" r:id="rId19"/>
    <p:sldLayoutId id="2147483673" r:id="rId20"/>
    <p:sldLayoutId id="2147483674" r:id="rId21"/>
    <p:sldLayoutId id="2147483675" r:id="rId22"/>
    <p:sldLayoutId id="2147483676" r:id="rId23"/>
    <p:sldLayoutId id="2147483677" r:id="rId24"/>
    <p:sldLayoutId id="2147483678" r:id="rId25"/>
    <p:sldLayoutId id="2147483679" r:id="rId26"/>
    <p:sldLayoutId id="2147483682" r:id="rId27"/>
    <p:sldLayoutId id="2147483683" r:id="rId2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0.png"/><Relationship Id="rId3" Type="http://schemas.openxmlformats.org/officeDocument/2006/relationships/image" Target="../media/image210.png"/><Relationship Id="rId7" Type="http://schemas.openxmlformats.org/officeDocument/2006/relationships/image" Target="../media/image250.png"/><Relationship Id="rId2" Type="http://schemas.openxmlformats.org/officeDocument/2006/relationships/image" Target="../media/image20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40.png"/><Relationship Id="rId5" Type="http://schemas.openxmlformats.org/officeDocument/2006/relationships/image" Target="../media/image230.png"/><Relationship Id="rId4" Type="http://schemas.openxmlformats.org/officeDocument/2006/relationships/image" Target="../media/image22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Relationship Id="rId9" Type="http://schemas.openxmlformats.org/officeDocument/2006/relationships/image" Target="../media/image3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0.png"/><Relationship Id="rId3" Type="http://schemas.openxmlformats.org/officeDocument/2006/relationships/image" Target="../media/image140.png"/><Relationship Id="rId7" Type="http://schemas.openxmlformats.org/officeDocument/2006/relationships/image" Target="../media/image180.png"/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170.png"/><Relationship Id="rId5" Type="http://schemas.openxmlformats.org/officeDocument/2006/relationships/image" Target="../media/image160.png"/><Relationship Id="rId4" Type="http://schemas.openxmlformats.org/officeDocument/2006/relationships/image" Target="../media/image15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52698" y="2559100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Пән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lang="en-US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52698" y="3470257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Сынып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52698" y="4381414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Тоқсан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52698" y="5292571"/>
            <a:ext cx="67781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Мұғалім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988384" y="2538189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Алгебра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988384" y="3449346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kk-KZ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988384" y="4360503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14" name="Прямоугольник 6"/>
          <p:cNvSpPr/>
          <p:nvPr/>
        </p:nvSpPr>
        <p:spPr>
          <a:xfrm>
            <a:off x="6010468" y="4296666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endParaRPr lang="ru-RU" sz="3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8121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2943497" y="400594"/>
                <a:ext cx="6026332" cy="1045029"/>
              </a:xfrm>
              <a:prstGeom prst="rect">
                <a:avLst/>
              </a:prstGeom>
              <a:ln w="38100"/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𝟏𝟕</m:t>
                          </m:r>
                        </m:e>
                      </m:rad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𝟏𝟓</m:t>
                          </m:r>
                        </m:e>
                      </m:rad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kk-KZ" sz="3600" b="1" i="1" smtClean="0">
                          <a:latin typeface="Cambria Math" panose="02040503050406030204" pitchFamily="18" charset="0"/>
                        </a:rPr>
                        <m:t>және </m:t>
                      </m:r>
                      <m:rad>
                        <m:radPr>
                          <m:degHide m:val="on"/>
                          <m:ctrlPr>
                            <a:rPr lang="kk-KZ" sz="36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kk-KZ" sz="3600" b="1" i="1" smtClean="0">
                              <a:latin typeface="Cambria Math" panose="02040503050406030204" pitchFamily="18" charset="0"/>
                            </a:rPr>
                            <m:t>𝟕</m:t>
                          </m:r>
                        </m:e>
                      </m:rad>
                      <m:r>
                        <a:rPr lang="kk-KZ" sz="3600" b="1" i="1" smtClean="0">
                          <a:latin typeface="Cambria Math" panose="02040503050406030204" pitchFamily="18" charset="0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kk-KZ" sz="36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kk-KZ" sz="36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</m:rad>
                    </m:oMath>
                  </m:oMathPara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3497" y="400594"/>
                <a:ext cx="6026332" cy="104502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38100"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38548" y="1924595"/>
                <a:ext cx="5009898" cy="27827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𝟏𝟕</m:t>
                          </m:r>
                        </m:e>
                      </m:rad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𝟏𝟓</m:t>
                          </m:r>
                        </m:e>
                      </m:rad>
                    </m:oMath>
                  </m:oMathPara>
                </a14:m>
                <a:endParaRPr lang="en-US" sz="3600" b="1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  <m:t>𝟏𝟕</m:t>
                                  </m:r>
                                </m:e>
                              </m:rad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  <m:t>𝟏𝟓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sz="3600" b="1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𝟏𝟕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𝟐</m:t>
                      </m:r>
                      <m:rad>
                        <m:radPr>
                          <m:degHide m:val="on"/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𝟐𝟓𝟓</m:t>
                          </m:r>
                        </m:e>
                      </m:rad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𝟏𝟓</m:t>
                      </m:r>
                    </m:oMath>
                  </m:oMathPara>
                </a14:m>
                <a:endParaRPr lang="en-US" sz="3600" b="1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𝟑𝟐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𝟐</m:t>
                      </m:r>
                      <m:rad>
                        <m:radPr>
                          <m:degHide m:val="on"/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𝟐𝟓𝟓</m:t>
                          </m:r>
                        </m:e>
                      </m:rad>
                    </m:oMath>
                  </m:oMathPara>
                </a14:m>
                <a:endParaRPr lang="en-US" sz="3600" b="1" dirty="0" smtClean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548" y="1924595"/>
                <a:ext cx="5009898" cy="278274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878455" y="1924594"/>
                <a:ext cx="4182747" cy="27827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𝟕</m:t>
                          </m:r>
                        </m:e>
                      </m:rad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</m:rad>
                    </m:oMath>
                  </m:oMathPara>
                </a14:m>
                <a:endParaRPr lang="en-US" sz="3600" b="1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  <m:t>𝟕</m:t>
                                  </m:r>
                                </m:e>
                              </m:rad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  <m:t>𝟓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sz="3600" b="1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𝟕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𝟐</m:t>
                      </m:r>
                      <m:rad>
                        <m:radPr>
                          <m:degHide m:val="on"/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𝟑𝟓</m:t>
                          </m:r>
                        </m:e>
                      </m:rad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US" sz="3600" b="1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𝟏𝟐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𝟐</m:t>
                      </m:r>
                      <m:rad>
                        <m:radPr>
                          <m:degHide m:val="on"/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𝟑𝟓</m:t>
                          </m:r>
                        </m:e>
                      </m:rad>
                    </m:oMath>
                  </m:oMathPara>
                </a14:m>
                <a:endParaRPr lang="en-US" sz="3600" b="1" dirty="0" smtClean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8455" y="1924594"/>
                <a:ext cx="4182747" cy="278274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38548" y="5118651"/>
                <a:ext cx="2860720" cy="4903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255</m:t>
                          </m:r>
                        </m:e>
                      </m:rad>
                      <m:r>
                        <a:rPr lang="en-US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15,96872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548" y="5118651"/>
                <a:ext cx="2860720" cy="49039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38548" y="5656579"/>
                <a:ext cx="5253233" cy="4903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32−2</m:t>
                      </m:r>
                      <m:rad>
                        <m:radPr>
                          <m:degHide m:val="on"/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255</m:t>
                          </m:r>
                        </m:e>
                      </m:ra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=32−31,92=0,08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548" y="5656579"/>
                <a:ext cx="5253233" cy="49039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953794" y="5118650"/>
                <a:ext cx="2463175" cy="4903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35</m:t>
                          </m:r>
                        </m:e>
                      </m:rad>
                      <m:r>
                        <a:rPr lang="en-US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5,91608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3794" y="5118650"/>
                <a:ext cx="2463175" cy="49039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889738" y="5656578"/>
                <a:ext cx="5054461" cy="4903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12−2</m:t>
                      </m:r>
                      <m:rad>
                        <m:radPr>
                          <m:degHide m:val="on"/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35</m:t>
                          </m:r>
                        </m:e>
                      </m:ra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=12−11,82=0,18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9738" y="5656578"/>
                <a:ext cx="5054461" cy="49039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57508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725782" y="313508"/>
            <a:ext cx="5994688" cy="1018903"/>
          </a:xfrm>
          <a:prstGeom prst="rect">
            <a:avLst/>
          </a:prstGeom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843348" y="513290"/>
                <a:ext cx="5877122" cy="6193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𝟓</m:t>
                      </m:r>
                      <m:rad>
                        <m:radPr>
                          <m:degHide m:val="on"/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𝟕</m:t>
                          </m:r>
                        </m:e>
                      </m:rad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𝟏𝟐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  және  </m:t>
                      </m:r>
                      <m:r>
                        <a:rPr lang="kk-KZ" sz="3600" b="1" i="1" smtClean="0">
                          <a:latin typeface="Cambria Math" panose="02040503050406030204" pitchFamily="18" charset="0"/>
                        </a:rPr>
                        <m:t>𝟑</m:t>
                      </m:r>
                      <m:rad>
                        <m:radPr>
                          <m:degHide m:val="on"/>
                          <m:ctrlPr>
                            <a:rPr lang="kk-KZ" sz="36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kk-KZ" sz="3600" b="1" i="1" smtClean="0">
                              <a:latin typeface="Cambria Math" panose="02040503050406030204" pitchFamily="18" charset="0"/>
                            </a:rPr>
                            <m:t>𝟏𝟎</m:t>
                          </m:r>
                        </m:e>
                      </m:rad>
                      <m:r>
                        <a:rPr lang="kk-KZ" sz="36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kk-KZ" sz="3600" b="1" i="1" smtClean="0">
                          <a:latin typeface="Cambria Math" panose="02040503050406030204" pitchFamily="18" charset="0"/>
                        </a:rPr>
                        <m:t>𝟏𝟏</m:t>
                      </m:r>
                      <m:r>
                        <a:rPr lang="kk-KZ" sz="3600" b="1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3348" y="513290"/>
                <a:ext cx="5877122" cy="61933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00743" y="1719941"/>
                <a:ext cx="5383077" cy="26309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𝟓</m:t>
                      </m:r>
                      <m:rad>
                        <m:radPr>
                          <m:degHide m:val="on"/>
                          <m:ctrlPr>
                            <a:rPr lang="kk-KZ" sz="36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kk-KZ" sz="3600" b="1" i="1" smtClean="0">
                              <a:latin typeface="Cambria Math" panose="02040503050406030204" pitchFamily="18" charset="0"/>
                            </a:rPr>
                            <m:t>𝟕</m:t>
                          </m:r>
                        </m:e>
                      </m:rad>
                      <m:r>
                        <a:rPr lang="kk-KZ" sz="36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kk-KZ" sz="3600" b="1" i="1" smtClean="0">
                          <a:latin typeface="Cambria Math" panose="02040503050406030204" pitchFamily="18" charset="0"/>
                        </a:rPr>
                        <m:t>𝟏𝟐</m:t>
                      </m:r>
                    </m:oMath>
                  </m:oMathPara>
                </a14:m>
                <a:endParaRPr lang="en-US" sz="3600" b="1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  <m:t>𝟕</m:t>
                                  </m:r>
                                </m:e>
                              </m:rad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𝟏𝟐</m:t>
                              </m:r>
                            </m:e>
                          </m:d>
                        </m:e>
                        <m:sup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sz="3600" b="1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𝟏𝟕𝟓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ru-RU" sz="3600" b="1" i="1" smtClean="0">
                          <a:latin typeface="Cambria Math" panose="02040503050406030204" pitchFamily="18" charset="0"/>
                        </a:rPr>
                        <m:t>𝟏𝟐𝟎</m:t>
                      </m:r>
                      <m:rad>
                        <m:radPr>
                          <m:degHide m:val="on"/>
                          <m:ctrlPr>
                            <a:rPr lang="ru-RU" sz="36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sz="3600" b="1" i="1" smtClean="0">
                              <a:latin typeface="Cambria Math" panose="02040503050406030204" pitchFamily="18" charset="0"/>
                            </a:rPr>
                            <m:t>𝟕</m:t>
                          </m:r>
                        </m:e>
                      </m:rad>
                      <m:r>
                        <a:rPr lang="ru-RU" sz="36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ru-RU" sz="3600" b="1" i="1" smtClean="0">
                          <a:latin typeface="Cambria Math" panose="02040503050406030204" pitchFamily="18" charset="0"/>
                        </a:rPr>
                        <m:t>𝟏𝟒𝟒</m:t>
                      </m:r>
                    </m:oMath>
                  </m:oMathPara>
                </a14:m>
                <a:endParaRPr lang="ru-RU" sz="3600" b="1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𝟑𝟏𝟗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𝟏𝟐𝟎</m:t>
                      </m:r>
                      <m:rad>
                        <m:radPr>
                          <m:degHide m:val="on"/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𝟕</m:t>
                          </m:r>
                        </m:e>
                      </m:rad>
                    </m:oMath>
                  </m:oMathPara>
                </a14:m>
                <a:endParaRPr lang="en-US" sz="36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743" y="1719941"/>
                <a:ext cx="5383077" cy="263091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313714" y="1719941"/>
                <a:ext cx="5107360" cy="272234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kk-KZ" sz="3600" b="1" i="1" smtClean="0">
                          <a:latin typeface="Cambria Math" panose="02040503050406030204" pitchFamily="18" charset="0"/>
                        </a:rPr>
                        <m:t>𝟑</m:t>
                      </m:r>
                      <m:rad>
                        <m:radPr>
                          <m:degHide m:val="on"/>
                          <m:ctrlPr>
                            <a:rPr lang="kk-KZ" sz="36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kk-KZ" sz="3600" b="1" i="1" smtClean="0">
                              <a:latin typeface="Cambria Math" panose="02040503050406030204" pitchFamily="18" charset="0"/>
                            </a:rPr>
                            <m:t>𝟏𝟎</m:t>
                          </m:r>
                        </m:e>
                      </m:rad>
                      <m:r>
                        <a:rPr lang="kk-KZ" sz="36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kk-KZ" sz="3600" b="1" i="1" smtClean="0">
                          <a:latin typeface="Cambria Math" panose="02040503050406030204" pitchFamily="18" charset="0"/>
                        </a:rPr>
                        <m:t>𝟏𝟏</m:t>
                      </m:r>
                    </m:oMath>
                  </m:oMathPara>
                </a14:m>
                <a:endParaRPr lang="en-US" sz="3600" b="1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kk-KZ" sz="36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kk-KZ" sz="3600" b="1" i="1" smtClean="0">
                                      <a:latin typeface="Cambria Math" panose="02040503050406030204" pitchFamily="18" charset="0"/>
                                    </a:rPr>
                                    <m:t>𝟏𝟎</m:t>
                                  </m:r>
                                </m:e>
                              </m:rad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𝟏𝟏</m:t>
                              </m:r>
                            </m:e>
                          </m:d>
                        </m:e>
                        <m:sup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sz="3600" b="1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kk-KZ" sz="3600" b="1" i="1" smtClean="0">
                          <a:latin typeface="Cambria Math" panose="02040503050406030204" pitchFamily="18" charset="0"/>
                        </a:rPr>
                        <m:t>𝟗𝟎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kk-KZ" sz="3600" b="1" i="1" smtClean="0">
                          <a:latin typeface="Cambria Math" panose="02040503050406030204" pitchFamily="18" charset="0"/>
                        </a:rPr>
                        <m:t>𝟔𝟔</m:t>
                      </m:r>
                      <m:rad>
                        <m:radPr>
                          <m:degHide m:val="on"/>
                          <m:ctrlPr>
                            <a:rPr lang="ru-RU" sz="36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kk-KZ" sz="3600" b="1" i="1" smtClean="0">
                              <a:latin typeface="Cambria Math" panose="02040503050406030204" pitchFamily="18" charset="0"/>
                            </a:rPr>
                            <m:t>𝟏𝟎</m:t>
                          </m:r>
                        </m:e>
                      </m:rad>
                      <m:r>
                        <a:rPr lang="ru-RU" sz="36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ru-RU" sz="3600" b="1" i="1" smtClean="0">
                          <a:latin typeface="Cambria Math" panose="02040503050406030204" pitchFamily="18" charset="0"/>
                        </a:rPr>
                        <m:t>𝟏𝟐𝟏</m:t>
                      </m:r>
                    </m:oMath>
                  </m:oMathPara>
                </a14:m>
                <a:endParaRPr lang="ru-RU" sz="3600" b="1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kk-KZ" sz="3600" b="1" i="1" smtClean="0">
                          <a:latin typeface="Cambria Math" panose="02040503050406030204" pitchFamily="18" charset="0"/>
                        </a:rPr>
                        <m:t>𝟐𝟏𝟏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kk-KZ" sz="3600" b="1" i="1" smtClean="0">
                          <a:latin typeface="Cambria Math" panose="02040503050406030204" pitchFamily="18" charset="0"/>
                        </a:rPr>
                        <m:t>𝟔𝟔</m:t>
                      </m:r>
                      <m:rad>
                        <m:radPr>
                          <m:degHide m:val="on"/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kk-KZ" sz="3600" b="1" i="1" smtClean="0">
                              <a:latin typeface="Cambria Math" panose="02040503050406030204" pitchFamily="18" charset="0"/>
                            </a:rPr>
                            <m:t>𝟏𝟎</m:t>
                          </m:r>
                        </m:e>
                      </m:rad>
                    </m:oMath>
                  </m:oMathPara>
                </a14:m>
                <a:endParaRPr lang="en-US" sz="36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3714" y="1719941"/>
                <a:ext cx="5107360" cy="272234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48195" y="4494985"/>
                <a:ext cx="2264402" cy="4787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kk-KZ" sz="28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e>
                      </m:rad>
                      <m:r>
                        <a:rPr lang="en-US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kk-KZ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2,64575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195" y="4494985"/>
                <a:ext cx="2264402" cy="47878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03643" y="4946964"/>
                <a:ext cx="5518177" cy="9096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sz="2800" b="0" i="1" smtClean="0">
                          <a:latin typeface="Cambria Math" panose="02040503050406030204" pitchFamily="18" charset="0"/>
                        </a:rPr>
                        <m:t>319−120</m:t>
                      </m:r>
                      <m:rad>
                        <m:radPr>
                          <m:degHide m:val="on"/>
                          <m:ctrlPr>
                            <a:rPr lang="kk-KZ" sz="28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kk-KZ" sz="28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e>
                      </m:rad>
                      <m:r>
                        <a:rPr lang="kk-KZ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kk-KZ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319−120∙2,64=</m:t>
                      </m:r>
                    </m:oMath>
                  </m:oMathPara>
                </a14:m>
                <a:endParaRPr lang="kk-KZ" sz="2800" b="0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=2,2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643" y="4946964"/>
                <a:ext cx="5518177" cy="90967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779623" y="4494985"/>
                <a:ext cx="2463175" cy="4816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kk-KZ" sz="28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</m:rad>
                      <m:r>
                        <a:rPr lang="en-US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kk-KZ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3,16228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9623" y="4494985"/>
                <a:ext cx="2463175" cy="48160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779623" y="4988180"/>
                <a:ext cx="5319405" cy="9124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sz="2800" b="0" i="1" smtClean="0">
                          <a:latin typeface="Cambria Math" panose="02040503050406030204" pitchFamily="18" charset="0"/>
                        </a:rPr>
                        <m:t>211−66</m:t>
                      </m:r>
                      <m:rad>
                        <m:radPr>
                          <m:degHide m:val="on"/>
                          <m:ctrlPr>
                            <a:rPr lang="kk-KZ" sz="28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kk-KZ" sz="28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</m:rad>
                      <m:r>
                        <a:rPr lang="kk-KZ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kk-KZ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211−66∙3,16=</m:t>
                      </m:r>
                    </m:oMath>
                  </m:oMathPara>
                </a14:m>
                <a:endParaRPr lang="kk-KZ" sz="2800" b="0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=2,44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9623" y="4988180"/>
                <a:ext cx="5319405" cy="91249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120667" y="5998947"/>
                <a:ext cx="5322483" cy="6193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𝟓</m:t>
                      </m:r>
                      <m:rad>
                        <m:radPr>
                          <m:degHide m:val="on"/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𝟕</m:t>
                          </m:r>
                        </m:e>
                      </m:rad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𝟏𝟐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  &lt; </m:t>
                      </m:r>
                      <m:r>
                        <a:rPr lang="kk-KZ" sz="3600" b="1" i="1" smtClean="0">
                          <a:latin typeface="Cambria Math" panose="02040503050406030204" pitchFamily="18" charset="0"/>
                        </a:rPr>
                        <m:t>𝟑</m:t>
                      </m:r>
                      <m:rad>
                        <m:radPr>
                          <m:degHide m:val="on"/>
                          <m:ctrlPr>
                            <a:rPr lang="kk-KZ" sz="36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kk-KZ" sz="3600" b="1" i="1" smtClean="0">
                              <a:latin typeface="Cambria Math" panose="02040503050406030204" pitchFamily="18" charset="0"/>
                            </a:rPr>
                            <m:t>𝟏𝟎</m:t>
                          </m:r>
                        </m:e>
                      </m:rad>
                      <m:r>
                        <a:rPr lang="kk-KZ" sz="36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kk-KZ" sz="3600" b="1" i="1" smtClean="0">
                          <a:latin typeface="Cambria Math" panose="02040503050406030204" pitchFamily="18" charset="0"/>
                        </a:rPr>
                        <m:t>𝟏𝟏</m:t>
                      </m:r>
                      <m:r>
                        <a:rPr lang="kk-KZ" sz="3600" b="1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0667" y="5998947"/>
                <a:ext cx="5322483" cy="61933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7763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" grpId="0"/>
      <p:bldP spid="3" grpId="0"/>
      <p:bldP spid="4" grpId="0"/>
      <p:bldP spid="7" grpId="0"/>
      <p:bldP spid="8" grpId="0"/>
      <p:bldP spid="9" grpId="0"/>
      <p:bldP spid="10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Title 4">
            <a:extLst>
              <a:ext uri="{FF2B5EF4-FFF2-40B4-BE49-F238E27FC236}">
                <a16:creationId xmlns:a16="http://schemas.microsoft.com/office/drawing/2014/main" xmlns="" id="{5EB30651-9D2E-4206-B2E2-EBC471154F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6011" y="676474"/>
            <a:ext cx="5338035" cy="871414"/>
          </a:xfrm>
        </p:spPr>
        <p:txBody>
          <a:bodyPr anchor="t"/>
          <a:lstStyle/>
          <a:p>
            <a:r>
              <a:rPr lang="kk-KZ" sz="5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Қорытынды:</a:t>
            </a:r>
            <a:endParaRPr lang="kk-KZ" sz="5000" dirty="0">
              <a:latin typeface="Tahoma" pitchFamily="34" charset="0"/>
              <a:ea typeface="Tahoma" pitchFamily="34" charset="0"/>
              <a:cs typeface="Tahoma" pitchFamily="34" charset="0"/>
              <a:sym typeface="Open Sans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xmlns="" id="{14FCEE11-4AB3-4847-9E51-E42FD092039B}"/>
              </a:ext>
            </a:extLst>
          </p:cNvPr>
          <p:cNvSpPr txBox="1"/>
          <p:nvPr/>
        </p:nvSpPr>
        <p:spPr>
          <a:xfrm>
            <a:off x="836342" y="2347196"/>
            <a:ext cx="8175862" cy="1361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ts val="3300"/>
              </a:lnSpc>
              <a:buFont typeface="Arial" pitchFamily="34" charset="0"/>
              <a:buChar char="•"/>
            </a:pPr>
            <a:endParaRPr lang="ru-RU" sz="3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ts val="3300"/>
              </a:lnSpc>
            </a:pPr>
            <a:r>
              <a:rPr lang="ru-RU" sz="40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Нақты</a:t>
            </a:r>
            <a:r>
              <a:rPr lang="ru-RU" sz="4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40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сандарды</a:t>
            </a:r>
            <a:r>
              <a:rPr lang="ru-RU" sz="4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40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салыстыруды</a:t>
            </a:r>
            <a:r>
              <a:rPr lang="ru-RU" sz="4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40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үйрендік</a:t>
            </a:r>
            <a:endParaRPr lang="ru-RU" sz="40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52088" y="1547888"/>
            <a:ext cx="3523793" cy="4322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6660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TextBox 262">
            <a:extLst>
              <a:ext uri="{FF2B5EF4-FFF2-40B4-BE49-F238E27FC236}">
                <a16:creationId xmlns:a16="http://schemas.microsoft.com/office/drawing/2014/main" xmlns="" id="{C9FC8678-F308-40FB-A870-20A094CFCAFF}"/>
              </a:ext>
            </a:extLst>
          </p:cNvPr>
          <p:cNvSpPr txBox="1"/>
          <p:nvPr/>
        </p:nvSpPr>
        <p:spPr>
          <a:xfrm>
            <a:off x="1217702" y="1893802"/>
            <a:ext cx="6266944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ts val="5000"/>
              </a:lnSpc>
              <a:buClr>
                <a:schemeClr val="dk1"/>
              </a:buClr>
              <a:buSzPts val="1100"/>
            </a:pPr>
            <a:r>
              <a:rPr lang="kk-KZ" sz="4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НАҚТЫ САНДАРДЫ САЛЫСТЫРУ</a:t>
            </a:r>
            <a:r>
              <a:rPr lang="ru-RU" sz="4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ru-RU" sz="4800" b="1" dirty="0">
              <a:latin typeface="Tahoma" pitchFamily="34" charset="0"/>
              <a:ea typeface="Tahoma" pitchFamily="34" charset="0"/>
              <a:cs typeface="Tahoma" pitchFamily="34" charset="0"/>
              <a:sym typeface="PT Sans Caption"/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6481" y="983108"/>
            <a:ext cx="3523793" cy="4322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8566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xmlns="" id="{072D82C0-95C0-4E5C-AB55-C42DD3D5C8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43323" y="1343711"/>
            <a:ext cx="7637098" cy="812480"/>
          </a:xfrm>
        </p:spPr>
        <p:txBody>
          <a:bodyPr/>
          <a:lstStyle/>
          <a:p>
            <a:r>
              <a:rPr lang="ru-RU" sz="5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ru-RU" sz="5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Бүгінгі</a:t>
            </a:r>
            <a:r>
              <a:rPr lang="ru-RU" sz="5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5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сабақта</a:t>
            </a:r>
            <a:r>
              <a:rPr lang="ru-RU" sz="5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en-ID" sz="5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xmlns="" id="{FE43F11A-34E8-4E0F-8AD4-F87DBB74D073}"/>
              </a:ext>
            </a:extLst>
          </p:cNvPr>
          <p:cNvSpPr/>
          <p:nvPr/>
        </p:nvSpPr>
        <p:spPr>
          <a:xfrm>
            <a:off x="906011" y="2510130"/>
            <a:ext cx="6436485" cy="990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500"/>
              </a:lnSpc>
            </a:pPr>
            <a:r>
              <a:rPr lang="kk-KZ" sz="36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Нақты сандарды салыстыруды үйренеміз</a:t>
            </a:r>
            <a:endParaRPr lang="kk-KZ" sz="3600" b="1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45053" y="1113845"/>
            <a:ext cx="3523793" cy="4322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812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5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10814" y="1733006"/>
            <a:ext cx="1037037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kk-KZ" sz="4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</a:t>
            </a:r>
            <a:r>
              <a:rPr lang="kk-KZ" sz="4000" b="1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Нақты сандар </a:t>
            </a:r>
            <a:r>
              <a:rPr lang="kk-KZ" sz="4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жиыны деп барлық </a:t>
            </a:r>
          </a:p>
          <a:p>
            <a:pPr algn="just"/>
            <a:r>
              <a:rPr lang="kk-KZ" sz="4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натурал, бүтін, рационал және   иррационал сандардан құралған </a:t>
            </a:r>
          </a:p>
          <a:p>
            <a:pPr algn="just"/>
            <a:r>
              <a:rPr lang="kk-KZ" sz="4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сандар жиынын атаймыз.</a:t>
            </a:r>
            <a:r>
              <a:rPr lang="kk-KZ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599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3944890" y="929519"/>
            <a:ext cx="10517788" cy="579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ru-RU" sz="44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Миға</a:t>
            </a:r>
            <a:r>
              <a:rPr lang="ru-RU" sz="4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44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шабылу</a:t>
            </a:r>
            <a:endParaRPr lang="ru-RU" sz="4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995082" y="1761565"/>
                <a:ext cx="11176906" cy="60625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kk-KZ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𝟏𝟗</m:t>
                        </m:r>
                      </m:e>
                    </m:rad>
                  </m:oMath>
                </a14:m>
                <a:r>
                  <a:rPr lang="kk-KZ" sz="3600" b="1" dirty="0" smtClean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және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kk-KZ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kk-KZ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e>
                    </m:rad>
                    <m:r>
                      <a:rPr lang="kk-KZ" sz="36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rad>
                      <m:radPr>
                        <m:degHide m:val="on"/>
                        <m:ctrlPr>
                          <a:rPr lang="kk-KZ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kk-KZ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e>
                    </m:rad>
                  </m:oMath>
                </a14:m>
                <a:r>
                  <a:rPr lang="kk-KZ" sz="3600" b="1" dirty="0" smtClean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қалай салыстыруға болады?</a:t>
                </a:r>
                <a:endParaRPr lang="en-US" sz="36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5082" y="1761565"/>
                <a:ext cx="11176906" cy="606256"/>
              </a:xfrm>
              <a:prstGeom prst="rect">
                <a:avLst/>
              </a:prstGeom>
              <a:blipFill>
                <a:blip r:embed="rId2"/>
                <a:stretch>
                  <a:fillRect t="-16162" r="-1472" b="-434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248473" y="2798430"/>
                <a:ext cx="2041200" cy="7116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3600" b="1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𝟏𝟗</m:t>
                        </m:r>
                      </m:e>
                    </m:rad>
                  </m:oMath>
                </a14:m>
                <a:r>
                  <a:rPr lang="en-US" sz="3600" b="1" i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8473" y="2798430"/>
                <a:ext cx="2041200" cy="71167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219042" y="3324533"/>
                <a:ext cx="2891817" cy="8796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  <m:t>𝟏𝟗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042" y="3324533"/>
                <a:ext cx="2891817" cy="87960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219042" y="4204133"/>
                <a:ext cx="1952714" cy="6588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𝟏𝟗</m:t>
                      </m:r>
                    </m:oMath>
                  </m:oMathPara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042" y="4204133"/>
                <a:ext cx="1952714" cy="6588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556385" y="2798430"/>
                <a:ext cx="2887842" cy="7116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𝟕</m:t>
                          </m:r>
                        </m:e>
                      </m:rad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rad>
                    </m:oMath>
                  </m:oMathPara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6385" y="2798430"/>
                <a:ext cx="2887842" cy="71167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556385" y="3324533"/>
                <a:ext cx="3744871" cy="8796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  <m:t>𝟕</m:t>
                                  </m:r>
                                </m:e>
                              </m:rad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6385" y="3324533"/>
                <a:ext cx="3744871" cy="87960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634167" y="4193951"/>
                <a:ext cx="3998081" cy="6193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𝟕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𝟐</m:t>
                      </m:r>
                      <m:rad>
                        <m:radPr>
                          <m:degHide m:val="on"/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𝟐𝟏</m:t>
                          </m:r>
                        </m:e>
                      </m:rad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4167" y="4193951"/>
                <a:ext cx="3998081" cy="61933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634167" y="4813288"/>
                <a:ext cx="3448252" cy="6193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𝟏𝟎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𝟐</m:t>
                      </m:r>
                      <m:rad>
                        <m:radPr>
                          <m:degHide m:val="on"/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𝟐𝟏</m:t>
                          </m:r>
                        </m:e>
                      </m:rad>
                    </m:oMath>
                  </m:oMathPara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4167" y="4813288"/>
                <a:ext cx="3448252" cy="61933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Прямоугольник 13"/>
          <p:cNvSpPr/>
          <p:nvPr/>
        </p:nvSpPr>
        <p:spPr>
          <a:xfrm>
            <a:off x="3630707" y="5577907"/>
            <a:ext cx="3935506" cy="764621"/>
          </a:xfrm>
          <a:prstGeom prst="rect">
            <a:avLst/>
          </a:prstGeom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799365" y="5577908"/>
                <a:ext cx="3514039" cy="6193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𝟏𝟗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𝟏𝟎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ad>
                        <m:radPr>
                          <m:degHide m:val="on"/>
                          <m:ctrlP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𝟐𝟏</m:t>
                          </m:r>
                        </m:e>
                      </m:rad>
                    </m:oMath>
                  </m:oMathPara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9365" y="5577908"/>
                <a:ext cx="3514039" cy="61933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8696473" y="5577908"/>
                <a:ext cx="3405035" cy="6193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𝟐𝟏</m:t>
                          </m:r>
                        </m:e>
                      </m:rad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𝟓𝟖𝟐𝟓𝟖</m:t>
                      </m:r>
                    </m:oMath>
                  </m:oMathPara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96473" y="5577908"/>
                <a:ext cx="3405035" cy="61933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53506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4" grpId="0" animBg="1"/>
      <p:bldP spid="11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827417" y="448493"/>
                <a:ext cx="3222036" cy="10377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𝟏𝟒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  және  </m:t>
                      </m:r>
                      <m:f>
                        <m:fPr>
                          <m:ctrlPr>
                            <a:rPr lang="kk-KZ" sz="3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kk-KZ" sz="3600" b="1" i="1" smtClean="0">
                              <a:latin typeface="Cambria Math" panose="02040503050406030204" pitchFamily="18" charset="0"/>
                            </a:rPr>
                            <m:t>𝟐𝟐</m:t>
                          </m:r>
                        </m:num>
                        <m:den>
                          <m:r>
                            <a:rPr lang="kk-KZ" sz="3600" b="1" i="1" smtClean="0">
                              <a:latin typeface="Cambria Math" panose="02040503050406030204" pitchFamily="18" charset="0"/>
                            </a:rPr>
                            <m:t>𝟕</m:t>
                          </m:r>
                        </m:den>
                      </m:f>
                    </m:oMath>
                  </m:oMathPara>
                </a14:m>
                <a:endParaRPr lang="en-US" sz="36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7417" y="448493"/>
                <a:ext cx="3222036" cy="103778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957151" y="1526631"/>
                <a:ext cx="1915589" cy="10377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kk-KZ" sz="3600" b="1" i="1" smtClean="0">
                              <a:latin typeface="Cambria Math" panose="02040503050406030204" pitchFamily="18" charset="0"/>
                            </a:rPr>
                            <m:t>𝟐𝟐</m:t>
                          </m:r>
                        </m:num>
                        <m:den>
                          <m:r>
                            <a:rPr lang="kk-KZ" sz="3600" b="1" i="1" smtClean="0">
                              <a:latin typeface="Cambria Math" panose="02040503050406030204" pitchFamily="18" charset="0"/>
                            </a:rPr>
                            <m:t>𝟕</m:t>
                          </m:r>
                        </m:den>
                      </m:f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kk-KZ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  <m:f>
                        <m:fPr>
                          <m:ctrlPr>
                            <a:rPr lang="kk-KZ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kk-KZ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kk-KZ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𝟕</m:t>
                          </m:r>
                        </m:den>
                      </m:f>
                    </m:oMath>
                  </m:oMathPara>
                </a14:m>
                <a:endParaRPr lang="en-US" sz="36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7151" y="1526631"/>
                <a:ext cx="1915589" cy="103778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957151" y="2766923"/>
                <a:ext cx="4413068" cy="10407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sz="36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kk-KZ" sz="36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kk-KZ" sz="3600" b="1" i="1" smtClean="0">
                          <a:latin typeface="Cambria Math" panose="02040503050406030204" pitchFamily="18" charset="0"/>
                        </a:rPr>
                        <m:t>𝟏𝟒</m:t>
                      </m:r>
                      <m:r>
                        <a:rPr lang="kk-KZ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kk-KZ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  <m:f>
                        <m:fPr>
                          <m:ctrlPr>
                            <a:rPr lang="kk-KZ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kk-KZ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𝟏𝟒</m:t>
                          </m:r>
                        </m:num>
                        <m:den>
                          <m:r>
                            <a:rPr lang="kk-KZ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𝟏𝟎𝟎</m:t>
                          </m:r>
                        </m:den>
                      </m:f>
                      <m:r>
                        <a:rPr lang="kk-KZ" sz="36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kk-KZ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  <m:f>
                        <m:fPr>
                          <m:ctrlPr>
                            <a:rPr lang="kk-KZ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kk-KZ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𝟕</m:t>
                          </m:r>
                        </m:num>
                        <m:den>
                          <m:r>
                            <a:rPr lang="kk-KZ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𝟓𝟎</m:t>
                          </m:r>
                        </m:den>
                      </m:f>
                    </m:oMath>
                  </m:oMathPara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7151" y="2766923"/>
                <a:ext cx="4413068" cy="104073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Прямая соединительная линия 5"/>
          <p:cNvCxnSpPr/>
          <p:nvPr/>
        </p:nvCxnSpPr>
        <p:spPr>
          <a:xfrm>
            <a:off x="2872740" y="2766923"/>
            <a:ext cx="884216" cy="4429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2983626" y="3396293"/>
            <a:ext cx="884216" cy="4429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957151" y="4195819"/>
                <a:ext cx="3149773" cy="11340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sz="3600" b="1" i="1" smtClean="0">
                          <a:latin typeface="Cambria Math" panose="02040503050406030204" pitchFamily="18" charset="0"/>
                        </a:rPr>
                        <m:t>𝟑</m:t>
                      </m:r>
                      <m:f>
                        <m:f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kk-KZ" sz="3600" b="1" i="1" smtClean="0">
                                  <a:latin typeface="Cambria Math" panose="02040503050406030204" pitchFamily="18" charset="0"/>
                                </a:rPr>
                                <m:t>𝟕</m:t>
                              </m:r>
                            </m:e>
                            <m:sup>
                              <m:r>
                                <a:rPr lang="kk-KZ" sz="3600" b="1" i="1" smtClean="0">
                                  <a:latin typeface="Cambria Math" panose="02040503050406030204" pitchFamily="18" charset="0"/>
                                </a:rPr>
                                <m:t>\</m:t>
                              </m:r>
                              <m:r>
                                <a:rPr lang="kk-KZ" sz="3600" b="1" i="1" smtClean="0">
                                  <a:latin typeface="Cambria Math" panose="02040503050406030204" pitchFamily="18" charset="0"/>
                                </a:rPr>
                                <m:t>𝟕</m:t>
                              </m:r>
                            </m:sup>
                          </m:sSup>
                        </m:num>
                        <m:den>
                          <m:r>
                            <a:rPr lang="kk-KZ" sz="3600" b="1" i="1" smtClean="0">
                              <a:latin typeface="Cambria Math" panose="02040503050406030204" pitchFamily="18" charset="0"/>
                            </a:rPr>
                            <m:t>𝟓𝟎</m:t>
                          </m:r>
                        </m:den>
                      </m:f>
                      <m:r>
                        <a:rPr lang="kk-KZ" sz="3600" b="1" i="1" smtClean="0">
                          <a:latin typeface="Cambria Math" panose="02040503050406030204" pitchFamily="18" charset="0"/>
                        </a:rPr>
                        <m:t>       </m:t>
                      </m:r>
                      <m:r>
                        <a:rPr lang="kk-KZ" sz="3600" b="1" i="1" smtClean="0">
                          <a:latin typeface="Cambria Math" panose="02040503050406030204" pitchFamily="18" charset="0"/>
                        </a:rPr>
                        <m:t>𝟑</m:t>
                      </m:r>
                      <m:f>
                        <m:fPr>
                          <m:ctrlPr>
                            <a:rPr lang="kk-KZ" sz="3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kk-KZ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kk-KZ" sz="36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e>
                            <m:sup>
                              <m:r>
                                <a:rPr lang="kk-KZ" sz="3600" b="1" i="1" smtClean="0">
                                  <a:latin typeface="Cambria Math" panose="02040503050406030204" pitchFamily="18" charset="0"/>
                                </a:rPr>
                                <m:t>\</m:t>
                              </m:r>
                              <m:r>
                                <a:rPr lang="kk-KZ" sz="3600" b="1" i="1" smtClean="0">
                                  <a:latin typeface="Cambria Math" panose="02040503050406030204" pitchFamily="18" charset="0"/>
                                </a:rPr>
                                <m:t>𝟓𝟎</m:t>
                              </m:r>
                            </m:sup>
                          </m:sSup>
                        </m:num>
                        <m:den>
                          <m:r>
                            <a:rPr lang="kk-KZ" sz="3600" b="1" i="1" smtClean="0">
                              <a:latin typeface="Cambria Math" panose="02040503050406030204" pitchFamily="18" charset="0"/>
                            </a:rPr>
                            <m:t>𝟕</m:t>
                          </m:r>
                        </m:den>
                      </m:f>
                    </m:oMath>
                  </m:oMathPara>
                </a14:m>
                <a:endParaRPr lang="en-US" sz="36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7151" y="4195819"/>
                <a:ext cx="3149773" cy="113402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Прямоугольник 9"/>
          <p:cNvSpPr/>
          <p:nvPr/>
        </p:nvSpPr>
        <p:spPr>
          <a:xfrm>
            <a:off x="6313714" y="4302034"/>
            <a:ext cx="4476206" cy="1715589"/>
          </a:xfrm>
          <a:prstGeom prst="rect">
            <a:avLst/>
          </a:prstGeom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570617" y="4602479"/>
                <a:ext cx="3898503" cy="10520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sz="3600" b="1" i="1" smtClean="0">
                          <a:latin typeface="Cambria Math" panose="02040503050406030204" pitchFamily="18" charset="0"/>
                        </a:rPr>
                        <m:t>𝟑</m:t>
                      </m:r>
                      <m:f>
                        <m:fPr>
                          <m:ctrlPr>
                            <a:rPr lang="kk-KZ" sz="3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kk-KZ" sz="3600" b="1" i="1" smtClean="0">
                              <a:latin typeface="Cambria Math" panose="02040503050406030204" pitchFamily="18" charset="0"/>
                            </a:rPr>
                            <m:t>𝟒𝟗</m:t>
                          </m:r>
                        </m:num>
                        <m:den>
                          <m:r>
                            <a:rPr lang="kk-KZ" sz="3600" b="1" i="1" smtClean="0">
                              <a:latin typeface="Cambria Math" panose="02040503050406030204" pitchFamily="18" charset="0"/>
                            </a:rPr>
                            <m:t>𝟑𝟓𝟎</m:t>
                          </m:r>
                        </m:den>
                      </m:f>
                      <m:r>
                        <a:rPr lang="kk-KZ" sz="3600" b="1" i="1" smtClean="0"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kk-KZ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    </m:t>
                      </m:r>
                      <m:r>
                        <a:rPr lang="kk-KZ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  <m:f>
                        <m:fPr>
                          <m:ctrlPr>
                            <a:rPr lang="kk-KZ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kk-KZ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𝟓𝟎</m:t>
                          </m:r>
                        </m:num>
                        <m:den>
                          <m:r>
                            <a:rPr lang="kk-KZ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𝟑𝟓𝟎</m:t>
                          </m:r>
                        </m:den>
                      </m:f>
                    </m:oMath>
                  </m:oMathPara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0617" y="4602479"/>
                <a:ext cx="3898503" cy="105201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29001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8" grpId="0"/>
      <p:bldP spid="10" grpId="0" animBg="1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929457" y="990098"/>
                <a:ext cx="6445739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sz="36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kk-KZ" sz="3600" b="1" i="1" smtClean="0">
                          <a:latin typeface="Cambria Math" panose="02040503050406030204" pitchFamily="18" charset="0"/>
                        </a:rPr>
                        <m:t>) </m:t>
                      </m:r>
                      <m:r>
                        <a:rPr lang="kk-KZ" sz="36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kk-KZ" sz="36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kk-KZ" sz="3600" b="1" i="1" smtClean="0">
                          <a:latin typeface="Cambria Math" panose="02040503050406030204" pitchFamily="18" charset="0"/>
                        </a:rPr>
                        <m:t>𝟎𝟏𝟐𝟑𝟒</m:t>
                      </m:r>
                      <m:r>
                        <a:rPr lang="kk-KZ" sz="3600" b="1" i="1" smtClean="0">
                          <a:latin typeface="Cambria Math" panose="02040503050406030204" pitchFamily="18" charset="0"/>
                        </a:rPr>
                        <m:t>…   және    </m:t>
                      </m:r>
                      <m:r>
                        <a:rPr lang="kk-KZ" sz="36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kk-KZ" sz="36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kk-KZ" sz="3600" b="1" i="1" smtClean="0">
                          <a:latin typeface="Cambria Math" panose="02040503050406030204" pitchFamily="18" charset="0"/>
                        </a:rPr>
                        <m:t>𝟎</m:t>
                      </m:r>
                      <m:d>
                        <m:dPr>
                          <m:ctrlPr>
                            <a:rPr lang="kk-KZ" sz="36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kk-KZ" sz="3600" b="1" i="1" smtClean="0">
                              <a:latin typeface="Cambria Math" panose="02040503050406030204" pitchFamily="18" charset="0"/>
                            </a:rPr>
                            <m:t>𝟏𝟐</m:t>
                          </m:r>
                        </m:e>
                      </m:d>
                    </m:oMath>
                  </m:oMathPara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457" y="990098"/>
                <a:ext cx="6445739" cy="55399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260563" y="1737360"/>
                <a:ext cx="6166753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sz="3600" b="1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kk-KZ" sz="36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kk-KZ" sz="36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kk-KZ" sz="3600" b="1" i="1" smtClean="0">
                          <a:latin typeface="Cambria Math" panose="02040503050406030204" pitchFamily="18" charset="0"/>
                        </a:rPr>
                        <m:t>𝟎𝟏𝟐𝟑𝟒</m:t>
                      </m:r>
                      <m:r>
                        <a:rPr lang="kk-KZ" sz="3600" b="1" i="1" smtClean="0">
                          <a:latin typeface="Cambria Math" panose="02040503050406030204" pitchFamily="18" charset="0"/>
                        </a:rPr>
                        <m:t>…   &gt;   </m:t>
                      </m:r>
                      <m:r>
                        <a:rPr lang="kk-KZ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kk-KZ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kk-KZ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𝟎𝟏𝟐𝟏𝟐𝟏𝟐</m:t>
                      </m:r>
                    </m:oMath>
                  </m:oMathPara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0563" y="1737360"/>
                <a:ext cx="6166753" cy="5539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929457" y="2925913"/>
                <a:ext cx="5940792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sz="36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kk-KZ" sz="3600" b="1" i="1" smtClean="0">
                          <a:latin typeface="Cambria Math" panose="02040503050406030204" pitchFamily="18" charset="0"/>
                        </a:rPr>
                        <m:t>) −</m:t>
                      </m:r>
                      <m:r>
                        <a:rPr lang="kk-KZ" sz="3600" b="1" i="1" smtClean="0">
                          <a:latin typeface="Cambria Math" panose="02040503050406030204" pitchFamily="18" charset="0"/>
                        </a:rPr>
                        <m:t>𝟐𝟑</m:t>
                      </m:r>
                      <m:r>
                        <a:rPr lang="kk-KZ" sz="36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kk-KZ" sz="3600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kk-KZ" sz="3600" b="1" i="1" smtClean="0">
                          <a:latin typeface="Cambria Math" panose="02040503050406030204" pitchFamily="18" charset="0"/>
                        </a:rPr>
                        <m:t>    және   −</m:t>
                      </m:r>
                      <m:r>
                        <a:rPr lang="kk-KZ" sz="3600" b="1" i="1" smtClean="0">
                          <a:latin typeface="Cambria Math" panose="02040503050406030204" pitchFamily="18" charset="0"/>
                        </a:rPr>
                        <m:t>𝟐𝟑</m:t>
                      </m:r>
                      <m:r>
                        <a:rPr lang="kk-KZ" sz="3600" b="1" i="1" smtClean="0">
                          <a:latin typeface="Cambria Math" panose="02040503050406030204" pitchFamily="18" charset="0"/>
                        </a:rPr>
                        <m:t>,</m:t>
                      </m:r>
                      <m:d>
                        <m:dPr>
                          <m:ctrlPr>
                            <a:rPr lang="kk-KZ" sz="36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kk-KZ" sz="36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</m:d>
                    </m:oMath>
                  </m:oMathPara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457" y="2925913"/>
                <a:ext cx="5940792" cy="5539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929457" y="3673175"/>
                <a:ext cx="6958635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sz="3600" b="1" i="1" smtClean="0">
                          <a:latin typeface="Cambria Math" panose="02040503050406030204" pitchFamily="18" charset="0"/>
                        </a:rPr>
                        <m:t>      −</m:t>
                      </m:r>
                      <m:r>
                        <a:rPr lang="kk-KZ" sz="3600" b="1" i="1" smtClean="0">
                          <a:latin typeface="Cambria Math" panose="02040503050406030204" pitchFamily="18" charset="0"/>
                        </a:rPr>
                        <m:t>𝟐𝟑</m:t>
                      </m:r>
                      <m:r>
                        <a:rPr lang="kk-KZ" sz="36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kk-KZ" sz="3600" b="1" i="1" smtClean="0">
                          <a:latin typeface="Cambria Math" panose="02040503050406030204" pitchFamily="18" charset="0"/>
                        </a:rPr>
                        <m:t>𝟓𝟎𝟎𝟎</m:t>
                      </m:r>
                      <m:r>
                        <a:rPr lang="kk-KZ" sz="3600" b="1" i="1" smtClean="0">
                          <a:latin typeface="Cambria Math" panose="02040503050406030204" pitchFamily="18" charset="0"/>
                        </a:rPr>
                        <m:t>…   &gt;   −</m:t>
                      </m:r>
                      <m:r>
                        <a:rPr lang="kk-KZ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𝟐𝟑</m:t>
                      </m:r>
                      <m:r>
                        <a:rPr lang="kk-KZ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kk-KZ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𝟓𝟓𝟓</m:t>
                      </m:r>
                      <m:r>
                        <a:rPr lang="kk-KZ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…</m:t>
                      </m:r>
                    </m:oMath>
                  </m:oMathPara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457" y="3673175"/>
                <a:ext cx="6958635" cy="5539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93390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609600" y="3143794"/>
            <a:ext cx="3317966" cy="1349829"/>
          </a:xfrm>
          <a:prstGeom prst="rect">
            <a:avLst/>
          </a:prstGeom>
          <a:ln w="28575">
            <a:solidFill>
              <a:srgbClr val="00206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770709" y="822960"/>
                <a:ext cx="4017125" cy="10407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kk-KZ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kk-KZ" sz="36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kk-KZ" sz="3600" b="1" i="1" smtClean="0">
                          <a:latin typeface="Cambria Math" panose="02040503050406030204" pitchFamily="18" charset="0"/>
                        </a:rPr>
                        <m:t>   және  </m:t>
                      </m:r>
                      <m:r>
                        <a:rPr lang="kk-KZ" sz="36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kk-KZ" sz="36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kk-KZ" sz="3600" b="1" i="1" smtClean="0">
                          <a:latin typeface="Cambria Math" panose="02040503050406030204" pitchFamily="18" charset="0"/>
                        </a:rPr>
                        <m:t>𝟔𝟔𝟔𝟔</m:t>
                      </m:r>
                      <m:r>
                        <a:rPr lang="kk-KZ" sz="3600" b="1" i="1" smtClean="0">
                          <a:latin typeface="Cambria Math" panose="02040503050406030204" pitchFamily="18" charset="0"/>
                        </a:rPr>
                        <m:t>…</m:t>
                      </m:r>
                    </m:oMath>
                  </m:oMathPara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709" y="822960"/>
                <a:ext cx="4017125" cy="104073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770709" y="2364377"/>
                <a:ext cx="4005905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sz="36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kk-KZ" sz="3600" b="1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kk-KZ" sz="36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kk-KZ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kk-KZ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kk-KZ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kk-KZ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𝟔𝟔𝟔𝟔𝟔𝟔</m:t>
                      </m:r>
                      <m:r>
                        <a:rPr lang="kk-KZ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…</m:t>
                      </m:r>
                    </m:oMath>
                  </m:oMathPara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709" y="2364377"/>
                <a:ext cx="4005905" cy="5539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770709" y="3226525"/>
                <a:ext cx="2979983" cy="10407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kk-KZ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kk-KZ" sz="36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kk-KZ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kk-KZ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kk-KZ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𝟔𝟔𝟔𝟔</m:t>
                      </m:r>
                      <m:r>
                        <a:rPr lang="kk-KZ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…</m:t>
                      </m:r>
                    </m:oMath>
                  </m:oMathPara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709" y="3226525"/>
                <a:ext cx="2979983" cy="104073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265817" y="1007882"/>
                <a:ext cx="4133952" cy="67088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kk-KZ" sz="3600" b="1" i="1" smtClean="0">
                              <a:latin typeface="Cambria Math" panose="02040503050406030204" pitchFamily="18" charset="0"/>
                            </a:rPr>
                            <m:t>𝟐𝟗𝟗</m:t>
                          </m:r>
                          <m:r>
                            <a:rPr lang="kk-KZ" sz="3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kk-KZ" sz="3600" b="1" i="1" smtClean="0">
                              <a:latin typeface="Cambria Math" panose="02040503050406030204" pitchFamily="18" charset="0"/>
                            </a:rPr>
                            <m:t>𝟐𝟗</m:t>
                          </m:r>
                        </m:e>
                      </m:rad>
                      <m:r>
                        <a:rPr lang="kk-KZ" sz="3600" b="1" i="1" smtClean="0">
                          <a:latin typeface="Cambria Math" panose="02040503050406030204" pitchFamily="18" charset="0"/>
                        </a:rPr>
                        <m:t>   және  </m:t>
                      </m:r>
                      <m:r>
                        <a:rPr lang="kk-KZ" sz="3600" b="1" i="1" smtClean="0">
                          <a:latin typeface="Cambria Math" panose="02040503050406030204" pitchFamily="18" charset="0"/>
                        </a:rPr>
                        <m:t>𝟏𝟕</m:t>
                      </m:r>
                    </m:oMath>
                  </m:oMathPara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5817" y="1007882"/>
                <a:ext cx="4133952" cy="67088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265817" y="2247486"/>
                <a:ext cx="3620991" cy="67088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kk-KZ" sz="3600" b="1" i="1" smtClean="0">
                              <a:latin typeface="Cambria Math" panose="02040503050406030204" pitchFamily="18" charset="0"/>
                            </a:rPr>
                            <m:t>𝟐𝟗𝟗</m:t>
                          </m:r>
                          <m:r>
                            <a:rPr lang="kk-KZ" sz="36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kk-KZ" sz="3600" b="1" i="1" smtClean="0">
                              <a:latin typeface="Cambria Math" panose="02040503050406030204" pitchFamily="18" charset="0"/>
                            </a:rPr>
                            <m:t>𝟐𝟗</m:t>
                          </m:r>
                        </m:e>
                      </m:rad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kk-KZ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𝟏𝟕</m:t>
                      </m:r>
                      <m:r>
                        <a:rPr lang="kk-KZ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kk-KZ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5817" y="2247486"/>
                <a:ext cx="3620991" cy="67088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Прямоугольник 8"/>
          <p:cNvSpPr/>
          <p:nvPr/>
        </p:nvSpPr>
        <p:spPr>
          <a:xfrm>
            <a:off x="6417329" y="3143794"/>
            <a:ext cx="3317966" cy="1349829"/>
          </a:xfrm>
          <a:prstGeom prst="rect">
            <a:avLst/>
          </a:prstGeom>
          <a:ln w="28575">
            <a:solidFill>
              <a:srgbClr val="00206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075714" y="3465015"/>
                <a:ext cx="2281074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sz="3600" b="1" i="1" smtClean="0">
                          <a:latin typeface="Cambria Math" panose="02040503050406030204" pitchFamily="18" charset="0"/>
                        </a:rPr>
                        <m:t>𝟏𝟕</m:t>
                      </m:r>
                      <m:r>
                        <a:rPr lang="kk-KZ" sz="36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kk-KZ" sz="36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kk-KZ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r>
                        <a:rPr lang="kk-KZ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𝟏𝟕</m:t>
                      </m:r>
                    </m:oMath>
                  </m:oMathPara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5714" y="3465015"/>
                <a:ext cx="2281074" cy="55399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30080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" grpId="0"/>
      <p:bldP spid="3" grpId="0"/>
      <p:bldP spid="4" grpId="0"/>
      <p:bldP spid="5" grpId="0"/>
      <p:bldP spid="6" grpId="0"/>
      <p:bldP spid="9" grpId="0" animBg="1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6323266" y="1886531"/>
            <a:ext cx="5564459" cy="2877058"/>
          </a:xfrm>
          <a:prstGeom prst="rect">
            <a:avLst/>
          </a:prstGeom>
          <a:ln w="38100">
            <a:solidFill>
              <a:srgbClr val="7030A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374787" y="1886531"/>
            <a:ext cx="5564459" cy="2877058"/>
          </a:xfrm>
          <a:prstGeom prst="rect">
            <a:avLst/>
          </a:prstGeom>
          <a:ln w="38100">
            <a:solidFill>
              <a:srgbClr val="7030A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429691" y="470263"/>
            <a:ext cx="6514012" cy="1053737"/>
          </a:xfrm>
          <a:prstGeom prst="rect">
            <a:avLst/>
          </a:prstGeom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374787" y="701686"/>
                <a:ext cx="10517788" cy="5796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ts val="38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ru-RU" sz="4000" b="1" i="1" smtClean="0">
                              <a:latin typeface="Cambria Math" panose="02040503050406030204" pitchFamily="18" charset="0"/>
                              <a:ea typeface="Tahoma" pitchFamily="34" charset="0"/>
                              <a:cs typeface="Tahoma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Tahoma" pitchFamily="34" charset="0"/>
                              <a:cs typeface="Tahoma" pitchFamily="34" charset="0"/>
                            </a:rPr>
                            <m:t>𝟑𝟕</m:t>
                          </m:r>
                        </m:e>
                      </m:rad>
                      <m:r>
                        <a:rPr lang="en-US" sz="4000" b="1" i="1" smtClean="0">
                          <a:latin typeface="Cambria Math" panose="02040503050406030204" pitchFamily="18" charset="0"/>
                          <a:ea typeface="Tahoma" pitchFamily="34" charset="0"/>
                          <a:cs typeface="Tahoma" pitchFamily="34" charset="0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Tahoma" pitchFamily="34" charset="0"/>
                              <a:cs typeface="Tahoma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Tahoma" pitchFamily="34" charset="0"/>
                              <a:cs typeface="Tahoma" pitchFamily="34" charset="0"/>
                            </a:rPr>
                            <m:t>𝟏𝟒</m:t>
                          </m:r>
                        </m:e>
                      </m:rad>
                      <m:r>
                        <a:rPr lang="en-US" sz="4000" b="1" i="1" smtClean="0">
                          <a:latin typeface="Cambria Math" panose="02040503050406030204" pitchFamily="18" charset="0"/>
                          <a:ea typeface="Tahoma" pitchFamily="34" charset="0"/>
                          <a:cs typeface="Tahoma" pitchFamily="34" charset="0"/>
                        </a:rPr>
                        <m:t>  </m:t>
                      </m:r>
                      <m:r>
                        <a:rPr lang="kk-KZ" sz="4000" b="1" i="1" smtClean="0">
                          <a:latin typeface="Cambria Math" panose="02040503050406030204" pitchFamily="18" charset="0"/>
                          <a:ea typeface="Tahoma" pitchFamily="34" charset="0"/>
                          <a:cs typeface="Tahoma" pitchFamily="34" charset="0"/>
                        </a:rPr>
                        <m:t>және  </m:t>
                      </m:r>
                      <m:r>
                        <a:rPr lang="kk-KZ" sz="4000" b="1" i="1" smtClean="0">
                          <a:latin typeface="Cambria Math" panose="02040503050406030204" pitchFamily="18" charset="0"/>
                          <a:ea typeface="Tahoma" pitchFamily="34" charset="0"/>
                          <a:cs typeface="Tahoma" pitchFamily="34" charset="0"/>
                        </a:rPr>
                        <m:t>𝟔</m:t>
                      </m:r>
                      <m:r>
                        <a:rPr lang="kk-KZ" sz="4000" b="1" i="1" smtClean="0">
                          <a:latin typeface="Cambria Math" panose="02040503050406030204" pitchFamily="18" charset="0"/>
                          <a:ea typeface="Tahoma" pitchFamily="34" charset="0"/>
                          <a:cs typeface="Tahoma" pitchFamily="34" charset="0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kk-KZ" sz="4000" b="1" i="1" smtClean="0">
                              <a:latin typeface="Cambria Math" panose="02040503050406030204" pitchFamily="18" charset="0"/>
                              <a:ea typeface="Tahoma" pitchFamily="34" charset="0"/>
                              <a:cs typeface="Tahoma" pitchFamily="34" charset="0"/>
                            </a:rPr>
                          </m:ctrlPr>
                        </m:radPr>
                        <m:deg/>
                        <m:e>
                          <m:r>
                            <a:rPr lang="kk-KZ" sz="4000" b="1" i="1" smtClean="0">
                              <a:latin typeface="Cambria Math" panose="02040503050406030204" pitchFamily="18" charset="0"/>
                              <a:ea typeface="Tahoma" pitchFamily="34" charset="0"/>
                              <a:cs typeface="Tahoma" pitchFamily="34" charset="0"/>
                            </a:rPr>
                            <m:t>𝟏𝟓</m:t>
                          </m:r>
                        </m:e>
                      </m:rad>
                    </m:oMath>
                  </m:oMathPara>
                </a14:m>
                <a:endParaRPr lang="ru-RU" sz="4000" b="1" dirty="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787" y="701686"/>
                <a:ext cx="10517788" cy="579646"/>
              </a:xfrm>
              <a:prstGeom prst="rect">
                <a:avLst/>
              </a:prstGeom>
              <a:blipFill>
                <a:blip r:embed="rId2"/>
                <a:stretch>
                  <a:fillRect t="-94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68989" y="1909101"/>
                <a:ext cx="5009898" cy="27601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𝟑𝟕</m:t>
                          </m:r>
                        </m:e>
                      </m:rad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𝟏𝟒</m:t>
                          </m:r>
                        </m:e>
                      </m:rad>
                    </m:oMath>
                  </m:oMathPara>
                </a14:m>
                <a:endParaRPr lang="en-US" sz="3600" b="1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  <m:t>𝟑𝟕</m:t>
                                  </m:r>
                                </m:e>
                              </m:rad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  <m:t>𝟏𝟒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sz="3600" b="1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𝟑𝟕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𝟐</m:t>
                      </m:r>
                      <m:rad>
                        <m:radPr>
                          <m:degHide m:val="on"/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𝟓𝟏𝟖</m:t>
                          </m:r>
                        </m:e>
                      </m:rad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𝟏𝟒</m:t>
                      </m:r>
                    </m:oMath>
                  </m:oMathPara>
                </a14:m>
                <a:endParaRPr lang="en-US" sz="3600" b="1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𝟓𝟏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𝟐</m:t>
                      </m:r>
                      <m:rad>
                        <m:radPr>
                          <m:degHide m:val="on"/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𝟓𝟏𝟖</m:t>
                          </m:r>
                        </m:e>
                      </m:rad>
                    </m:oMath>
                  </m:oMathPara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989" y="1909101"/>
                <a:ext cx="5009898" cy="276017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600546" y="1883302"/>
                <a:ext cx="5009898" cy="27827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𝟏𝟓</m:t>
                          </m:r>
                        </m:e>
                      </m:rad>
                    </m:oMath>
                  </m:oMathPara>
                </a14:m>
                <a:endParaRPr lang="en-US" sz="3600" b="1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𝟔</m:t>
                              </m:r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  <m:t>𝟏𝟓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sz="3600" b="1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𝟑𝟔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𝟏𝟐</m:t>
                      </m:r>
                      <m:rad>
                        <m:radPr>
                          <m:degHide m:val="on"/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𝟏𝟓</m:t>
                          </m:r>
                        </m:e>
                      </m:rad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𝟏𝟓</m:t>
                      </m:r>
                    </m:oMath>
                  </m:oMathPara>
                </a14:m>
                <a:endParaRPr lang="en-US" sz="3600" b="1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𝟓𝟏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𝟏𝟐</m:t>
                      </m:r>
                      <m:rad>
                        <m:radPr>
                          <m:degHide m:val="on"/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𝟏𝟓</m:t>
                          </m:r>
                        </m:e>
                      </m:rad>
                    </m:oMath>
                  </m:oMathPara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0546" y="1883302"/>
                <a:ext cx="5009898" cy="278274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433516" y="4867297"/>
                <a:ext cx="3080843" cy="4903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𝟓𝟏𝟖</m:t>
                          </m:r>
                        </m:e>
                      </m:rad>
                      <m:r>
                        <a:rPr lang="en-US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𝟐𝟐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𝟕𝟓𝟗𝟔𝟏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3516" y="4867297"/>
                <a:ext cx="3080843" cy="49039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0" y="5430536"/>
                <a:ext cx="5743816" cy="10136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8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𝟓𝟏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𝟐</m:t>
                      </m:r>
                      <m:rad>
                        <m:radPr>
                          <m:degHide m:val="on"/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𝟓𝟏𝟖</m:t>
                          </m:r>
                        </m:e>
                      </m:rad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𝟓𝟏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𝟒𝟓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𝟓𝟏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2800" b="1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𝟒𝟗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430536"/>
                <a:ext cx="5743816" cy="101361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388540" y="4867296"/>
                <a:ext cx="2651239" cy="4903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𝟏𝟓</m:t>
                          </m:r>
                        </m:e>
                      </m:rad>
                      <m:r>
                        <a:rPr lang="en-US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𝟖𝟕𝟐𝟗𝟖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8540" y="4867296"/>
                <a:ext cx="2651239" cy="49039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6096000" y="5430536"/>
                <a:ext cx="5809539" cy="10136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8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𝟓𝟏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𝟏𝟐</m:t>
                      </m:r>
                      <m:rad>
                        <m:radPr>
                          <m:degHide m:val="on"/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𝟏𝟓</m:t>
                          </m:r>
                        </m:e>
                      </m:rad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𝟓𝟏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𝟒𝟔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𝟒𝟒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2800" b="1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𝟓𝟔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5430536"/>
                <a:ext cx="5809539" cy="101361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94790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0" grpId="0" animBg="1"/>
      <p:bldP spid="9" grpId="0" animBg="1"/>
      <p:bldP spid="2" grpId="0"/>
      <p:bldP spid="7" grpId="0"/>
      <p:bldP spid="3" grpId="0"/>
      <p:bldP spid="4" grpId="0"/>
      <p:bldP spid="5" grpId="0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Colors 185">
      <a:dk1>
        <a:srgbClr val="3F3F3F"/>
      </a:dk1>
      <a:lt1>
        <a:sysClr val="window" lastClr="FFFFFF"/>
      </a:lt1>
      <a:dk2>
        <a:srgbClr val="3F3F3F"/>
      </a:dk2>
      <a:lt2>
        <a:srgbClr val="FFFFFF"/>
      </a:lt2>
      <a:accent1>
        <a:srgbClr val="593593"/>
      </a:accent1>
      <a:accent2>
        <a:srgbClr val="FFC118"/>
      </a:accent2>
      <a:accent3>
        <a:srgbClr val="FD9144"/>
      </a:accent3>
      <a:accent4>
        <a:srgbClr val="B22C9C"/>
      </a:accent4>
      <a:accent5>
        <a:srgbClr val="852075"/>
      </a:accent5>
      <a:accent6>
        <a:srgbClr val="F30D90"/>
      </a:accent6>
      <a:hlink>
        <a:srgbClr val="A05024"/>
      </a:hlink>
      <a:folHlink>
        <a:srgbClr val="FEC037"/>
      </a:folHlink>
    </a:clrScheme>
    <a:fontScheme name="Custom 83">
      <a:majorFont>
        <a:latin typeface="Roboto Condensed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20385</TotalTime>
  <Words>160</Words>
  <Application>Microsoft Office PowerPoint</Application>
  <PresentationFormat>Широкоэкранный</PresentationFormat>
  <Paragraphs>88</Paragraphs>
  <Slides>12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1" baseType="lpstr">
      <vt:lpstr>Arial</vt:lpstr>
      <vt:lpstr>Calibri</vt:lpstr>
      <vt:lpstr>Cambria Math</vt:lpstr>
      <vt:lpstr>Open Sans</vt:lpstr>
      <vt:lpstr>PT Sans Caption</vt:lpstr>
      <vt:lpstr>Roboto Condensed</vt:lpstr>
      <vt:lpstr>Source Sans Pro</vt:lpstr>
      <vt:lpstr>Tahoma</vt:lpstr>
      <vt:lpstr>Office Theme</vt:lpstr>
      <vt:lpstr>Презентация PowerPoint</vt:lpstr>
      <vt:lpstr>Презентация PowerPoint</vt:lpstr>
      <vt:lpstr> Бүгінгі сабақта: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Қорытынды: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ICONIC</dc:title>
  <dc:creator>Musedsmh</dc:creator>
  <cp:lastModifiedBy>Huawei</cp:lastModifiedBy>
  <cp:revision>1284</cp:revision>
  <dcterms:created xsi:type="dcterms:W3CDTF">2017-01-10T11:09:36Z</dcterms:created>
  <dcterms:modified xsi:type="dcterms:W3CDTF">2024-08-14T05:11:38Z</dcterms:modified>
</cp:coreProperties>
</file>