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77" r:id="rId2"/>
    <p:sldId id="400" r:id="rId3"/>
    <p:sldId id="399" r:id="rId4"/>
    <p:sldId id="645" r:id="rId5"/>
    <p:sldId id="678" r:id="rId6"/>
    <p:sldId id="679" r:id="rId7"/>
    <p:sldId id="680" r:id="rId8"/>
    <p:sldId id="681" r:id="rId9"/>
    <p:sldId id="682" r:id="rId10"/>
    <p:sldId id="683" r:id="rId11"/>
    <p:sldId id="684" r:id="rId12"/>
    <p:sldId id="3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8757" autoAdjust="0"/>
  </p:normalViewPr>
  <p:slideViewPr>
    <p:cSldViewPr snapToGrid="0" showGuides="1">
      <p:cViewPr varScale="1">
        <p:scale>
          <a:sx n="45" d="100"/>
          <a:sy n="45" d="100"/>
        </p:scale>
        <p:origin x="43" y="931"/>
      </p:cViewPr>
      <p:guideLst>
        <p:guide orient="horz" pos="2183"/>
        <p:guide pos="384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14/08/2024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402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184666"/>
          </a:xfrm>
        </p:spPr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18466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8241" y="6377940"/>
            <a:ext cx="2804160" cy="184666"/>
          </a:xfrm>
        </p:spPr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0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2" r:id="rId27"/>
    <p:sldLayoutId id="2147483683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8" y="2559100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8" y="3470257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8" y="4381414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8" y="5292571"/>
            <a:ext cx="6778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8384" y="253818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8384" y="344934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6"/>
          <p:cNvSpPr/>
          <p:nvPr/>
        </p:nvSpPr>
        <p:spPr>
          <a:xfrm>
            <a:off x="6010468" y="429666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05840" y="1271451"/>
                <a:ext cx="10180320" cy="2114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36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k-KZ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kk-KZ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kk-KZ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kk-KZ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kk-KZ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6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6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1271451"/>
                <a:ext cx="10180320" cy="2114618"/>
              </a:xfrm>
              <a:prstGeom prst="rect">
                <a:avLst/>
              </a:prstGeom>
              <a:blipFill>
                <a:blip r:embed="rId2"/>
                <a:stretch>
                  <a:fillRect l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976948" y="3789547"/>
                <a:ext cx="7694023" cy="515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>
                              <a:latin typeface="Cambria Math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ru-RU" sz="32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kk-KZ" sz="3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48" y="3789547"/>
                <a:ext cx="7694023" cy="515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1005839" y="2481943"/>
            <a:ext cx="361407" cy="435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576250" y="2965928"/>
            <a:ext cx="361407" cy="435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0" y="3605149"/>
            <a:ext cx="3614908" cy="29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30240" y="5329646"/>
            <a:ext cx="4902926" cy="8273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05840" y="930519"/>
                <a:ext cx="10180320" cy="436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36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Бөлшектің бөлімін иррационалдықтан босатыңдар: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k-KZ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</m:rad>
                            </m:e>
                          </m:d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36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𝒂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</m:rad>
                        </m:den>
                      </m:f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𝟐𝟓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kk-KZ" sz="36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930519"/>
                <a:ext cx="10180320" cy="4363823"/>
              </a:xfrm>
              <a:prstGeom prst="rect">
                <a:avLst/>
              </a:prstGeom>
              <a:blipFill>
                <a:blip r:embed="rId2"/>
                <a:stretch>
                  <a:fillRect l="-1796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67348" y="5452884"/>
                <a:ext cx="7694023" cy="515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3200" b="1" i="1">
                              <a:latin typeface="Cambria Math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ru-RU" sz="32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kk-KZ" sz="3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348" y="5452884"/>
                <a:ext cx="7694023" cy="515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9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4">
            <a:extLst>
              <a:ext uri="{FF2B5EF4-FFF2-40B4-BE49-F238E27FC236}">
                <a16:creationId xmlns:a16="http://schemas.microsoft.com/office/drawing/2014/main" xmlns="" id="{5EB30651-9D2E-4206-B2E2-EBC471154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771" y="676474"/>
            <a:ext cx="7810102" cy="871414"/>
          </a:xfrm>
        </p:spPr>
        <p:txBody>
          <a:bodyPr anchor="t"/>
          <a:lstStyle/>
          <a:p>
            <a:r>
              <a:rPr lang="kk-KZ" sz="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Қорытындылай келе:</a:t>
            </a:r>
            <a:endParaRPr lang="kk-KZ" sz="5000" dirty="0">
              <a:latin typeface="Tahoma" pitchFamily="34" charset="0"/>
              <a:ea typeface="Tahoma" pitchFamily="34" charset="0"/>
              <a:cs typeface="Tahoma" pitchFamily="34" charset="0"/>
              <a:sym typeface="Open San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4FCEE11-4AB3-4847-9E51-E42FD092039B}"/>
              </a:ext>
            </a:extLst>
          </p:cNvPr>
          <p:cNvSpPr txBox="1"/>
          <p:nvPr/>
        </p:nvSpPr>
        <p:spPr>
          <a:xfrm>
            <a:off x="906011" y="1757976"/>
            <a:ext cx="8175862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300"/>
              </a:lnSpc>
              <a:buFont typeface="Arial" pitchFamily="34" charset="0"/>
              <a:buChar char="•"/>
            </a:pP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Бөлшек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бөлімін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немесе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алымын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иррационалдықтан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арылтуды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үйрендік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kk-KZ" sz="3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3300"/>
              </a:lnSpc>
              <a:buFont typeface="Arial" pitchFamily="34" charset="0"/>
              <a:buChar char="•"/>
            </a:pPr>
            <a:endParaRPr lang="ru-RU" sz="3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3300"/>
              </a:lnSpc>
              <a:buFont typeface="Arial" pitchFamily="34" charset="0"/>
              <a:buChar char="•"/>
            </a:pP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Түйіндес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өрнектер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ұғымы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таныстық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457200" indent="-457200">
              <a:lnSpc>
                <a:spcPts val="3300"/>
              </a:lnSpc>
              <a:buFont typeface="Arial" pitchFamily="34" charset="0"/>
              <a:buChar char="•"/>
            </a:pPr>
            <a:endParaRPr lang="ru-RU" sz="3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3300"/>
              </a:lnSpc>
              <a:buFont typeface="Arial" pitchFamily="34" charset="0"/>
              <a:buChar char="•"/>
            </a:pP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Есеп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шығару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барысында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түрлендіруді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қолдандық</a:t>
            </a:r>
            <a:r>
              <a:rPr lang="ru-RU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088" y="1547888"/>
            <a:ext cx="352379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C9FC8678-F308-40FB-A870-20A094CFCAFF}"/>
              </a:ext>
            </a:extLst>
          </p:cNvPr>
          <p:cNvSpPr txBox="1"/>
          <p:nvPr/>
        </p:nvSpPr>
        <p:spPr>
          <a:xfrm>
            <a:off x="1060947" y="1388705"/>
            <a:ext cx="6266944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5000"/>
              </a:lnSpc>
              <a:buClr>
                <a:schemeClr val="dk1"/>
              </a:buClr>
              <a:buSzPts val="1100"/>
            </a:pPr>
            <a:r>
              <a:rPr lang="kk-KZ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</a:t>
            </a:r>
          </a:p>
          <a:p>
            <a:pPr lvl="0">
              <a:lnSpc>
                <a:spcPts val="5000"/>
              </a:lnSpc>
              <a:buClr>
                <a:schemeClr val="dk1"/>
              </a:buClr>
              <a:buSzPts val="1100"/>
            </a:pPr>
            <a:endParaRPr lang="kk-KZ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lnSpc>
                <a:spcPts val="5000"/>
              </a:lnSpc>
              <a:buClr>
                <a:schemeClr val="dk1"/>
              </a:buClr>
              <a:buSzPts val="1100"/>
            </a:pPr>
            <a:r>
              <a:rPr lang="kk-KZ" sz="4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Бөлшек </a:t>
            </a:r>
            <a:r>
              <a:rPr lang="kk-KZ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бөлімін иррационалдықтан арылту</a:t>
            </a:r>
            <a:r>
              <a:rPr lang="ru-RU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PT Sans Caption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481" y="983108"/>
            <a:ext cx="352379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011" y="751528"/>
            <a:ext cx="6255111" cy="812480"/>
          </a:xfrm>
        </p:spPr>
        <p:txBody>
          <a:bodyPr/>
          <a:lstStyle/>
          <a:p>
            <a:r>
              <a:rPr lang="ru-RU" sz="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sz="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sz="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ID"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FE43F11A-34E8-4E0F-8AD4-F87DBB74D073}"/>
                  </a:ext>
                </a:extLst>
              </p:cNvPr>
              <p:cNvSpPr/>
              <p:nvPr/>
            </p:nvSpPr>
            <p:spPr>
              <a:xfrm>
                <a:off x="906010" y="1882376"/>
                <a:ext cx="6436485" cy="3234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ts val="3500"/>
                  </a:lnSpc>
                  <a:buFont typeface="Arial" pitchFamily="34" charset="0"/>
                  <a:buChar char="•"/>
                </a:pPr>
                <a:r>
                  <a:rPr lang="kk-KZ" sz="3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Бөлшек бөлімін иррационалдықтан арылтуды үйрену;</a:t>
                </a:r>
                <a:endParaRPr lang="ru-RU" sz="32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457200" indent="-457200">
                  <a:lnSpc>
                    <a:spcPts val="3500"/>
                  </a:lnSpc>
                  <a:buFont typeface="Arial" pitchFamily="34" charset="0"/>
                  <a:buChar char="•"/>
                </a:pPr>
                <a:endParaRPr lang="ru-RU" sz="3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457200" indent="-457200">
                  <a:lnSpc>
                    <a:spcPts val="3500"/>
                  </a:lnSpc>
                  <a:buFont typeface="Arial" pitchFamily="34" charset="0"/>
                  <a:buChar char="•"/>
                </a:pPr>
                <a:r>
                  <a:rPr lang="kk-KZ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А</a:t>
                </a:r>
                <a:r>
                  <a:rPr lang="kk-KZ" sz="3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рифметикалық квадрат түбірі бар бөлшектерді түрлендіруді үйрену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kk-KZ" sz="3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kk-KZ" sz="3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E43F11A-34E8-4E0F-8AD4-F87DBB74D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0" y="1882376"/>
                <a:ext cx="6436485" cy="3234219"/>
              </a:xfrm>
              <a:prstGeom prst="rect">
                <a:avLst/>
              </a:prstGeom>
              <a:blipFill>
                <a:blip r:embed="rId3"/>
                <a:stretch>
                  <a:fillRect l="-2180" t="-3774" b="-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53" y="1113845"/>
            <a:ext cx="352379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88297" y="1229935"/>
                <a:ext cx="10379978" cy="4266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36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Бөлшектің бөлімінде (алымында) арифметикалық квадрат түбір таңбасы бар болса, </a:t>
                </a:r>
                <a:r>
                  <a:rPr lang="kk-KZ" sz="3600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бөлімінде (алымында) иррационалдық бар</a:t>
                </a:r>
                <a:r>
                  <a:rPr lang="kk-KZ" sz="36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6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деп айтылады.</a:t>
                </a:r>
                <a:endPara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36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36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Мысалы,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kk-KZ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den>
                    </m:f>
                    <m:r>
                      <a:rPr lang="ru-RU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>
                          <a:rPr lang="ru-RU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𝒃𝒄</m:t>
                            </m:r>
                          </m:e>
                        </m:rad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rad>
                      </m:den>
                    </m:f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3800"/>
                  </a:lnSpc>
                </a:pPr>
                <a:endParaRPr lang="ru-RU" sz="3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97" y="1229935"/>
                <a:ext cx="10379978" cy="4266424"/>
              </a:xfrm>
              <a:prstGeom prst="rect">
                <a:avLst/>
              </a:prstGeom>
              <a:blipFill>
                <a:blip r:embed="rId2"/>
                <a:stretch>
                  <a:fillRect l="-1820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02" y="2455817"/>
            <a:ext cx="2978995" cy="42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8309" y="1018903"/>
            <a:ext cx="10449966" cy="3431177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688297" y="1229935"/>
            <a:ext cx="10379978" cy="390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Бөлшектің бөліміндегі (алымындағы) иррационалдықтан босату деп бөлімінде (алымында) арифметикалық квадрат түбір таңбасы болмайтын бөлшекке келтіруді айтады.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800"/>
              </a:lnSpc>
            </a:pPr>
            <a:endParaRPr lang="ru-RU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4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553" y="3274423"/>
            <a:ext cx="5495109" cy="1071154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88297" y="1229935"/>
                <a:ext cx="10379978" cy="3961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36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Кейбір жағдайда бөлшектің бөлімін иррационалдықтан босату үшін түйіндес өрнектер ұғымы қолданылады</a:t>
                </a:r>
                <a:r>
                  <a:rPr lang="kk-KZ" sz="36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kk-KZ" sz="36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3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  <m:r>
                      <a:rPr lang="kk-KZ" sz="3600" b="1" i="1">
                        <a:latin typeface="Cambria Math" panose="02040503050406030204" pitchFamily="18" charset="0"/>
                      </a:rPr>
                      <m:t>   және  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ru-RU" sz="36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ru-RU" sz="3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:r>
                  <a:rPr lang="kk-KZ" sz="3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түйіндес өрнектер.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3800"/>
                  </a:lnSpc>
                </a:pPr>
                <a:endParaRPr lang="ru-RU" sz="3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97" y="1229935"/>
                <a:ext cx="10379978" cy="3961597"/>
              </a:xfrm>
              <a:prstGeom prst="rect">
                <a:avLst/>
              </a:prstGeom>
              <a:blipFill>
                <a:blip r:embed="rId2"/>
                <a:stretch>
                  <a:fillRect l="-1820" t="-2462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3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88296" y="1247352"/>
                <a:ext cx="10989897" cy="4137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36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Мысалы</a:t>
                </a:r>
                <a:r>
                  <a:rPr lang="kk-KZ" sz="36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kk-KZ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kk-KZ" sz="36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бөлшегін иррационалдықтан босатайық. Ол үшін бөлшектің алымы мен бөлімін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kk-KZ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kk-KZ" sz="36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ге көбейтеміз</a:t>
                </a:r>
                <a:r>
                  <a:rPr lang="kk-KZ" sz="36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kk-KZ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kk-KZ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kk-KZ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kk-KZ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96" y="1247352"/>
                <a:ext cx="10989897" cy="4137992"/>
              </a:xfrm>
              <a:prstGeom prst="rect">
                <a:avLst/>
              </a:prstGeom>
              <a:blipFill>
                <a:blip r:embed="rId2"/>
                <a:stretch>
                  <a:fillRect l="-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4985256" y="3735978"/>
            <a:ext cx="718857" cy="722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43391" y="4547346"/>
            <a:ext cx="782940" cy="651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860869" y="3160638"/>
            <a:ext cx="2124892" cy="73152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798423" y="2368731"/>
            <a:ext cx="2124892" cy="73152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697005" y="742255"/>
            <a:ext cx="10989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Бөлшектің бөлімін иррационалдықтан босатыңыз: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9864" y="2368731"/>
                <a:ext cx="10467702" cy="394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6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ru-RU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6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36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36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36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  <m:r>
                            <a:rPr lang="en-US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36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 lang="en-US" sz="36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36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3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36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3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36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36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5−3</m:t>
                          </m:r>
                        </m:den>
                      </m:f>
                      <m:r>
                        <a:rPr lang="en-US" sz="36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36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3600" b="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kk-KZ" sz="3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64" y="2368731"/>
                <a:ext cx="10467702" cy="3948068"/>
              </a:xfrm>
              <a:prstGeom prst="rect">
                <a:avLst/>
              </a:prstGeom>
              <a:blipFill>
                <a:blip r:embed="rId2"/>
                <a:stretch>
                  <a:fillRect l="-1747" b="-4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87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4641" y="4362994"/>
            <a:ext cx="3875314" cy="13498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9269" y="1088571"/>
                <a:ext cx="10310948" cy="452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kk-KZ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kk-KZ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kk-KZ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kk-KZ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k-KZ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kk-KZ" sz="36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kk-KZ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Жауабы: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600" b="1" i="1"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kk-KZ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kk-KZ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kk-KZ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kk-KZ" sz="36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9" y="1088571"/>
                <a:ext cx="10310948" cy="4529060"/>
              </a:xfrm>
              <a:prstGeom prst="rect">
                <a:avLst/>
              </a:prstGeom>
              <a:blipFill>
                <a:blip r:embed="rId2"/>
                <a:stretch>
                  <a:fillRect l="-473" t="-2153" b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4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19526</TotalTime>
  <Words>134</Words>
  <Application>Microsoft Office PowerPoint</Application>
  <PresentationFormat>Широкоэкранный</PresentationFormat>
  <Paragraphs>44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Open Sans</vt:lpstr>
      <vt:lpstr>PT Sans Caption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Бүгінгі сабақта: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Қорытындылай келе: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1272</cp:revision>
  <dcterms:created xsi:type="dcterms:W3CDTF">2017-01-10T11:09:36Z</dcterms:created>
  <dcterms:modified xsi:type="dcterms:W3CDTF">2024-08-14T05:09:24Z</dcterms:modified>
</cp:coreProperties>
</file>