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677" r:id="rId2"/>
    <p:sldId id="400" r:id="rId3"/>
    <p:sldId id="399" r:id="rId4"/>
    <p:sldId id="645" r:id="rId5"/>
    <p:sldId id="678" r:id="rId6"/>
    <p:sldId id="679" r:id="rId7"/>
    <p:sldId id="680" r:id="rId8"/>
    <p:sldId id="681" r:id="rId9"/>
    <p:sldId id="682" r:id="rId10"/>
    <p:sldId id="683" r:id="rId11"/>
    <p:sldId id="684" r:id="rId12"/>
    <p:sldId id="624" r:id="rId13"/>
    <p:sldId id="30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5F9C"/>
    <a:srgbClr val="0773BD"/>
    <a:srgbClr val="42027C"/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5332" autoAdjust="0"/>
  </p:normalViewPr>
  <p:slideViewPr>
    <p:cSldViewPr snapToGrid="0" showGuides="1">
      <p:cViewPr varScale="1">
        <p:scale>
          <a:sx n="45" d="100"/>
          <a:sy n="45" d="100"/>
        </p:scale>
        <p:origin x="34" y="840"/>
      </p:cViewPr>
      <p:guideLst>
        <p:guide orient="horz" pos="2183"/>
        <p:guide pos="384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40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626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06400" y="203200"/>
                <a:ext cx="11379200" cy="8104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4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Шешуі:</a:t>
                </a:r>
                <a:endParaRPr lang="kk-KZ" sz="40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dirty="0"/>
              </a:p>
              <a:p>
                <a:r>
                  <a:rPr lang="kk-KZ" sz="3600" b="1" dirty="0" smtClean="0"/>
                  <a:t>1)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𝟐𝟕</m:t>
                            </m:r>
                          </m:e>
                        </m:rad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e>
                        </m:rad>
                      </m:e>
                    </m: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𝟏𝟖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b="1" dirty="0" smtClean="0">
                  <a:solidFill>
                    <a:srgbClr val="065F9C"/>
                  </a:solidFill>
                  <a:latin typeface="Tahoma" panose="020B0604030504040204" pitchFamily="34" charset="0"/>
                </a:endParaRPr>
              </a:p>
              <a:p>
                <a:pPr lvl="0"/>
                <a:endParaRPr lang="kk-KZ" sz="36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ctr"/>
                <a:endParaRPr lang="kk-KZ" sz="32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00" y="203200"/>
                <a:ext cx="11379200" cy="8104398"/>
              </a:xfrm>
              <a:prstGeom prst="rect">
                <a:avLst/>
              </a:prstGeom>
              <a:blipFill>
                <a:blip r:embed="rId2"/>
                <a:stretch>
                  <a:fillRect l="-1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звернутая стрелка 6"/>
          <p:cNvSpPr/>
          <p:nvPr/>
        </p:nvSpPr>
        <p:spPr>
          <a:xfrm>
            <a:off x="1694572" y="1873983"/>
            <a:ext cx="2416258" cy="302242"/>
          </a:xfrm>
          <a:prstGeom prst="uturnArrow">
            <a:avLst>
              <a:gd name="adj1" fmla="val 25426"/>
              <a:gd name="adj2" fmla="val 25000"/>
              <a:gd name="adj3" fmla="val 25000"/>
              <a:gd name="adj4" fmla="val 75000"/>
              <a:gd name="adj5" fmla="val 10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звернутая стрелка 7"/>
          <p:cNvSpPr/>
          <p:nvPr/>
        </p:nvSpPr>
        <p:spPr>
          <a:xfrm>
            <a:off x="1711073" y="1873983"/>
            <a:ext cx="1557935" cy="302242"/>
          </a:xfrm>
          <a:prstGeom prst="uturnArrow">
            <a:avLst>
              <a:gd name="adj1" fmla="val 25426"/>
              <a:gd name="adj2" fmla="val 25000"/>
              <a:gd name="adj3" fmla="val 25000"/>
              <a:gd name="adj4" fmla="val 75000"/>
              <a:gd name="adj5" fmla="val 10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786255" y="2316632"/>
            <a:ext cx="378690" cy="5743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539493" y="3010355"/>
            <a:ext cx="531149" cy="5133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8423564" y="2798619"/>
            <a:ext cx="535709" cy="923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343025" y="3465513"/>
            <a:ext cx="872836" cy="461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115128" y="3465513"/>
            <a:ext cx="60875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776691" y="3465513"/>
            <a:ext cx="93749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757081" y="3465513"/>
            <a:ext cx="619137" cy="493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7839152" y="3485862"/>
            <a:ext cx="1177938" cy="493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79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47184" y="175491"/>
            <a:ext cx="5679798" cy="1062182"/>
          </a:xfrm>
          <a:prstGeom prst="rect">
            <a:avLst/>
          </a:prstGeom>
          <a:noFill/>
          <a:ln w="38100">
            <a:solidFill>
              <a:srgbClr val="065F9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39884" y="609600"/>
                <a:ext cx="11001972" cy="84654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e>
                            </m:rad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kk-KZ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𝟏𝟐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𝟓𝟒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kk-KZ" sz="3600" b="1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kk-K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𝟔𝟔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𝟑𝟔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3600" b="1" i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US" sz="3600" b="1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kk-KZ" sz="3600" b="1" i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𝟔𝟔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𝟑𝟔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3600" b="1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b="1" dirty="0" smtClean="0">
                  <a:solidFill>
                    <a:srgbClr val="065F9C"/>
                  </a:solidFill>
                  <a:latin typeface="Tahoma" panose="020B0604030504040204" pitchFamily="34" charset="0"/>
                </a:endParaRPr>
              </a:p>
              <a:p>
                <a:pPr lvl="0"/>
                <a:endParaRPr lang="kk-KZ" sz="36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ctr"/>
                <a:endParaRPr lang="kk-KZ" sz="32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884" y="609600"/>
                <a:ext cx="11001972" cy="8465459"/>
              </a:xfrm>
              <a:prstGeom prst="rect">
                <a:avLst/>
              </a:prstGeom>
              <a:blipFill>
                <a:blip r:embed="rId2"/>
                <a:stretch>
                  <a:fillRect l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847184" y="381705"/>
                <a:ext cx="5594672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184" y="381705"/>
                <a:ext cx="5594672" cy="6588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3677961" y="5200073"/>
            <a:ext cx="4525818" cy="711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1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905598" y="1627470"/>
                <a:ext cx="10372002" cy="21732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4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0"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</m:rad>
                      </m:e>
                    </m:d>
                    <m:r>
                      <a:rPr lang="en-US" sz="4000" b="1" i="0"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0"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</m:rad>
                      </m:e>
                    </m:d>
                    <m:r>
                      <a:rPr lang="en-US" sz="4000" b="1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1" i="0">
                                    <a:latin typeface="Cambria Math" panose="02040503050406030204" pitchFamily="18" charset="0"/>
                                  </a:rPr>
                                  <m:t>𝐚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0">
                        <a:latin typeface="Cambria Math" panose="02040503050406030204" pitchFamily="18" charset="0"/>
                      </a:rPr>
                      <m:t>𝐚</m:t>
                    </m:r>
                    <m:r>
                      <a:rPr lang="kk-KZ" sz="40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4000" b="1" i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𝐚</m:t>
                    </m:r>
                  </m:oMath>
                </a14:m>
                <a:endParaRPr lang="en-US" sz="4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36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9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598" y="1627470"/>
                <a:ext cx="10372002" cy="2173224"/>
              </a:xfrm>
              <a:prstGeom prst="rect">
                <a:avLst/>
              </a:prstGeom>
              <a:blipFill>
                <a:blip r:embed="rId2"/>
                <a:stretch>
                  <a:fillRect l="-2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2755149" y="2102234"/>
            <a:ext cx="1751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kk-KZ" sz="3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2717295" y="3483222"/>
                <a:ext cx="6549532" cy="784767"/>
              </a:xfrm>
              <a:prstGeom prst="rect">
                <a:avLst/>
              </a:prstGeom>
              <a:ln w="38100">
                <a:solidFill>
                  <a:srgbClr val="00206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ru-RU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𝒃</m:t>
                          </m:r>
                        </m:e>
                      </m:d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sSup>
                        <m:sSupPr>
                          <m:ctrlPr>
                            <a:rPr lang="kk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  <m:r>
                        <a:rPr lang="ru-RU" sz="4400" b="1" i="1">
                          <a:solidFill>
                            <a:srgbClr val="002060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−</m:t>
                      </m:r>
                      <m:sSup>
                        <m:sSupPr>
                          <m:ctrlPr>
                            <a:rPr lang="ru-RU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4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295" y="3483222"/>
                <a:ext cx="6549532" cy="7847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5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9272462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Сіздің меңгергеніңіз: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906011" y="1757976"/>
            <a:ext cx="817586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Көбейткішті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арифметикалық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түбірдің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алдына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шығаруды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астына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енгізуді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үйрендің</a:t>
            </a:r>
            <a:r>
              <a:rPr lang="kk-KZ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kk-KZ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endParaRPr lang="ru-RU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Квадрат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түбірлерді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түрлендіруді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үйрендің</a:t>
            </a:r>
            <a:endParaRPr lang="ru-RU" sz="3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1129537" y="1421022"/>
            <a:ext cx="6266944" cy="3884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Көбейткішті квадрат түбір белгісінің алдына шығару және көбейткішті квадрат түбір белгісінің астына алу</a:t>
            </a:r>
            <a:endParaRPr lang="ru-RU" sz="40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751528"/>
            <a:ext cx="6255111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906011" y="2331216"/>
            <a:ext cx="6436485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kk-KZ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көбейткішті квадрат түбір белгісінің алдына </a:t>
            </a:r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шығару; </a:t>
            </a:r>
            <a:endParaRPr lang="kk-KZ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көбейткішті </a:t>
            </a:r>
            <a:r>
              <a:rPr lang="kk-KZ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квадрат түбір белгісінің астына </a:t>
            </a:r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алу.</a:t>
            </a:r>
            <a:endParaRPr lang="kk-KZ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507124"/>
            <a:ext cx="1037997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kk-KZ" sz="4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Көбейткішті </a:t>
            </a:r>
            <a:r>
              <a:rPr lang="kk-KZ" sz="45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түбір таңбасының алдына шығару үшін:</a:t>
            </a: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06011" y="1890924"/>
            <a:ext cx="10379978" cy="3503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</a:t>
            </a:r>
            <a:r>
              <a:rPr lang="kk-KZ" sz="3800" b="1" dirty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санды бір көбейткіші санның квадраты болатындай көбейтіндіге </a:t>
            </a: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жіктеу;</a:t>
            </a:r>
            <a:endParaRPr lang="kk-KZ" sz="3800" b="1" dirty="0">
              <a:solidFill>
                <a:srgbClr val="4202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Көбейтіндіден </a:t>
            </a:r>
            <a:r>
              <a:rPr lang="kk-KZ" sz="3800" b="1" dirty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түбір шығару қасиетін қолдану.</a:t>
            </a:r>
            <a:endParaRPr lang="en-US" sz="3800" b="1" dirty="0">
              <a:solidFill>
                <a:srgbClr val="4202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5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507124"/>
            <a:ext cx="1037997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kk-KZ" sz="4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Көбейткішті </a:t>
            </a:r>
            <a:r>
              <a:rPr lang="kk-KZ" sz="45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түбір таңбасының </a:t>
            </a:r>
            <a:r>
              <a:rPr lang="kk-KZ" sz="4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астына енгізу </a:t>
            </a:r>
            <a:r>
              <a:rPr lang="kk-KZ" sz="45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үшін:</a:t>
            </a: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06011" y="1525164"/>
            <a:ext cx="10379978" cy="3503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kk-KZ" sz="3800" b="1" dirty="0" smtClean="0">
              <a:solidFill>
                <a:srgbClr val="4202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Арифметикалық </a:t>
            </a:r>
            <a:r>
              <a:rPr lang="kk-KZ" sz="3800" b="1" dirty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түбірдің алдында тұрған санды квадратымен түбірдің астына </a:t>
            </a: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енгізу;</a:t>
            </a:r>
            <a:endParaRPr lang="kk-KZ" sz="3800" b="1" dirty="0">
              <a:solidFill>
                <a:srgbClr val="4202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800" b="1" dirty="0" smtClean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</a:t>
            </a:r>
            <a:r>
              <a:rPr lang="kk-KZ" sz="3800" b="1" dirty="0">
                <a:solidFill>
                  <a:srgbClr val="4202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орындау.</a:t>
            </a:r>
            <a:endParaRPr lang="en-US" sz="3800" b="1" dirty="0">
              <a:solidFill>
                <a:srgbClr val="4202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48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61330" y="4946469"/>
            <a:ext cx="2926080" cy="783771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4381" y="726321"/>
            <a:ext cx="7252306" cy="1554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800"/>
              </a:lnSpc>
            </a:pPr>
            <a:r>
              <a:rPr lang="kk-KZ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dirty="0" smtClean="0"/>
              <a:t> </a:t>
            </a:r>
            <a:endParaRPr lang="kk-KZ" sz="40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Өрнектің </a:t>
            </a: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мәнін салыстыр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125898" y="1793280"/>
                <a:ext cx="10160091" cy="59925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buFont typeface="+mj-lt"/>
                  <a:buAutoNum type="arabicParenR"/>
                </a:pPr>
                <a:r>
                  <a:rPr lang="kk-KZ" sz="3600" b="1" dirty="0" smtClean="0">
                    <a:solidFill>
                      <a:srgbClr val="065F9C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kk-KZ" sz="3600" b="1" i="1" smtClean="0">
                        <a:solidFill>
                          <a:srgbClr val="065F9C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</a:t>
                </a:r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1">
                        <a:solidFill>
                          <a:srgbClr val="065F9C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kk-KZ" sz="36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e>
                      </m:rad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>
                          <a:latin typeface="Cambria Math" panose="02040503050406030204" pitchFamily="18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kk-KZ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kk-KZ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kk-KZ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kk-KZ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𝟏𝟖</m:t>
                          </m:r>
                        </m:e>
                      </m:rad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kk-KZ" sz="3600" b="1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kk-KZ" sz="3600" b="1" i="1">
                          <a:latin typeface="Cambria Math" panose="02040503050406030204" pitchFamily="18" charset="0"/>
                        </a:rPr>
                        <m:t>𝟏𝟖</m:t>
                      </m:r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US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</a:t>
                </a:r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kk-KZ" sz="3600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kk-KZ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1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kk-KZ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1"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lvl="0" indent="-342900">
                  <a:buFont typeface="+mj-lt"/>
                  <a:buAutoNum type="arabicParenR"/>
                </a:pPr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898" y="1793280"/>
                <a:ext cx="10160091" cy="5992538"/>
              </a:xfrm>
              <a:prstGeom prst="rect">
                <a:avLst/>
              </a:prstGeom>
              <a:blipFill>
                <a:blip r:embed="rId2"/>
                <a:stretch>
                  <a:fillRect l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15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5817" y="3756767"/>
            <a:ext cx="2926080" cy="783771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18695" y="-163951"/>
                <a:ext cx="10379978" cy="5600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742950" lvl="0" indent="-742950">
                  <a:buAutoNum type="arabicParenR" startAt="2"/>
                </a:pPr>
                <a14:m>
                  <m:oMath xmlns:m="http://schemas.openxmlformats.org/officeDocument/2006/math">
                    <m:r>
                      <a:rPr lang="kk-KZ" sz="3600" b="1" i="1">
                        <a:solidFill>
                          <a:srgbClr val="065F9C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</m:oMath>
                </a14:m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</a:t>
                </a:r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1">
                        <a:solidFill>
                          <a:srgbClr val="065F9C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kk-KZ" sz="3600" b="1" dirty="0" smtClean="0">
                  <a:solidFill>
                    <a:srgbClr val="065F9C"/>
                  </a:solidFill>
                  <a:latin typeface="Tahoma" panose="020B0604030504040204" pitchFamily="34" charset="0"/>
                </a:endParaRPr>
              </a:p>
              <a:p>
                <a:pPr lvl="0"/>
                <a:endParaRPr lang="kk-KZ" sz="36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ctr"/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𝟐𝟎</m:t>
                        </m:r>
                      </m:e>
                    </m:rad>
                  </m:oMath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32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𝟏𝟖</m:t>
                        </m:r>
                      </m:e>
                    </m:rad>
                  </m:oMath>
                </a14:m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</a:t>
                </a:r>
              </a:p>
              <a:p>
                <a:pPr algn="ctr"/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200" b="1" i="1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</m:oMath>
                </a14:m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kk-KZ" sz="32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95" y="-163951"/>
                <a:ext cx="10379978" cy="56009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202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2960" y="5351346"/>
            <a:ext cx="3082834" cy="103203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62171" y="0"/>
                <a:ext cx="10379978" cy="74566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r>
                  <a:rPr lang="kk-KZ" sz="3600" b="1" dirty="0" smtClean="0">
                    <a:solidFill>
                      <a:srgbClr val="065F9C"/>
                    </a:solidFill>
                  </a:rPr>
                  <a:t>3)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  <m:t>𝟕𝟐</m:t>
                        </m:r>
                      </m:e>
                    </m:rad>
                  </m:oMath>
                </a14:m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</a:t>
                </a:r>
                <a:r>
                  <a:rPr lang="kk-KZ" sz="3600" b="1" dirty="0">
                    <a:solidFill>
                      <a:srgbClr val="065F9C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1">
                        <a:solidFill>
                          <a:srgbClr val="065F9C"/>
                        </a:solidFill>
                        <a:latin typeface="Cambria Math" panose="02040503050406030204" pitchFamily="18" charset="0"/>
                      </a:rPr>
                      <m:t>𝟏𝟑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65F9C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1" i="1">
                                <a:solidFill>
                                  <a:srgbClr val="065F9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3600" b="1" i="1">
                                <a:solidFill>
                                  <a:srgbClr val="065F9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kk-KZ" sz="3600" b="1" i="1">
                                <a:solidFill>
                                  <a:srgbClr val="065F9C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e>
                    </m:rad>
                  </m:oMath>
                </a14:m>
                <a:endParaRPr lang="kk-KZ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𝟕𝟐</m:t>
                          </m:r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num>
                                    <m:den>
                                      <m: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𝟕𝟐</m:t>
                          </m:r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den>
                          </m:f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𝟕𝟐</m:t>
                          </m:r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𝟑𝟐</m:t>
                          </m:r>
                        </m:e>
                      </m:rad>
                    </m:oMath>
                  </m:oMathPara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𝟏𝟑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𝟏𝟔𝟗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𝟑𝟑𝟖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32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𝟏𝟏𝟐</m:t>
                          </m:r>
                          <m:f>
                            <m:f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</a:t>
                </a: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𝟑𝟐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𝟏𝟏𝟐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US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       </a:t>
                </a:r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32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200" b="1" i="1">
                            <a:latin typeface="Cambria Math" panose="02040503050406030204" pitchFamily="18" charset="0"/>
                          </a:rPr>
                          <m:t>𝟕𝟐</m:t>
                        </m:r>
                      </m:e>
                    </m:rad>
                  </m:oMath>
                </a14:m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latin typeface="Cambria Math" panose="02040503050406030204" pitchFamily="18" charset="0"/>
                      </a:rPr>
                      <m:t>𝟏𝟑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kk-KZ" sz="32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e>
                    </m:rad>
                  </m:oMath>
                </a14:m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71" y="0"/>
                <a:ext cx="10379978" cy="7456657"/>
              </a:xfrm>
              <a:prstGeom prst="rect">
                <a:avLst/>
              </a:prstGeom>
              <a:blipFill>
                <a:blip r:embed="rId2"/>
                <a:stretch>
                  <a:fillRect l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H="1">
            <a:off x="6035040" y="2612571"/>
            <a:ext cx="478971" cy="3222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601097" y="2290354"/>
            <a:ext cx="539933" cy="39188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08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en-US" sz="4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800"/>
              </a:lnSpc>
            </a:pP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06400" y="-175491"/>
                <a:ext cx="11379200" cy="71300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endParaRPr lang="kk-KZ" sz="3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kk-KZ" sz="40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Амалдарды </a:t>
                </a:r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</a:t>
                </a:r>
                <a:r>
                  <a:rPr lang="kk-KZ" sz="40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  <a:p>
                <a:endParaRPr lang="kk-KZ" dirty="0"/>
              </a:p>
              <a:p>
                <a:endParaRPr lang="en-US" dirty="0"/>
              </a:p>
              <a:p>
                <a:pPr lvl="0"/>
                <a:r>
                  <a:rPr lang="kk-KZ" sz="3600" b="1" dirty="0" smtClean="0"/>
                  <a:t>1)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kk-KZ" sz="3600" b="1" i="1"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𝟐𝟕</m:t>
                            </m:r>
                          </m:e>
                        </m:rad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e>
                        </m:rad>
                      </m:e>
                    </m:d>
                    <m:r>
                      <a:rPr lang="kk-KZ" sz="3600" b="1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𝟕𝟓</m:t>
                        </m:r>
                      </m:e>
                    </m:ra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r>
                  <a:rPr lang="kk-KZ" sz="3600" b="1" dirty="0" smtClean="0"/>
                  <a:t>2)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e>
                            </m:rad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r>
                  <a:rPr lang="kk-KZ" sz="3600" b="1" dirty="0" smtClean="0"/>
                  <a:t>3)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rad>
                      </m:e>
                    </m:d>
                    <m:r>
                      <a:rPr lang="kk-KZ" sz="3600" b="1" i="1"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kk-KZ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rad>
                      </m:e>
                    </m:d>
                    <m:r>
                      <a:rPr lang="kk-KZ" sz="36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36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kk-KZ" sz="3600" b="1" dirty="0" smtClean="0">
                  <a:solidFill>
                    <a:srgbClr val="065F9C"/>
                  </a:solidFill>
                  <a:latin typeface="Tahoma" panose="020B0604030504040204" pitchFamily="34" charset="0"/>
                </a:endParaRPr>
              </a:p>
              <a:p>
                <a:pPr lvl="0"/>
                <a:endParaRPr lang="kk-KZ" sz="36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ctr"/>
                <a:endParaRPr lang="kk-KZ" sz="3200" b="1" i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/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ru-RU" sz="40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00" y="-175491"/>
                <a:ext cx="11379200" cy="7130029"/>
              </a:xfrm>
              <a:prstGeom prst="rect">
                <a:avLst/>
              </a:prstGeom>
              <a:blipFill>
                <a:blip r:embed="rId2"/>
                <a:stretch>
                  <a:fillRect l="-1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298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19551</TotalTime>
  <Words>129</Words>
  <Application>Microsoft Office PowerPoint</Application>
  <PresentationFormat>Широкоэкранный</PresentationFormat>
  <Paragraphs>81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Сіздің меңгергеніңіз: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1278</cp:revision>
  <dcterms:created xsi:type="dcterms:W3CDTF">2017-01-10T11:09:36Z</dcterms:created>
  <dcterms:modified xsi:type="dcterms:W3CDTF">2024-08-14T05:08:54Z</dcterms:modified>
</cp:coreProperties>
</file>