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59" r:id="rId3"/>
    <p:sldId id="279" r:id="rId4"/>
    <p:sldId id="310" r:id="rId5"/>
    <p:sldId id="329" r:id="rId6"/>
    <p:sldId id="333" r:id="rId7"/>
    <p:sldId id="332" r:id="rId8"/>
    <p:sldId id="331" r:id="rId9"/>
    <p:sldId id="337" r:id="rId10"/>
    <p:sldId id="336" r:id="rId11"/>
    <p:sldId id="338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97" autoAdjust="0"/>
  </p:normalViewPr>
  <p:slideViewPr>
    <p:cSldViewPr snapToGrid="0">
      <p:cViewPr varScale="1">
        <p:scale>
          <a:sx n="46" d="100"/>
          <a:sy n="46" d="100"/>
        </p:scale>
        <p:origin x="53" y="7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D9935-B047-43A7-A674-0A0F332CBAA6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B568-06E0-497E-8697-71667FFAD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1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68-06E0-497E-8697-71667FFADD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68-06E0-497E-8697-71667FFADD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1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9D0-34A0-4D03-BD3A-50F7F6034403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2872-7659-4856-963F-78491DA6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wmf"/><Relationship Id="rId12" Type="http://schemas.openxmlformats.org/officeDocument/2006/relationships/image" Target="../media/image3.png"/><Relationship Id="rId2" Type="http://schemas.openxmlformats.org/officeDocument/2006/relationships/audio" Target="../media/audio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8.wmf"/><Relationship Id="rId3" Type="http://schemas.openxmlformats.org/officeDocument/2006/relationships/slideLayout" Target="../slideLayouts/slideLayout1.xml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4.bin"/><Relationship Id="rId2" Type="http://schemas.openxmlformats.org/officeDocument/2006/relationships/audio" Target="../media/audio9.bin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0.bin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12" Type="http://schemas.openxmlformats.org/officeDocument/2006/relationships/image" Target="../media/image3.png"/><Relationship Id="rId2" Type="http://schemas.openxmlformats.org/officeDocument/2006/relationships/audio" Target="../media/audio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wmf"/><Relationship Id="rId12" Type="http://schemas.openxmlformats.org/officeDocument/2006/relationships/image" Target="../media/image3.png"/><Relationship Id="rId2" Type="http://schemas.openxmlformats.org/officeDocument/2006/relationships/audio" Target="../media/audio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wmf"/><Relationship Id="rId12" Type="http://schemas.openxmlformats.org/officeDocument/2006/relationships/image" Target="../media/image3.png"/><Relationship Id="rId2" Type="http://schemas.openxmlformats.org/officeDocument/2006/relationships/audio" Target="../media/audio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3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6.wmf"/><Relationship Id="rId2" Type="http://schemas.openxmlformats.org/officeDocument/2006/relationships/audio" Target="../media/audio8.bin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3" y="2538188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6050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6" y="171451"/>
            <a:ext cx="12030074" cy="128587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 №4.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Есептеңдер: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1" y="1171575"/>
            <a:ext cx="10029824" cy="5000625"/>
          </a:xfrm>
        </p:spPr>
        <p:txBody>
          <a:bodyPr>
            <a:normAutofit/>
          </a:bodyPr>
          <a:lstStyle/>
          <a:p>
            <a:pPr algn="l"/>
            <a:r>
              <a:rPr lang="kk-KZ" sz="6000" dirty="0" smtClean="0"/>
              <a:t>1.       </a:t>
            </a:r>
            <a:endParaRPr lang="en-US" sz="6000" dirty="0" smtClean="0"/>
          </a:p>
          <a:p>
            <a:pPr algn="l"/>
            <a:r>
              <a:rPr lang="kk-KZ" sz="6000" dirty="0" smtClean="0"/>
              <a:t>2.  </a:t>
            </a:r>
            <a:endParaRPr lang="en-US" sz="6000" dirty="0" smtClean="0"/>
          </a:p>
          <a:p>
            <a:pPr algn="l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Шешуі: </a:t>
            </a:r>
          </a:p>
          <a:p>
            <a:pPr algn="l"/>
            <a:r>
              <a:rPr lang="kk-KZ" sz="6000" dirty="0" smtClean="0"/>
              <a:t>1.    </a:t>
            </a:r>
            <a:endParaRPr lang="ru-RU" sz="6000" dirty="0" smtClean="0"/>
          </a:p>
          <a:p>
            <a:pPr algn="l"/>
            <a:r>
              <a:rPr lang="kk-KZ" sz="6000" dirty="0" smtClean="0"/>
              <a:t>2. </a:t>
            </a:r>
            <a:endParaRPr lang="en-US" sz="6000" dirty="0" smtClean="0"/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/>
        </p:nvGraphicFramePr>
        <p:xfrm>
          <a:off x="1428750" y="1260283"/>
          <a:ext cx="1524000" cy="58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9" name="Уравнение" r:id="rId4" imgW="761669" imgH="279279" progId="Equation.3">
                  <p:embed/>
                </p:oleObj>
              </mc:Choice>
              <mc:Fallback>
                <p:oleObj name="Уравнение" r:id="rId4" imgW="761669" imgH="27927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260283"/>
                        <a:ext cx="1524000" cy="5875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6" name="Object 8"/>
          <p:cNvGraphicFramePr>
            <a:graphicFrameLocks noChangeAspect="1"/>
          </p:cNvGraphicFramePr>
          <p:nvPr/>
        </p:nvGraphicFramePr>
        <p:xfrm>
          <a:off x="1400175" y="2348795"/>
          <a:ext cx="1314450" cy="47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0" name="Уравнение" r:id="rId6" imgW="736280" imgH="253890" progId="Equation.3">
                  <p:embed/>
                </p:oleObj>
              </mc:Choice>
              <mc:Fallback>
                <p:oleObj name="Уравнение" r:id="rId6" imgW="736280" imgH="25389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348795"/>
                        <a:ext cx="1314450" cy="470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7" name="Object 9"/>
          <p:cNvGraphicFramePr>
            <a:graphicFrameLocks noChangeAspect="1"/>
          </p:cNvGraphicFramePr>
          <p:nvPr/>
        </p:nvGraphicFramePr>
        <p:xfrm>
          <a:off x="1304925" y="3819526"/>
          <a:ext cx="776882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1" name="Уравнение" r:id="rId8" imgW="3949700" imgH="279400" progId="Equation.3">
                  <p:embed/>
                </p:oleObj>
              </mc:Choice>
              <mc:Fallback>
                <p:oleObj name="Уравнение" r:id="rId8" imgW="3949700" imgH="279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3819526"/>
                        <a:ext cx="776882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8" name="Object 10"/>
          <p:cNvGraphicFramePr>
            <a:graphicFrameLocks noChangeAspect="1"/>
          </p:cNvGraphicFramePr>
          <p:nvPr/>
        </p:nvGraphicFramePr>
        <p:xfrm>
          <a:off x="1495424" y="4714875"/>
          <a:ext cx="753844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2" name="Уравнение" r:id="rId10" imgW="3657600" imgH="279400" progId="Equation.3">
                  <p:embed/>
                </p:oleObj>
              </mc:Choice>
              <mc:Fallback>
                <p:oleObj name="Уравнение" r:id="rId10" imgW="3657600" imgH="279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4" y="4714875"/>
                        <a:ext cx="7538442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~PP1940.WAV">
            <a:hlinkClick r:id="" action="ppaction://media"/>
          </p:cNvPr>
          <p:cNvPicPr>
            <a:picLocks noRot="1" noChangeAspect="1"/>
          </p:cNvPicPr>
          <p:nvPr>
            <a:wavAudioFile r:embed="rId2" name="~PP1940.WAV"/>
          </p:nvPr>
        </p:nvPicPr>
        <p:blipFill>
          <a:blip r:embed="rId12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6" y="171451"/>
            <a:ext cx="12030074" cy="128587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 №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Сандарды өсу реті бойынша орналастырыңыз: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1" y="1171575"/>
            <a:ext cx="10029824" cy="5000625"/>
          </a:xfrm>
        </p:spPr>
        <p:txBody>
          <a:bodyPr>
            <a:normAutofit/>
          </a:bodyPr>
          <a:lstStyle/>
          <a:p>
            <a:pPr algn="l"/>
            <a:r>
              <a:rPr lang="kk-KZ" sz="6000" dirty="0" smtClean="0"/>
              <a:t>         ;     ;     ; </a:t>
            </a:r>
            <a:endParaRPr lang="en-US" sz="6000" dirty="0" smtClean="0"/>
          </a:p>
          <a:p>
            <a:pPr algn="l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Шешуі: </a:t>
            </a:r>
          </a:p>
          <a:p>
            <a:pPr algn="l"/>
            <a:r>
              <a:rPr lang="kk-KZ" sz="6000" dirty="0" smtClean="0"/>
              <a:t>    </a:t>
            </a:r>
            <a:endParaRPr lang="ru-RU" sz="6000" dirty="0" smtClean="0"/>
          </a:p>
          <a:p>
            <a:pPr algn="l"/>
            <a:endParaRPr lang="en-US" sz="6000" dirty="0" smtClean="0"/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~PP1940.WAV">
            <a:hlinkClick r:id="" action="ppaction://media"/>
          </p:cNvPr>
          <p:cNvPicPr>
            <a:picLocks noRot="1" noChangeAspect="1"/>
          </p:cNvPicPr>
          <p:nvPr>
            <a:wavAudioFile r:embed="rId2" name="~PP1940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1371600" y="1241373"/>
          <a:ext cx="819150" cy="64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2" name="Уравнение" r:id="rId5" imgW="304668" imgH="228501" progId="Equation.3">
                  <p:embed/>
                </p:oleObj>
              </mc:Choice>
              <mc:Fallback>
                <p:oleObj name="Уравнение" r:id="rId5" imgW="304668" imgH="228501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41373"/>
                        <a:ext cx="819150" cy="644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4676775" y="1209859"/>
          <a:ext cx="819150" cy="60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3" name="Уравнение" r:id="rId7" imgW="317362" imgH="228501" progId="Equation.3">
                  <p:embed/>
                </p:oleObj>
              </mc:Choice>
              <mc:Fallback>
                <p:oleObj name="Уравнение" r:id="rId7" imgW="317362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1209859"/>
                        <a:ext cx="819150" cy="609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2514599" y="1231497"/>
          <a:ext cx="828675" cy="61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4" name="Уравнение" r:id="rId9" imgW="317362" imgH="228501" progId="Equation.3">
                  <p:embed/>
                </p:oleObj>
              </mc:Choice>
              <mc:Fallback>
                <p:oleObj name="Уравнение" r:id="rId9" imgW="317362" imgH="228501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1231497"/>
                        <a:ext cx="828675" cy="616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5" name="Object 9"/>
          <p:cNvGraphicFramePr>
            <a:graphicFrameLocks noChangeAspect="1"/>
          </p:cNvGraphicFramePr>
          <p:nvPr/>
        </p:nvGraphicFramePr>
        <p:xfrm>
          <a:off x="3552825" y="1219201"/>
          <a:ext cx="814284" cy="58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5" name="Уравнение" r:id="rId11" imgW="317160" imgH="215640" progId="Equation.3">
                  <p:embed/>
                </p:oleObj>
              </mc:Choice>
              <mc:Fallback>
                <p:oleObj name="Уравнение" r:id="rId11" imgW="31716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1219201"/>
                        <a:ext cx="814284" cy="581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6" name="Object 10"/>
          <p:cNvGraphicFramePr>
            <a:graphicFrameLocks noChangeAspect="1"/>
          </p:cNvGraphicFramePr>
          <p:nvPr/>
        </p:nvGraphicFramePr>
        <p:xfrm>
          <a:off x="2438400" y="2114550"/>
          <a:ext cx="338301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6" name="Уравнение" r:id="rId13" imgW="1879600" imgH="254000" progId="Equation.3">
                  <p:embed/>
                </p:oleObj>
              </mc:Choice>
              <mc:Fallback>
                <p:oleObj name="Уравнение" r:id="rId13" imgW="1879600" imgH="254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14550"/>
                        <a:ext cx="338301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/>
        </p:nvGraphicFramePr>
        <p:xfrm>
          <a:off x="847724" y="2752725"/>
          <a:ext cx="3655629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7" name="Уравнение" r:id="rId15" imgW="1916868" imgH="253890" progId="Equation.3">
                  <p:embed/>
                </p:oleObj>
              </mc:Choice>
              <mc:Fallback>
                <p:oleObj name="Уравнение" r:id="rId15" imgW="1916868" imgH="25389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4" y="2752725"/>
                        <a:ext cx="3655629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8" name="Object 12"/>
          <p:cNvGraphicFramePr>
            <a:graphicFrameLocks noChangeAspect="1"/>
          </p:cNvGraphicFramePr>
          <p:nvPr/>
        </p:nvGraphicFramePr>
        <p:xfrm>
          <a:off x="1000125" y="3400425"/>
          <a:ext cx="2922204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8" name="Уравнение" r:id="rId17" imgW="1981200" imgH="254000" progId="Equation.3">
                  <p:embed/>
                </p:oleObj>
              </mc:Choice>
              <mc:Fallback>
                <p:oleObj name="Уравнение" r:id="rId17" imgW="1981200" imgH="254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400425"/>
                        <a:ext cx="2922204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/>
        </p:nvGraphicFramePr>
        <p:xfrm>
          <a:off x="1200150" y="3858060"/>
          <a:ext cx="2817934" cy="41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9" name="Уравнение" r:id="rId19" imgW="1600200" imgH="228600" progId="Equation.3">
                  <p:embed/>
                </p:oleObj>
              </mc:Choice>
              <mc:Fallback>
                <p:oleObj name="Уравнение" r:id="rId19" imgW="16002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3858060"/>
                        <a:ext cx="2817934" cy="418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1304925" y="4330700"/>
          <a:ext cx="2762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0" name="Уравнение" r:id="rId21" imgW="1587500" imgH="228600" progId="Equation.3">
                  <p:embed/>
                </p:oleObj>
              </mc:Choice>
              <mc:Fallback>
                <p:oleObj name="Уравнение" r:id="rId21" imgW="15875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330700"/>
                        <a:ext cx="27622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/>
        </p:nvGraphicFramePr>
        <p:xfrm>
          <a:off x="1419225" y="4876800"/>
          <a:ext cx="239929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1" name="Уравнение" r:id="rId23" imgW="1244600" imgH="241300" progId="Equation.3">
                  <p:embed/>
                </p:oleObj>
              </mc:Choice>
              <mc:Fallback>
                <p:oleObj name="Уравнение" r:id="rId23" imgW="1244600" imgH="2413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4876800"/>
                        <a:ext cx="239929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4FCEE11-4AB3-4847-9E51-E42FD092039B}"/>
              </a:ext>
            </a:extLst>
          </p:cNvPr>
          <p:cNvSpPr txBox="1"/>
          <p:nvPr/>
        </p:nvSpPr>
        <p:spPr>
          <a:xfrm>
            <a:off x="638175" y="3276600"/>
            <a:ext cx="7406599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өбейткішті квадрат түбір белгісінің алдына шығаруды және көбейткішті квадрат түбір белгісінің астына алуды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ілдіңіздер.</a:t>
            </a:r>
            <a:r>
              <a:rPr lang="kk-KZ" sz="3600" dirty="0" smtClean="0">
                <a:solidFill>
                  <a:srgbClr val="FF0000"/>
                </a:solidFill>
              </a:rPr>
              <a:t> </a:t>
            </a:r>
            <a:endParaRPr lang="en-US" sz="35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50472" y="1926038"/>
            <a:ext cx="4477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5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pic>
        <p:nvPicPr>
          <p:cNvPr id="7" name="~PP2549.WAV">
            <a:hlinkClick r:id="" action="ppaction://media"/>
          </p:cNvPr>
          <p:cNvPicPr>
            <a:picLocks noRot="1" noChangeAspect="1"/>
          </p:cNvPicPr>
          <p:nvPr>
            <a:wavAudioFile r:embed="rId1" name="~PP2549.WAV"/>
          </p:nvPr>
        </p:nvPicPr>
        <p:blipFill>
          <a:blip r:embed="rId5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2506" y="1073175"/>
            <a:ext cx="4023028" cy="905417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Тақырып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050" y="2482369"/>
            <a:ext cx="7505700" cy="287068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sz="6000" b="1" kern="0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«</a:t>
            </a:r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Құрамында квадрат түбірлері бар өрнектерді түрлендіру</a:t>
            </a:r>
            <a:r>
              <a:rPr lang="kk-KZ" sz="6000" b="1" kern="0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»</a:t>
            </a:r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pic>
        <p:nvPicPr>
          <p:cNvPr id="6" name="~PP1283.WAV">
            <a:hlinkClick r:id="" action="ppaction://media"/>
          </p:cNvPr>
          <p:cNvPicPr>
            <a:picLocks noRot="1" noChangeAspect="1"/>
          </p:cNvPicPr>
          <p:nvPr>
            <a:wavAudioFile r:embed="rId1" name="~PP1283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551" y="2011680"/>
            <a:ext cx="94754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kern="0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Оқу мақсаты: 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8.1.2.3 көбейткішті квадрат түбір белгісінің алдына шығару және көбейткішті квадрат түбір белгісінің астына алу;</a:t>
            </a:r>
            <a:endParaRPr lang="ru-RU" sz="3600" kern="0" dirty="0">
              <a:solidFill>
                <a:srgbClr val="00206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3" name="~PP258.WAV">
            <a:hlinkClick r:id="" action="ppaction://media"/>
          </p:cNvPr>
          <p:cNvPicPr>
            <a:picLocks noRot="1" noChangeAspect="1"/>
          </p:cNvPicPr>
          <p:nvPr>
            <a:wavAudioFile r:embed="rId1" name="~PP258.WAV"/>
          </p:nvPr>
        </p:nvPicPr>
        <p:blipFill>
          <a:blip r:embed="rId4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874" y="0"/>
            <a:ext cx="9848851" cy="22860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Көбейткішті түбір таңбасының алдына шығару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975" y="1143001"/>
            <a:ext cx="9448800" cy="4060310"/>
          </a:xfrm>
        </p:spPr>
        <p:txBody>
          <a:bodyPr>
            <a:normAutofit/>
          </a:bodyPr>
          <a:lstStyle/>
          <a:p>
            <a:pPr algn="l"/>
            <a:r>
              <a:rPr lang="kk-KZ" sz="6000" dirty="0" smtClean="0"/>
              <a:t>       </a:t>
            </a:r>
            <a:endParaRPr lang="en-US" sz="6000" dirty="0" smtClean="0"/>
          </a:p>
          <a:p>
            <a:pPr algn="l"/>
            <a:r>
              <a:rPr lang="kk-KZ" sz="6000" dirty="0" smtClean="0"/>
              <a:t> </a:t>
            </a:r>
            <a:endParaRPr lang="en-US" sz="6000" dirty="0" smtClean="0"/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1238249" y="2047874"/>
          <a:ext cx="78141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8" name="Уравнение" r:id="rId4" imgW="2451100" imgH="228600" progId="Equation.3">
                  <p:embed/>
                </p:oleObj>
              </mc:Choice>
              <mc:Fallback>
                <p:oleObj name="Уравнение" r:id="rId4" imgW="24511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49" y="2047874"/>
                        <a:ext cx="781416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~PP3644.WAV">
            <a:hlinkClick r:id="" action="ppaction://media"/>
          </p:cNvPr>
          <p:cNvPicPr>
            <a:picLocks noRot="1" noChangeAspect="1"/>
          </p:cNvPicPr>
          <p:nvPr>
            <a:wavAudioFile r:embed="rId2" name="~PP3644.WAV"/>
          </p:nvPr>
        </p:nvPicPr>
        <p:blipFill>
          <a:blip r:embed="rId6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49" y="-2"/>
            <a:ext cx="10009663" cy="2208811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Көбе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ткішті түбір таңбасының ішіне енгізу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975" y="1143001"/>
            <a:ext cx="9448800" cy="4060310"/>
          </a:xfrm>
        </p:spPr>
        <p:txBody>
          <a:bodyPr>
            <a:normAutofit/>
          </a:bodyPr>
          <a:lstStyle/>
          <a:p>
            <a:pPr algn="l"/>
            <a:r>
              <a:rPr lang="kk-KZ" sz="6000" dirty="0" smtClean="0"/>
              <a:t>       </a:t>
            </a:r>
            <a:endParaRPr lang="en-US" sz="6000" dirty="0" smtClean="0"/>
          </a:p>
          <a:p>
            <a:pPr algn="l"/>
            <a:r>
              <a:rPr lang="kk-KZ" sz="6000" dirty="0" smtClean="0"/>
              <a:t> </a:t>
            </a:r>
            <a:endParaRPr lang="en-US" sz="6000" dirty="0" smtClean="0"/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1315458" y="1813461"/>
          <a:ext cx="7451481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" name="Уравнение" r:id="rId4" imgW="2057400" imgH="228600" progId="Equation.3">
                  <p:embed/>
                </p:oleObj>
              </mc:Choice>
              <mc:Fallback>
                <p:oleObj name="Уравнение" r:id="rId4" imgW="2057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458" y="1813461"/>
                        <a:ext cx="7451481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~PP1595.WAV">
            <a:hlinkClick r:id="" action="ppaction://media"/>
          </p:cNvPr>
          <p:cNvPicPr>
            <a:picLocks noRot="1" noChangeAspect="1"/>
          </p:cNvPicPr>
          <p:nvPr>
            <a:wavAudioFile r:embed="rId2" name="~PP1595.WAV"/>
          </p:nvPr>
        </p:nvPicPr>
        <p:blipFill>
          <a:blip r:embed="rId6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276" y="247651"/>
            <a:ext cx="12030074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Тапсырма №1. Көбейткішті түбір таңбасының алдына шығарыңыз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1" y="1171575"/>
            <a:ext cx="10029824" cy="5000625"/>
          </a:xfrm>
        </p:spPr>
        <p:txBody>
          <a:bodyPr>
            <a:normAutofit/>
          </a:bodyPr>
          <a:lstStyle/>
          <a:p>
            <a:pPr algn="l"/>
            <a:r>
              <a:rPr lang="kk-KZ" sz="6000" dirty="0" smtClean="0"/>
              <a:t>1.       </a:t>
            </a:r>
            <a:endParaRPr lang="en-US" sz="6000" dirty="0" smtClean="0"/>
          </a:p>
          <a:p>
            <a:pPr algn="l"/>
            <a:r>
              <a:rPr lang="kk-KZ" sz="6000" dirty="0" smtClean="0"/>
              <a:t>2.  </a:t>
            </a:r>
            <a:endParaRPr lang="en-US" sz="6000" dirty="0" smtClean="0"/>
          </a:p>
          <a:p>
            <a:pPr algn="l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Шешуі: </a:t>
            </a:r>
          </a:p>
          <a:p>
            <a:pPr algn="l"/>
            <a:r>
              <a:rPr lang="kk-KZ" sz="6000" dirty="0" smtClean="0"/>
              <a:t>1.    </a:t>
            </a:r>
            <a:endParaRPr lang="ru-RU" sz="6000" dirty="0" smtClean="0"/>
          </a:p>
          <a:p>
            <a:pPr algn="l"/>
            <a:r>
              <a:rPr lang="kk-KZ" sz="6000" dirty="0" smtClean="0"/>
              <a:t>2. </a:t>
            </a:r>
            <a:endParaRPr lang="en-US" sz="6000" dirty="0" smtClean="0"/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0711" name="Object 7"/>
          <p:cNvGraphicFramePr>
            <a:graphicFrameLocks noChangeAspect="1"/>
          </p:cNvGraphicFramePr>
          <p:nvPr/>
        </p:nvGraphicFramePr>
        <p:xfrm>
          <a:off x="1304925" y="1226626"/>
          <a:ext cx="857250" cy="69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5" name="Уравнение" r:id="rId4" imgW="291973" imgH="228501" progId="Equation.3">
                  <p:embed/>
                </p:oleObj>
              </mc:Choice>
              <mc:Fallback>
                <p:oleObj name="Уравнение" r:id="rId4" imgW="291973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1226626"/>
                        <a:ext cx="857250" cy="697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2" name="Object 8"/>
          <p:cNvGraphicFramePr>
            <a:graphicFrameLocks noChangeAspect="1"/>
          </p:cNvGraphicFramePr>
          <p:nvPr/>
        </p:nvGraphicFramePr>
        <p:xfrm>
          <a:off x="1466850" y="2175452"/>
          <a:ext cx="781050" cy="61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6" name="Уравнение" r:id="rId6" imgW="304668" imgH="228501" progId="Equation.3">
                  <p:embed/>
                </p:oleObj>
              </mc:Choice>
              <mc:Fallback>
                <p:oleObj name="Уравнение" r:id="rId6" imgW="304668" imgH="228501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2175452"/>
                        <a:ext cx="781050" cy="615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3" name="Object 9"/>
          <p:cNvGraphicFramePr>
            <a:graphicFrameLocks noChangeAspect="1"/>
          </p:cNvGraphicFramePr>
          <p:nvPr/>
        </p:nvGraphicFramePr>
        <p:xfrm>
          <a:off x="1552575" y="3838576"/>
          <a:ext cx="4076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7" name="Уравнение" r:id="rId8" imgW="1930400" imgH="228600" progId="Equation.3">
                  <p:embed/>
                </p:oleObj>
              </mc:Choice>
              <mc:Fallback>
                <p:oleObj name="Уравнение" r:id="rId8" imgW="19304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838576"/>
                        <a:ext cx="4076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4" name="Object 10"/>
          <p:cNvGraphicFramePr>
            <a:graphicFrameLocks noChangeAspect="1"/>
          </p:cNvGraphicFramePr>
          <p:nvPr/>
        </p:nvGraphicFramePr>
        <p:xfrm>
          <a:off x="1628775" y="4714875"/>
          <a:ext cx="4823681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8" name="Уравнение" r:id="rId10" imgW="2108200" imgH="228600" progId="Equation.3">
                  <p:embed/>
                </p:oleObj>
              </mc:Choice>
              <mc:Fallback>
                <p:oleObj name="Уравнение" r:id="rId10" imgW="21082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4714875"/>
                        <a:ext cx="4823681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~PP10.WAV">
            <a:hlinkClick r:id="" action="ppaction://media"/>
          </p:cNvPr>
          <p:cNvPicPr>
            <a:picLocks noRot="1" noChangeAspect="1"/>
          </p:cNvPicPr>
          <p:nvPr>
            <a:wavAudioFile r:embed="rId2" name="~PP10.WAV"/>
          </p:nvPr>
        </p:nvPicPr>
        <p:blipFill>
          <a:blip r:embed="rId12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6" y="171451"/>
            <a:ext cx="12030074" cy="128587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 №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Өрнектерді түрлендіріңіз.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1" y="1171575"/>
            <a:ext cx="10029824" cy="5000625"/>
          </a:xfrm>
        </p:spPr>
        <p:txBody>
          <a:bodyPr>
            <a:normAutofit/>
          </a:bodyPr>
          <a:lstStyle/>
          <a:p>
            <a:pPr algn="l"/>
            <a:r>
              <a:rPr lang="kk-KZ" sz="6000" dirty="0" smtClean="0"/>
              <a:t>1.       </a:t>
            </a:r>
            <a:endParaRPr lang="en-US" sz="6000" dirty="0" smtClean="0"/>
          </a:p>
          <a:p>
            <a:pPr algn="l"/>
            <a:r>
              <a:rPr lang="kk-KZ" sz="6000" dirty="0" smtClean="0"/>
              <a:t>2.  </a:t>
            </a:r>
            <a:endParaRPr lang="en-US" sz="6000" dirty="0" smtClean="0"/>
          </a:p>
          <a:p>
            <a:pPr algn="l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Шешуі: </a:t>
            </a:r>
          </a:p>
          <a:p>
            <a:pPr algn="l"/>
            <a:r>
              <a:rPr lang="kk-KZ" sz="6000" dirty="0" smtClean="0"/>
              <a:t>1.    </a:t>
            </a:r>
            <a:endParaRPr lang="ru-RU" sz="6000" dirty="0" smtClean="0"/>
          </a:p>
          <a:p>
            <a:pPr algn="l"/>
            <a:r>
              <a:rPr lang="kk-KZ" sz="6000" dirty="0" smtClean="0"/>
              <a:t>2. </a:t>
            </a:r>
            <a:endParaRPr lang="en-US" sz="6000" dirty="0" smtClean="0"/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1438275" y="1249089"/>
          <a:ext cx="781050" cy="64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Уравнение" r:id="rId4" imgW="317225" imgH="253780" progId="Equation.3">
                  <p:embed/>
                </p:oleObj>
              </mc:Choice>
              <mc:Fallback>
                <p:oleObj name="Уравнение" r:id="rId4" imgW="317225" imgH="2537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249089"/>
                        <a:ext cx="781050" cy="646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8" name="Object 8"/>
          <p:cNvGraphicFramePr>
            <a:graphicFrameLocks noChangeAspect="1"/>
          </p:cNvGraphicFramePr>
          <p:nvPr/>
        </p:nvGraphicFramePr>
        <p:xfrm>
          <a:off x="1314450" y="2257425"/>
          <a:ext cx="1409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4" name="Уравнение" r:id="rId6" imgW="761669" imgH="279279" progId="Equation.3">
                  <p:embed/>
                </p:oleObj>
              </mc:Choice>
              <mc:Fallback>
                <p:oleObj name="Уравнение" r:id="rId6" imgW="761669" imgH="27927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257425"/>
                        <a:ext cx="1409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9" name="Object 9"/>
          <p:cNvGraphicFramePr>
            <a:graphicFrameLocks noChangeAspect="1"/>
          </p:cNvGraphicFramePr>
          <p:nvPr/>
        </p:nvGraphicFramePr>
        <p:xfrm>
          <a:off x="3352800" y="2298455"/>
          <a:ext cx="762000" cy="39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Уравнение" r:id="rId8" imgW="355138" imgH="177569" progId="Equation.3">
                  <p:embed/>
                </p:oleObj>
              </mc:Choice>
              <mc:Fallback>
                <p:oleObj name="Уравнение" r:id="rId8" imgW="355138" imgH="17756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98455"/>
                        <a:ext cx="762000" cy="390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0" name="Object 10"/>
          <p:cNvGraphicFramePr>
            <a:graphicFrameLocks noChangeAspect="1"/>
          </p:cNvGraphicFramePr>
          <p:nvPr/>
        </p:nvGraphicFramePr>
        <p:xfrm>
          <a:off x="1409700" y="3862387"/>
          <a:ext cx="1038226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6" name="Уравнение" r:id="rId10" imgW="596900" imgH="292100" progId="Equation.3">
                  <p:embed/>
                </p:oleObj>
              </mc:Choice>
              <mc:Fallback>
                <p:oleObj name="Уравнение" r:id="rId10" imgW="596900" imgH="292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62387"/>
                        <a:ext cx="1038226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~PP1953.WAV">
            <a:hlinkClick r:id="" action="ppaction://media"/>
          </p:cNvPr>
          <p:cNvPicPr>
            <a:picLocks noRot="1" noChangeAspect="1"/>
          </p:cNvPicPr>
          <p:nvPr>
            <a:wavAudioFile r:embed="rId2" name="~PP1953.WAV"/>
          </p:nvPr>
        </p:nvPicPr>
        <p:blipFill>
          <a:blip r:embed="rId12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  <p:graphicFrame>
        <p:nvGraphicFramePr>
          <p:cNvPr id="199692" name="Object 12"/>
          <p:cNvGraphicFramePr>
            <a:graphicFrameLocks noChangeAspect="1"/>
          </p:cNvGraphicFramePr>
          <p:nvPr/>
        </p:nvGraphicFramePr>
        <p:xfrm>
          <a:off x="1276349" y="4752975"/>
          <a:ext cx="654800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7" name="Уравнение" r:id="rId13" imgW="3619500" imgH="292100" progId="Equation.3">
                  <p:embed/>
                </p:oleObj>
              </mc:Choice>
              <mc:Fallback>
                <p:oleObj name="Уравнение" r:id="rId13" imgW="3619500" imgH="292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49" y="4752975"/>
                        <a:ext cx="654800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6" y="171451"/>
            <a:ext cx="12030074" cy="128587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Тапсырма №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Салыстырыңыз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1" y="1171575"/>
            <a:ext cx="10029824" cy="5000625"/>
          </a:xfrm>
        </p:spPr>
        <p:txBody>
          <a:bodyPr>
            <a:normAutofit/>
          </a:bodyPr>
          <a:lstStyle/>
          <a:p>
            <a:pPr algn="l"/>
            <a:r>
              <a:rPr lang="kk-KZ" sz="6000" dirty="0" smtClean="0"/>
              <a:t>1. </a:t>
            </a:r>
            <a:r>
              <a:rPr lang="en-US" sz="6000" dirty="0" smtClean="0"/>
              <a:t>     </a:t>
            </a:r>
            <a:r>
              <a:rPr lang="ru-RU" sz="6000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</a:t>
            </a:r>
            <a:endParaRPr lang="en-US" sz="6000" dirty="0" smtClean="0"/>
          </a:p>
          <a:p>
            <a:pPr algn="l"/>
            <a:r>
              <a:rPr lang="kk-KZ" sz="6000" dirty="0" smtClean="0"/>
              <a:t>2.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</a:t>
            </a:r>
            <a:endParaRPr lang="en-US" sz="2800" dirty="0" smtClean="0"/>
          </a:p>
          <a:p>
            <a:pPr algn="l"/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1457324" y="1329418"/>
          <a:ext cx="1066801" cy="56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7" name="Уравнение" r:id="rId4" imgW="304668" imgH="228501" progId="Equation.3">
                  <p:embed/>
                </p:oleObj>
              </mc:Choice>
              <mc:Fallback>
                <p:oleObj name="Уравнение" r:id="rId4" imgW="304668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4" y="1329418"/>
                        <a:ext cx="1066801" cy="566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3257550" y="1322822"/>
          <a:ext cx="781050" cy="59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Уравнение" r:id="rId6" imgW="304536" imgH="215713" progId="Equation.3">
                  <p:embed/>
                </p:oleObj>
              </mc:Choice>
              <mc:Fallback>
                <p:oleObj name="Уравнение" r:id="rId6" imgW="304536" imgH="21571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322822"/>
                        <a:ext cx="781050" cy="591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5" name="Object 9"/>
          <p:cNvGraphicFramePr>
            <a:graphicFrameLocks noChangeAspect="1"/>
          </p:cNvGraphicFramePr>
          <p:nvPr/>
        </p:nvGraphicFramePr>
        <p:xfrm>
          <a:off x="1581149" y="2198490"/>
          <a:ext cx="733425" cy="68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Уравнение" r:id="rId8" imgW="431613" imgH="393529" progId="Equation.3">
                  <p:embed/>
                </p:oleObj>
              </mc:Choice>
              <mc:Fallback>
                <p:oleObj name="Уравнение" r:id="rId8" imgW="431613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49" y="2198490"/>
                        <a:ext cx="733425" cy="687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6" name="Object 10"/>
          <p:cNvGraphicFramePr>
            <a:graphicFrameLocks noChangeAspect="1"/>
          </p:cNvGraphicFramePr>
          <p:nvPr/>
        </p:nvGraphicFramePr>
        <p:xfrm>
          <a:off x="3381375" y="2133378"/>
          <a:ext cx="666750" cy="79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0" name="Уравнение" r:id="rId10" imgW="393529" imgH="444307" progId="Equation.3">
                  <p:embed/>
                </p:oleObj>
              </mc:Choice>
              <mc:Fallback>
                <p:oleObj name="Уравнение" r:id="rId10" imgW="393529" imgH="444307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133378"/>
                        <a:ext cx="666750" cy="790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~PP935.WAV">
            <a:hlinkClick r:id="" action="ppaction://media"/>
          </p:cNvPr>
          <p:cNvPicPr>
            <a:picLocks noRot="1" noChangeAspect="1"/>
          </p:cNvPicPr>
          <p:nvPr>
            <a:wavAudioFile r:embed="rId2" name="~PP935.WAV"/>
          </p:nvPr>
        </p:nvPicPr>
        <p:blipFill>
          <a:blip r:embed="rId12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51" y="219076"/>
            <a:ext cx="12001500" cy="61912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Шешуі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175" y="1171575"/>
            <a:ext cx="8410575" cy="4031735"/>
          </a:xfrm>
        </p:spPr>
        <p:txBody>
          <a:bodyPr>
            <a:normAutofit/>
          </a:bodyPr>
          <a:lstStyle/>
          <a:p>
            <a:pPr algn="l"/>
            <a:r>
              <a:rPr lang="kk-KZ" sz="2800" dirty="0" smtClean="0"/>
              <a:t>1.       </a:t>
            </a:r>
            <a:endParaRPr lang="en-US" sz="2800" dirty="0" smtClean="0"/>
          </a:p>
          <a:p>
            <a:pPr algn="l"/>
            <a:endParaRPr lang="kk-KZ" sz="6000" dirty="0" smtClean="0"/>
          </a:p>
          <a:p>
            <a:pPr algn="l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60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1358653" y="888452"/>
          <a:ext cx="4175248" cy="59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Уравнение" r:id="rId4" imgW="1854000" imgH="253800" progId="Equation.3">
                  <p:embed/>
                </p:oleObj>
              </mc:Choice>
              <mc:Fallback>
                <p:oleObj name="Уравнение" r:id="rId4" imgW="18540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653" y="888452"/>
                        <a:ext cx="4175248" cy="59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1123950" y="1579419"/>
          <a:ext cx="3683758" cy="51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Уравнение" r:id="rId6" imgW="1879600" imgH="254000" progId="Equation.3">
                  <p:embed/>
                </p:oleObj>
              </mc:Choice>
              <mc:Fallback>
                <p:oleObj name="Уравнение" r:id="rId6" imgW="18796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579419"/>
                        <a:ext cx="3683758" cy="51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9" name="Object 9"/>
          <p:cNvGraphicFramePr>
            <a:graphicFrameLocks noChangeAspect="1"/>
          </p:cNvGraphicFramePr>
          <p:nvPr/>
        </p:nvGraphicFramePr>
        <p:xfrm>
          <a:off x="1442357" y="2078381"/>
          <a:ext cx="1406622" cy="46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4" name="Уравнение" r:id="rId8" imgW="723586" imgH="228501" progId="Equation.3">
                  <p:embed/>
                </p:oleObj>
              </mc:Choice>
              <mc:Fallback>
                <p:oleObj name="Уравнение" r:id="rId8" imgW="723586" imgH="22850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357" y="2078381"/>
                        <a:ext cx="1406622" cy="46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ChangeAspect="1"/>
          </p:cNvGraphicFramePr>
          <p:nvPr/>
        </p:nvGraphicFramePr>
        <p:xfrm>
          <a:off x="1416131" y="2592724"/>
          <a:ext cx="1623952" cy="53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5" name="Уравнение" r:id="rId10" imgW="723586" imgH="228501" progId="Equation.3">
                  <p:embed/>
                </p:oleObj>
              </mc:Choice>
              <mc:Fallback>
                <p:oleObj name="Уравнение" r:id="rId10" imgW="723586" imgH="22850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131" y="2592724"/>
                        <a:ext cx="1623952" cy="534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47651" y="3111335"/>
          <a:ext cx="3198009" cy="7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6" name="Уравнение" r:id="rId12" imgW="2057400" imgH="444500" progId="Equation.3">
                  <p:embed/>
                </p:oleObj>
              </mc:Choice>
              <mc:Fallback>
                <p:oleObj name="Уравнение" r:id="rId12" imgW="2057400" imgH="444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651" y="3111335"/>
                        <a:ext cx="3198009" cy="72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2" name="Object 12"/>
          <p:cNvGraphicFramePr>
            <a:graphicFrameLocks noChangeAspect="1"/>
          </p:cNvGraphicFramePr>
          <p:nvPr/>
        </p:nvGraphicFramePr>
        <p:xfrm>
          <a:off x="1183450" y="3784576"/>
          <a:ext cx="4846731" cy="75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7" name="Уравнение" r:id="rId14" imgW="2959100" imgH="444500" progId="Equation.3">
                  <p:embed/>
                </p:oleObj>
              </mc:Choice>
              <mc:Fallback>
                <p:oleObj name="Уравнение" r:id="rId14" imgW="2959100" imgH="4445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50" y="3784576"/>
                        <a:ext cx="4846731" cy="758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3" name="Object 13"/>
          <p:cNvGraphicFramePr>
            <a:graphicFrameLocks noChangeAspect="1"/>
          </p:cNvGraphicFramePr>
          <p:nvPr/>
        </p:nvGraphicFramePr>
        <p:xfrm>
          <a:off x="1424049" y="4616471"/>
          <a:ext cx="1502351" cy="75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8" name="Уравнение" r:id="rId16" imgW="926698" imgH="444307" progId="Equation.3">
                  <p:embed/>
                </p:oleObj>
              </mc:Choice>
              <mc:Fallback>
                <p:oleObj name="Уравнение" r:id="rId16" imgW="926698" imgH="444307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049" y="4616471"/>
                        <a:ext cx="1502351" cy="751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4" name="Object 14"/>
          <p:cNvGraphicFramePr>
            <a:graphicFrameLocks noChangeAspect="1"/>
          </p:cNvGraphicFramePr>
          <p:nvPr/>
        </p:nvGraphicFramePr>
        <p:xfrm>
          <a:off x="1283525" y="5340432"/>
          <a:ext cx="1709057" cy="83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9" name="Уравнение" r:id="rId18" imgW="952087" imgH="444307" progId="Equation.3">
                  <p:embed/>
                </p:oleObj>
              </mc:Choice>
              <mc:Fallback>
                <p:oleObj name="Уравнение" r:id="rId18" imgW="952087" imgH="444307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525" y="5340432"/>
                        <a:ext cx="1709057" cy="83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~PP864.WAV">
            <a:hlinkClick r:id="" action="ppaction://media"/>
          </p:cNvPr>
          <p:cNvPicPr>
            <a:picLocks noRot="1" noChangeAspect="1"/>
          </p:cNvPicPr>
          <p:nvPr>
            <a:wavAudioFile r:embed="rId2" name="~PP864.WAV"/>
          </p:nvPr>
        </p:nvPicPr>
        <p:blipFill>
          <a:blip r:embed="rId20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114</Words>
  <Application>Microsoft Office PowerPoint</Application>
  <PresentationFormat>Широкоэкранный</PresentationFormat>
  <Paragraphs>54</Paragraphs>
  <Slides>12</Slides>
  <Notes>2</Notes>
  <HiddenSlides>0</HiddenSlides>
  <MMClips>11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Tahoma</vt:lpstr>
      <vt:lpstr>Times New Roman</vt:lpstr>
      <vt:lpstr>Wingdings</vt:lpstr>
      <vt:lpstr>Тема Office</vt:lpstr>
      <vt:lpstr>Уравнение</vt:lpstr>
      <vt:lpstr>Презентация PowerPoint</vt:lpstr>
      <vt:lpstr>Тақырып</vt:lpstr>
      <vt:lpstr>Презентация PowerPoint</vt:lpstr>
      <vt:lpstr>    Көбейткішті түбір таңбасының алдына шығару  </vt:lpstr>
      <vt:lpstr>    Көбейткішті түбір таңбасының ішіне енгізу   </vt:lpstr>
      <vt:lpstr>         :  Тапсырма №1. Көбейткішті түбір таңбасының алдына шығарыңыз:                         </vt:lpstr>
      <vt:lpstr>         :    Тапсырма №2. Өрнектерді түрлендіріңіз.                         </vt:lpstr>
      <vt:lpstr>         :  Тапсырма №3. Салыстырыңыз:                         </vt:lpstr>
      <vt:lpstr>         :  Шешуі:</vt:lpstr>
      <vt:lpstr>         :    Тапсырма №4. Есептеңдер:                         </vt:lpstr>
      <vt:lpstr>         :    Тапсырма №5. Сандарды өсу реті бойынша орналастырыңыз: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Huawei</cp:lastModifiedBy>
  <cp:revision>175</cp:revision>
  <dcterms:created xsi:type="dcterms:W3CDTF">2022-09-04T21:41:09Z</dcterms:created>
  <dcterms:modified xsi:type="dcterms:W3CDTF">2024-08-14T05:07:51Z</dcterms:modified>
</cp:coreProperties>
</file>