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59" r:id="rId3"/>
    <p:sldId id="279" r:id="rId4"/>
    <p:sldId id="331" r:id="rId5"/>
    <p:sldId id="332" r:id="rId6"/>
    <p:sldId id="310" r:id="rId7"/>
    <p:sldId id="317" r:id="rId8"/>
    <p:sldId id="325" r:id="rId9"/>
    <p:sldId id="328" r:id="rId10"/>
    <p:sldId id="327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28" autoAdjust="0"/>
  </p:normalViewPr>
  <p:slideViewPr>
    <p:cSldViewPr snapToGrid="0">
      <p:cViewPr varScale="1">
        <p:scale>
          <a:sx n="46" d="100"/>
          <a:sy n="46" d="100"/>
        </p:scale>
        <p:origin x="53" y="79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5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D9935-B047-43A7-A674-0A0F332CBAA6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EB568-06E0-497E-8697-71667FFADD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849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pPr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3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-1" y="-7850532"/>
            <a:ext cx="7381875" cy="18128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12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kk-K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Шешуі: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1) 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2)    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2523" name="Object 11"/>
          <p:cNvGraphicFramePr>
            <a:graphicFrameLocks noChangeAspect="1"/>
          </p:cNvGraphicFramePr>
          <p:nvPr/>
        </p:nvGraphicFramePr>
        <p:xfrm>
          <a:off x="571500" y="1427879"/>
          <a:ext cx="1962150" cy="572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9" name="Уравнение" r:id="rId3" imgW="863225" imgH="253890" progId="Equation.3">
                  <p:embed/>
                </p:oleObj>
              </mc:Choice>
              <mc:Fallback>
                <p:oleObj name="Уравнение" r:id="rId3" imgW="863225" imgH="25389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427879"/>
                        <a:ext cx="1962150" cy="5723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4" name="Object 12"/>
          <p:cNvGraphicFramePr>
            <a:graphicFrameLocks noChangeAspect="1"/>
          </p:cNvGraphicFramePr>
          <p:nvPr/>
        </p:nvGraphicFramePr>
        <p:xfrm>
          <a:off x="466725" y="1979721"/>
          <a:ext cx="1314450" cy="525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30" name="Уравнение" r:id="rId5" imgW="583947" imgH="228501" progId="Equation.3">
                  <p:embed/>
                </p:oleObj>
              </mc:Choice>
              <mc:Fallback>
                <p:oleObj name="Уравнение" r:id="rId5" imgW="583947" imgH="228501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1979721"/>
                        <a:ext cx="1314450" cy="525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5" name="Object 13"/>
          <p:cNvGraphicFramePr>
            <a:graphicFrameLocks noChangeAspect="1"/>
          </p:cNvGraphicFramePr>
          <p:nvPr/>
        </p:nvGraphicFramePr>
        <p:xfrm>
          <a:off x="466725" y="2506257"/>
          <a:ext cx="1104900" cy="541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31" name="Уравнение" r:id="rId7" imgW="469900" imgH="228600" progId="Equation.3">
                  <p:embed/>
                </p:oleObj>
              </mc:Choice>
              <mc:Fallback>
                <p:oleObj name="Уравнение" r:id="rId7" imgW="46990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2506257"/>
                        <a:ext cx="1104900" cy="5417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6" name="Object 14"/>
          <p:cNvGraphicFramePr>
            <a:graphicFrameLocks noChangeAspect="1"/>
          </p:cNvGraphicFramePr>
          <p:nvPr/>
        </p:nvGraphicFramePr>
        <p:xfrm>
          <a:off x="571499" y="2988029"/>
          <a:ext cx="1847851" cy="479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32" name="Уравнение" r:id="rId9" imgW="965200" imgH="254000" progId="Equation.3">
                  <p:embed/>
                </p:oleObj>
              </mc:Choice>
              <mc:Fallback>
                <p:oleObj name="Уравнение" r:id="rId9" imgW="965200" imgH="2540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99" y="2988029"/>
                        <a:ext cx="1847851" cy="4790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7" name="Object 15"/>
          <p:cNvGraphicFramePr>
            <a:graphicFrameLocks noChangeAspect="1"/>
          </p:cNvGraphicFramePr>
          <p:nvPr/>
        </p:nvGraphicFramePr>
        <p:xfrm>
          <a:off x="638175" y="3485918"/>
          <a:ext cx="1352550" cy="42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33" name="Уравнение" r:id="rId11" imgW="736600" imgH="228600" progId="Equation.3">
                  <p:embed/>
                </p:oleObj>
              </mc:Choice>
              <mc:Fallback>
                <p:oleObj name="Уравнение" r:id="rId11" imgW="736600" imgH="2286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3485918"/>
                        <a:ext cx="1352550" cy="4288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8" name="Object 16"/>
          <p:cNvGraphicFramePr>
            <a:graphicFrameLocks noChangeAspect="1"/>
          </p:cNvGraphicFramePr>
          <p:nvPr/>
        </p:nvGraphicFramePr>
        <p:xfrm>
          <a:off x="752475" y="3917898"/>
          <a:ext cx="1333500" cy="568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34" name="Уравнение" r:id="rId13" imgW="545863" imgH="228501" progId="Equation.3">
                  <p:embed/>
                </p:oleObj>
              </mc:Choice>
              <mc:Fallback>
                <p:oleObj name="Уравнение" r:id="rId13" imgW="545863" imgH="228501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3917898"/>
                        <a:ext cx="1333500" cy="5683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638175" y="3276600"/>
            <a:ext cx="7406599" cy="1515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ts val="3700"/>
              </a:lnSpc>
              <a:buFont typeface="Arial" panose="020B0604020202020204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вадрат түбірдің мәнін бағалау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білдіңіздер және жуықтап таба аласыздар. </a:t>
            </a:r>
            <a:endParaRPr lang="en-US" sz="36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50472" y="1926038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82506" y="1073175"/>
            <a:ext cx="4023028" cy="905417"/>
          </a:xfrm>
        </p:spPr>
        <p:txBody>
          <a:bodyPr>
            <a:no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Тақырып</a:t>
            </a:r>
            <a:endParaRPr lang="ru-RU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6234" y="2482369"/>
            <a:ext cx="7100516" cy="287068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kk-KZ" sz="60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«</a:t>
            </a: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Арифметикалық квадрат түбірдің қасиеттері</a:t>
            </a:r>
            <a:r>
              <a:rPr lang="kk-KZ" sz="60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»</a:t>
            </a:r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551" y="2011680"/>
            <a:ext cx="947547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kern="0" dirty="0" smtClean="0">
                <a:latin typeface="Times New Roman" pitchFamily="18" charset="0"/>
                <a:ea typeface="Open Sans" panose="020B0606030504020204" pitchFamily="34" charset="0"/>
                <a:cs typeface="Times New Roman" pitchFamily="18" charset="0"/>
              </a:rPr>
              <a:t>Оқу мақсаты: </a:t>
            </a: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8.1.2.2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квадрат түбірдің мәнін бағалау;</a:t>
            </a:r>
            <a:endParaRPr lang="ru-RU" sz="3600" kern="0" dirty="0">
              <a:solidFill>
                <a:srgbClr val="002060"/>
              </a:solidFill>
              <a:latin typeface="Times New Roman" pitchFamily="18" charset="0"/>
              <a:ea typeface="Open Sans" panose="020B0606030504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3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26" y="171451"/>
            <a:ext cx="12030074" cy="153352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Квадрат түбір табу әдісі (калькуляторсыз):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2451" y="1171575"/>
            <a:ext cx="10029824" cy="5000625"/>
          </a:xfrm>
        </p:spPr>
        <p:txBody>
          <a:bodyPr>
            <a:normAutofit/>
          </a:bodyPr>
          <a:lstStyle/>
          <a:p>
            <a:pPr algn="l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Рисунок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33701" y="1323975"/>
            <a:ext cx="596265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Түбірді жуықтап есептеуде ертедегі вавилондықтар әдісі.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955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810" y="1456345"/>
            <a:ext cx="6922131" cy="3374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1793" name="Object 1"/>
          <p:cNvGraphicFramePr>
            <a:graphicFrameLocks noGrp="1" noChangeAspect="1"/>
          </p:cNvGraphicFramePr>
          <p:nvPr>
            <p:ph idx="1"/>
          </p:nvPr>
        </p:nvGraphicFramePr>
        <p:xfrm>
          <a:off x="1326918" y="5004274"/>
          <a:ext cx="5947339" cy="970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94" name="Уравнение" r:id="rId4" imgW="2413000" imgH="393700" progId="Equation.3">
                  <p:embed/>
                </p:oleObj>
              </mc:Choice>
              <mc:Fallback>
                <p:oleObj name="Уравнение" r:id="rId4" imgW="2413000" imgH="3937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6918" y="5004274"/>
                        <a:ext cx="5947339" cy="970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6249" y="-1"/>
            <a:ext cx="9810751" cy="1609726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Тапсырма №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саны қандай екі бүтін сандардың арасында орналасқан?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1975" y="1143001"/>
            <a:ext cx="9448800" cy="4060310"/>
          </a:xfrm>
        </p:spPr>
        <p:txBody>
          <a:bodyPr>
            <a:normAutofit/>
          </a:bodyPr>
          <a:lstStyle/>
          <a:p>
            <a:pPr algn="l"/>
            <a:r>
              <a:rPr lang="kk-KZ" sz="6000" dirty="0" smtClean="0"/>
              <a:t>       </a:t>
            </a:r>
            <a:endParaRPr lang="en-US" sz="6000" dirty="0" smtClean="0"/>
          </a:p>
          <a:p>
            <a:pPr algn="l"/>
            <a:r>
              <a:rPr lang="kk-KZ" sz="6000" dirty="0" smtClean="0"/>
              <a:t> </a:t>
            </a:r>
            <a:endParaRPr lang="en-US" sz="6000" dirty="0" smtClean="0"/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0771" name="Object 3"/>
          <p:cNvGraphicFramePr>
            <a:graphicFrameLocks noChangeAspect="1"/>
          </p:cNvGraphicFramePr>
          <p:nvPr/>
        </p:nvGraphicFramePr>
        <p:xfrm>
          <a:off x="3943350" y="158750"/>
          <a:ext cx="55245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7" name="Уравнение" r:id="rId3" imgW="228600" imgH="228600" progId="Equation.3">
                  <p:embed/>
                </p:oleObj>
              </mc:Choice>
              <mc:Fallback>
                <p:oleObj name="Уравнение" r:id="rId3" imgW="2286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350" y="158750"/>
                        <a:ext cx="552450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2" name="Object 4"/>
          <p:cNvGraphicFramePr>
            <a:graphicFrameLocks noChangeAspect="1"/>
          </p:cNvGraphicFramePr>
          <p:nvPr/>
        </p:nvGraphicFramePr>
        <p:xfrm>
          <a:off x="1000125" y="1736053"/>
          <a:ext cx="1988735" cy="819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8" name="Уравнение" r:id="rId5" imgW="622030" imgH="241195" progId="Equation.3">
                  <p:embed/>
                </p:oleObj>
              </mc:Choice>
              <mc:Fallback>
                <p:oleObj name="Уравнение" r:id="rId5" imgW="622030" imgH="241195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1736053"/>
                        <a:ext cx="1988735" cy="8192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0773" name="Object 5"/>
          <p:cNvGraphicFramePr>
            <a:graphicFrameLocks noChangeAspect="1"/>
          </p:cNvGraphicFramePr>
          <p:nvPr/>
        </p:nvGraphicFramePr>
        <p:xfrm>
          <a:off x="971550" y="1023582"/>
          <a:ext cx="2399105" cy="652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9" name="Уравнение" r:id="rId7" imgW="583693" imgH="177646" progId="Equation.3">
                  <p:embed/>
                </p:oleObj>
              </mc:Choice>
              <mc:Fallback>
                <p:oleObj name="Уравнение" r:id="rId7" imgW="583693" imgH="177646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023582"/>
                        <a:ext cx="2399105" cy="652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5" name="Object 7"/>
          <p:cNvGraphicFramePr>
            <a:graphicFrameLocks noChangeAspect="1"/>
          </p:cNvGraphicFramePr>
          <p:nvPr/>
        </p:nvGraphicFramePr>
        <p:xfrm>
          <a:off x="1009650" y="2620370"/>
          <a:ext cx="2605480" cy="669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0" name="Уравнение" r:id="rId9" imgW="990170" imgH="241195" progId="Equation.3">
                  <p:embed/>
                </p:oleObj>
              </mc:Choice>
              <mc:Fallback>
                <p:oleObj name="Уравнение" r:id="rId9" imgW="990170" imgH="241195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2620370"/>
                        <a:ext cx="2605480" cy="6691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0776" name="Object 8"/>
          <p:cNvGraphicFramePr>
            <a:graphicFrameLocks noChangeAspect="1"/>
          </p:cNvGraphicFramePr>
          <p:nvPr/>
        </p:nvGraphicFramePr>
        <p:xfrm>
          <a:off x="1365486" y="3584433"/>
          <a:ext cx="2210227" cy="736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81" name="Уравнение" r:id="rId11" imgW="698500" imgH="228600" progId="Equation.3">
                  <p:embed/>
                </p:oleObj>
              </mc:Choice>
              <mc:Fallback>
                <p:oleObj name="Уравнение" r:id="rId11" imgW="6985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486" y="3584433"/>
                        <a:ext cx="2210227" cy="7367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6251" y="219076"/>
            <a:ext cx="12001500" cy="9810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Тапсырма №2</a:t>
            </a: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kk-KZ" sz="3600" dirty="0" smtClean="0"/>
              <a:t> </a:t>
            </a:r>
            <a:r>
              <a:rPr lang="en-US" sz="3600" dirty="0" smtClean="0"/>
              <a:t>    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санының жуық мәнін табыңыз?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8175" y="1171575"/>
            <a:ext cx="10020300" cy="4031735"/>
          </a:xfrm>
        </p:spPr>
        <p:txBody>
          <a:bodyPr>
            <a:normAutofit/>
          </a:bodyPr>
          <a:lstStyle/>
          <a:p>
            <a:pPr algn="l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Шешуі:   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Координаталық түзуде 2 мен 3 арасын  бірдей 10 бөлікке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бөлеміз.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9755" name="Object 11"/>
          <p:cNvGraphicFramePr>
            <a:graphicFrameLocks noChangeAspect="1"/>
          </p:cNvGraphicFramePr>
          <p:nvPr/>
        </p:nvGraphicFramePr>
        <p:xfrm>
          <a:off x="4705350" y="525097"/>
          <a:ext cx="666750" cy="694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6" name="Уравнение" r:id="rId3" imgW="228600" imgH="228600" progId="Equation.3">
                  <p:embed/>
                </p:oleObj>
              </mc:Choice>
              <mc:Fallback>
                <p:oleObj name="Уравнение" r:id="rId3" imgW="22860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525097"/>
                        <a:ext cx="666750" cy="694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9756" name="Object 12"/>
          <p:cNvGraphicFramePr>
            <a:graphicFrameLocks noChangeAspect="1"/>
          </p:cNvGraphicFramePr>
          <p:nvPr/>
        </p:nvGraphicFramePr>
        <p:xfrm>
          <a:off x="2276475" y="1152526"/>
          <a:ext cx="18859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7" name="Уравнение" r:id="rId5" imgW="698500" imgH="228600" progId="Equation.3">
                  <p:embed/>
                </p:oleObj>
              </mc:Choice>
              <mc:Fallback>
                <p:oleObj name="Уравнение" r:id="rId5" imgW="69850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6475" y="1152526"/>
                        <a:ext cx="18859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70251" y="2576147"/>
            <a:ext cx="9324626" cy="1280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42895" y="3766781"/>
          <a:ext cx="5885955" cy="1487607"/>
        </p:xfrm>
        <a:graphic>
          <a:graphicData uri="http://schemas.openxmlformats.org/drawingml/2006/table">
            <a:tbl>
              <a:tblPr/>
              <a:tblGrid>
                <a:gridCol w="1177191"/>
                <a:gridCol w="1177191"/>
                <a:gridCol w="1177191"/>
                <a:gridCol w="1177191"/>
                <a:gridCol w="1177191"/>
              </a:tblGrid>
              <a:tr h="779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kk-KZ" sz="2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4,41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4,81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5,29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9758" name="Object 14"/>
          <p:cNvGraphicFramePr>
            <a:graphicFrameLocks noChangeAspect="1"/>
          </p:cNvGraphicFramePr>
          <p:nvPr/>
        </p:nvGraphicFramePr>
        <p:xfrm>
          <a:off x="1850835" y="4533597"/>
          <a:ext cx="381000" cy="460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8" name="Уравнение" r:id="rId8" imgW="177569" imgH="202936" progId="Equation.3">
                  <p:embed/>
                </p:oleObj>
              </mc:Choice>
              <mc:Fallback>
                <p:oleObj name="Уравнение" r:id="rId8" imgW="177569" imgH="202936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0835" y="4533597"/>
                        <a:ext cx="381000" cy="4609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9761" name="Rectangle 17"/>
          <p:cNvSpPr>
            <a:spLocks noChangeArrowheads="1"/>
          </p:cNvSpPr>
          <p:nvPr/>
        </p:nvSpPr>
        <p:spPr bwMode="auto">
          <a:xfrm>
            <a:off x="0" y="7239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64" name="Rectangle 20"/>
          <p:cNvSpPr>
            <a:spLocks noChangeArrowheads="1"/>
          </p:cNvSpPr>
          <p:nvPr/>
        </p:nvSpPr>
        <p:spPr bwMode="auto">
          <a:xfrm>
            <a:off x="0" y="7239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9765" name="Object 21"/>
          <p:cNvGraphicFramePr>
            <a:graphicFrameLocks noChangeAspect="1"/>
          </p:cNvGraphicFramePr>
          <p:nvPr/>
        </p:nvGraphicFramePr>
        <p:xfrm>
          <a:off x="6534718" y="5296039"/>
          <a:ext cx="2774836" cy="75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9" name="Уравнение" r:id="rId10" imgW="927100" imgH="241300" progId="Equation.3">
                  <p:embed/>
                </p:oleObj>
              </mc:Choice>
              <mc:Fallback>
                <p:oleObj name="Уравнение" r:id="rId10" imgW="927100" imgH="2413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4718" y="5296039"/>
                        <a:ext cx="2774836" cy="75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90597" y="2105024"/>
          <a:ext cx="6991353" cy="1048512"/>
        </p:xfrm>
        <a:graphic>
          <a:graphicData uri="http://schemas.openxmlformats.org/drawingml/2006/table">
            <a:tbl>
              <a:tblPr/>
              <a:tblGrid>
                <a:gridCol w="966153"/>
                <a:gridCol w="966153"/>
                <a:gridCol w="1153797"/>
                <a:gridCol w="1209675"/>
                <a:gridCol w="1200150"/>
                <a:gridCol w="1495425"/>
              </a:tblGrid>
              <a:tr h="524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kk-KZ" sz="2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2,20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2,21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2,22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2,23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2,24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endParaRPr lang="ru-RU" sz="28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884</a:t>
                      </a:r>
                      <a:r>
                        <a:rPr lang="kk-KZ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kk-KZ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9284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kk-KZ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9729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kk-KZ" sz="2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,0176</a:t>
                      </a:r>
                      <a:endParaRPr lang="ru-RU" sz="2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0466" name="Object 2"/>
          <p:cNvGraphicFramePr>
            <a:graphicFrameLocks noChangeAspect="1"/>
          </p:cNvGraphicFramePr>
          <p:nvPr/>
        </p:nvGraphicFramePr>
        <p:xfrm>
          <a:off x="1362074" y="2702093"/>
          <a:ext cx="428625" cy="345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69" name="Уравнение" r:id="rId3" imgW="177569" imgH="202936" progId="Equation.3">
                  <p:embed/>
                </p:oleObj>
              </mc:Choice>
              <mc:Fallback>
                <p:oleObj name="Уравнение" r:id="rId3" imgW="177569" imgH="202936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074" y="2702093"/>
                        <a:ext cx="428625" cy="3459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81050" y="1067485"/>
            <a:ext cx="63912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Енді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координаталық түзуде 2,2 мен 2,3 арасын  бірдей 10 бөлікке бөлеміз.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764274" y="3376940"/>
            <a:ext cx="7712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Тура осылай процессті жалғастырсақ, </a:t>
            </a:r>
            <a:endParaRPr kumimoji="0" lang="kk-KZ" sz="28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0469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3753134" y="4010311"/>
          <a:ext cx="2961564" cy="859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70" name="Уравнение" r:id="rId5" imgW="838200" imgH="241300" progId="Equation.3">
                  <p:embed/>
                </p:oleObj>
              </mc:Choice>
              <mc:Fallback>
                <p:oleObj name="Уравнение" r:id="rId5" imgW="838200" imgH="2413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3134" y="4010311"/>
                        <a:ext cx="2961564" cy="8598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26" y="171451"/>
            <a:ext cx="12030074" cy="1285874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Тапсырма №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Сандарды салыстыр: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2451" y="1171575"/>
            <a:ext cx="10029824" cy="5000625"/>
          </a:xfrm>
        </p:spPr>
        <p:txBody>
          <a:bodyPr>
            <a:normAutofit/>
          </a:bodyPr>
          <a:lstStyle/>
          <a:p>
            <a:pPr algn="l"/>
            <a:r>
              <a:rPr lang="kk-KZ" sz="6000" dirty="0" smtClean="0"/>
              <a:t>1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мен  3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6000" dirty="0" smtClean="0"/>
              <a:t>2.</a:t>
            </a: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мен</a:t>
            </a:r>
            <a:endParaRPr lang="en-US" sz="2800" dirty="0" smtClean="0"/>
          </a:p>
          <a:p>
            <a:pPr algn="l"/>
            <a:endParaRPr lang="en-US" sz="6000" b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8426" name="Object 10"/>
          <p:cNvGraphicFramePr>
            <a:graphicFrameLocks noChangeAspect="1"/>
          </p:cNvGraphicFramePr>
          <p:nvPr/>
        </p:nvGraphicFramePr>
        <p:xfrm>
          <a:off x="1238250" y="1309863"/>
          <a:ext cx="323850" cy="623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0" name="Уравнение" r:id="rId3" imgW="241300" imgH="228600" progId="Equation.3">
                  <p:embed/>
                </p:oleObj>
              </mc:Choice>
              <mc:Fallback>
                <p:oleObj name="Уравнение" r:id="rId3" imgW="2413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0" y="1309863"/>
                        <a:ext cx="323850" cy="6237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427" name="Object 11"/>
          <p:cNvGraphicFramePr>
            <a:graphicFrameLocks noChangeAspect="1"/>
          </p:cNvGraphicFramePr>
          <p:nvPr/>
        </p:nvGraphicFramePr>
        <p:xfrm>
          <a:off x="2781300" y="2209800"/>
          <a:ext cx="83539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1" name="Уравнение" r:id="rId5" imgW="304668" imgH="228501" progId="Equation.3">
                  <p:embed/>
                </p:oleObj>
              </mc:Choice>
              <mc:Fallback>
                <p:oleObj name="Уравнение" r:id="rId5" imgW="304668" imgH="228501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2209800"/>
                        <a:ext cx="83539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127</Words>
  <Application>Microsoft Office PowerPoint</Application>
  <PresentationFormat>Широкоэкранный</PresentationFormat>
  <Paragraphs>93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Open Sans</vt:lpstr>
      <vt:lpstr>Tahoma</vt:lpstr>
      <vt:lpstr>Times New Roman</vt:lpstr>
      <vt:lpstr>Wingdings</vt:lpstr>
      <vt:lpstr>Тема Office</vt:lpstr>
      <vt:lpstr>Уравнение</vt:lpstr>
      <vt:lpstr>Презентация PowerPoint</vt:lpstr>
      <vt:lpstr>Тақырып</vt:lpstr>
      <vt:lpstr>Презентация PowerPoint</vt:lpstr>
      <vt:lpstr>         :  Квадрат түбір табу әдісі (калькуляторсыз):                         </vt:lpstr>
      <vt:lpstr>Түбірді жуықтап есептеуде ертедегі вавилондықтар әдісі. </vt:lpstr>
      <vt:lpstr>    Тапсырма №1.       саны қандай екі бүтін сандардың арасында орналасқан? </vt:lpstr>
      <vt:lpstr>         :  Тапсырма №2.      санының жуық мәнін табыңыз?</vt:lpstr>
      <vt:lpstr>Презентация PowerPoint</vt:lpstr>
      <vt:lpstr>         :  Тапсырма №3. Сандарды салыстыр:                      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157</cp:revision>
  <dcterms:created xsi:type="dcterms:W3CDTF">2022-09-04T21:41:09Z</dcterms:created>
  <dcterms:modified xsi:type="dcterms:W3CDTF">2024-08-14T05:07:16Z</dcterms:modified>
</cp:coreProperties>
</file>