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8" r:id="rId2"/>
    <p:sldId id="259" r:id="rId3"/>
    <p:sldId id="279" r:id="rId4"/>
    <p:sldId id="329" r:id="rId5"/>
    <p:sldId id="325" r:id="rId6"/>
    <p:sldId id="330" r:id="rId7"/>
    <p:sldId id="332" r:id="rId8"/>
    <p:sldId id="333" r:id="rId9"/>
    <p:sldId id="317" r:id="rId10"/>
    <p:sldId id="321" r:id="rId11"/>
    <p:sldId id="324" r:id="rId12"/>
    <p:sldId id="331" r:id="rId13"/>
    <p:sldId id="28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28" autoAdjust="0"/>
  </p:normalViewPr>
  <p:slideViewPr>
    <p:cSldViewPr snapToGrid="0">
      <p:cViewPr varScale="1">
        <p:scale>
          <a:sx n="46" d="100"/>
          <a:sy n="46" d="100"/>
        </p:scale>
        <p:origin x="53" y="79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D9935-B047-43A7-A674-0A0F332CBAA6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EB568-06E0-497E-8697-71667FFAD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119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9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pn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9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4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3" y="25381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-1" y="-7850532"/>
            <a:ext cx="7381875" cy="18128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12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kk-K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Шешуі: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3302" name="Object 6"/>
          <p:cNvGraphicFramePr>
            <a:graphicFrameLocks noChangeAspect="1"/>
          </p:cNvGraphicFramePr>
          <p:nvPr/>
        </p:nvGraphicFramePr>
        <p:xfrm>
          <a:off x="657225" y="1436914"/>
          <a:ext cx="2151645" cy="610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1" name="Формула" r:id="rId3" imgW="431613" imgH="203112" progId="Equation.3">
                  <p:embed/>
                </p:oleObj>
              </mc:Choice>
              <mc:Fallback>
                <p:oleObj name="Формула" r:id="rId3" imgW="431613" imgH="203112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1436914"/>
                        <a:ext cx="2151645" cy="6109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3" name="Object 7"/>
          <p:cNvGraphicFramePr>
            <a:graphicFrameLocks noChangeAspect="1"/>
          </p:cNvGraphicFramePr>
          <p:nvPr/>
        </p:nvGraphicFramePr>
        <p:xfrm>
          <a:off x="733425" y="2038105"/>
          <a:ext cx="1154752" cy="476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2" name="Формула" r:id="rId5" imgW="571252" imgH="228501" progId="Equation.3">
                  <p:embed/>
                </p:oleObj>
              </mc:Choice>
              <mc:Fallback>
                <p:oleObj name="Формула" r:id="rId5" imgW="571252" imgH="228501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2038105"/>
                        <a:ext cx="1154752" cy="4764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4" name="Object 8"/>
          <p:cNvGraphicFramePr>
            <a:graphicFrameLocks noChangeAspect="1"/>
          </p:cNvGraphicFramePr>
          <p:nvPr/>
        </p:nvGraphicFramePr>
        <p:xfrm>
          <a:off x="2744808" y="1971305"/>
          <a:ext cx="3237031" cy="570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3" name="Формула" r:id="rId7" imgW="1422400" imgH="241300" progId="Equation.3">
                  <p:embed/>
                </p:oleObj>
              </mc:Choice>
              <mc:Fallback>
                <p:oleObj name="Формула" r:id="rId7" imgW="1422400" imgH="2413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808" y="1971305"/>
                        <a:ext cx="3237031" cy="570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5" name="Object 9"/>
          <p:cNvGraphicFramePr>
            <a:graphicFrameLocks noChangeAspect="1"/>
          </p:cNvGraphicFramePr>
          <p:nvPr/>
        </p:nvGraphicFramePr>
        <p:xfrm>
          <a:off x="590549" y="2553195"/>
          <a:ext cx="1653679" cy="418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4" name="Формула" r:id="rId9" imgW="710891" imgH="177723" progId="Equation.3">
                  <p:embed/>
                </p:oleObj>
              </mc:Choice>
              <mc:Fallback>
                <p:oleObj name="Формула" r:id="rId9" imgW="710891" imgH="177723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49" y="2553195"/>
                        <a:ext cx="1653679" cy="4186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6" name="Object 10"/>
          <p:cNvGraphicFramePr>
            <a:graphicFrameLocks noChangeAspect="1"/>
          </p:cNvGraphicFramePr>
          <p:nvPr/>
        </p:nvGraphicFramePr>
        <p:xfrm>
          <a:off x="514349" y="3051958"/>
          <a:ext cx="1619743" cy="519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5" name="Формула" r:id="rId11" imgW="723586" imgH="228501" progId="Equation.3">
                  <p:embed/>
                </p:oleObj>
              </mc:Choice>
              <mc:Fallback>
                <p:oleObj name="Формула" r:id="rId11" imgW="723586" imgH="228501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49" y="3051958"/>
                        <a:ext cx="1619743" cy="5199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7" name="Object 11"/>
          <p:cNvGraphicFramePr>
            <a:graphicFrameLocks noChangeAspect="1"/>
          </p:cNvGraphicFramePr>
          <p:nvPr/>
        </p:nvGraphicFramePr>
        <p:xfrm>
          <a:off x="445572" y="3600810"/>
          <a:ext cx="1573233" cy="721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6" name="Формула" r:id="rId13" imgW="863225" imgH="393529" progId="Equation.3">
                  <p:embed/>
                </p:oleObj>
              </mc:Choice>
              <mc:Fallback>
                <p:oleObj name="Формула" r:id="rId13" imgW="863225" imgH="393529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572" y="3600810"/>
                        <a:ext cx="1573233" cy="7210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8" name="Object 12"/>
          <p:cNvGraphicFramePr>
            <a:graphicFrameLocks noChangeAspect="1"/>
          </p:cNvGraphicFramePr>
          <p:nvPr/>
        </p:nvGraphicFramePr>
        <p:xfrm>
          <a:off x="2188399" y="3647343"/>
          <a:ext cx="2585482" cy="53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7" name="Формула" r:id="rId15" imgW="1130300" imgH="228600" progId="Equation.3">
                  <p:embed/>
                </p:oleObj>
              </mc:Choice>
              <mc:Fallback>
                <p:oleObj name="Формула" r:id="rId15" imgW="113030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8399" y="3647343"/>
                        <a:ext cx="2585482" cy="533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9" name="Object 13"/>
          <p:cNvGraphicFramePr>
            <a:graphicFrameLocks noChangeAspect="1"/>
          </p:cNvGraphicFramePr>
          <p:nvPr/>
        </p:nvGraphicFramePr>
        <p:xfrm>
          <a:off x="295769" y="4429497"/>
          <a:ext cx="4702838" cy="555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8" name="Формула" r:id="rId17" imgW="1968500" imgH="228600" progId="Equation.3">
                  <p:embed/>
                </p:oleObj>
              </mc:Choice>
              <mc:Fallback>
                <p:oleObj name="Формула" r:id="rId17" imgW="196850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69" y="4429497"/>
                        <a:ext cx="4702838" cy="5557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10" name="Object 14"/>
          <p:cNvGraphicFramePr>
            <a:graphicFrameLocks noChangeAspect="1"/>
          </p:cNvGraphicFramePr>
          <p:nvPr/>
        </p:nvGraphicFramePr>
        <p:xfrm>
          <a:off x="531050" y="5137229"/>
          <a:ext cx="2010160" cy="515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9" name="Формула" r:id="rId19" imgW="698197" imgH="177723" progId="Equation.3">
                  <p:embed/>
                </p:oleObj>
              </mc:Choice>
              <mc:Fallback>
                <p:oleObj name="Формула" r:id="rId19" imgW="698197" imgH="177723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50" y="5137229"/>
                        <a:ext cx="2010160" cy="5154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26" y="171451"/>
            <a:ext cx="12030074" cy="128587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Тапсырма №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          ж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уық мәнін қолданып түбірлердің мәнін табыңдар: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2451" y="1171575"/>
            <a:ext cx="10029824" cy="5000625"/>
          </a:xfrm>
        </p:spPr>
        <p:txBody>
          <a:bodyPr>
            <a:normAutofit/>
          </a:bodyPr>
          <a:lstStyle/>
          <a:p>
            <a:pPr algn="l"/>
            <a:r>
              <a:rPr lang="kk-KZ" sz="6000" dirty="0" smtClean="0"/>
              <a:t>1.       </a:t>
            </a:r>
            <a:endParaRPr lang="en-US" sz="6000" dirty="0" smtClean="0"/>
          </a:p>
          <a:p>
            <a:pPr algn="l"/>
            <a:r>
              <a:rPr lang="kk-KZ" sz="6000" dirty="0" smtClean="0"/>
              <a:t>2.  </a:t>
            </a:r>
            <a:endParaRPr lang="en-US" sz="6000" dirty="0" smtClean="0"/>
          </a:p>
          <a:p>
            <a:pPr algn="l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Шешуі: </a:t>
            </a:r>
          </a:p>
          <a:p>
            <a:pPr algn="l"/>
            <a:r>
              <a:rPr lang="kk-KZ" sz="6000" dirty="0" smtClean="0"/>
              <a:t>1.    </a:t>
            </a:r>
            <a:endParaRPr lang="ru-RU" sz="6000" dirty="0" smtClean="0"/>
          </a:p>
          <a:p>
            <a:pPr algn="l"/>
            <a:r>
              <a:rPr lang="kk-KZ" sz="6000" dirty="0" smtClean="0"/>
              <a:t>2. </a:t>
            </a:r>
            <a:endParaRPr lang="en-US" sz="6000" dirty="0" smtClean="0"/>
          </a:p>
          <a:p>
            <a:pPr algn="l"/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8420" name="Object 4"/>
          <p:cNvGraphicFramePr>
            <a:graphicFrameLocks noChangeAspect="1"/>
          </p:cNvGraphicFramePr>
          <p:nvPr/>
        </p:nvGraphicFramePr>
        <p:xfrm>
          <a:off x="3550600" y="0"/>
          <a:ext cx="1685924" cy="575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6" name="Формула" r:id="rId3" imgW="736600" imgH="241300" progId="Equation.3">
                  <p:embed/>
                </p:oleObj>
              </mc:Choice>
              <mc:Fallback>
                <p:oleObj name="Формула" r:id="rId3" imgW="736600" imgH="2413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0600" y="0"/>
                        <a:ext cx="1685924" cy="5756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421" name="Object 5"/>
          <p:cNvGraphicFramePr>
            <a:graphicFrameLocks noChangeAspect="1"/>
          </p:cNvGraphicFramePr>
          <p:nvPr/>
        </p:nvGraphicFramePr>
        <p:xfrm>
          <a:off x="1321748" y="1034837"/>
          <a:ext cx="744558" cy="955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7" name="Формула" r:id="rId5" imgW="266469" imgH="444114" progId="Equation.3">
                  <p:embed/>
                </p:oleObj>
              </mc:Choice>
              <mc:Fallback>
                <p:oleObj name="Формула" r:id="rId5" imgW="266469" imgH="444114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748" y="1034837"/>
                        <a:ext cx="744558" cy="9555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422" name="Object 6"/>
          <p:cNvGraphicFramePr>
            <a:graphicFrameLocks noChangeAspect="1"/>
          </p:cNvGraphicFramePr>
          <p:nvPr/>
        </p:nvGraphicFramePr>
        <p:xfrm>
          <a:off x="1381249" y="2019190"/>
          <a:ext cx="768185" cy="103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8" name="Формула" r:id="rId7" imgW="330057" imgH="444307" progId="Equation.3">
                  <p:embed/>
                </p:oleObj>
              </mc:Choice>
              <mc:Fallback>
                <p:oleObj name="Формула" r:id="rId7" imgW="330057" imgH="444307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249" y="2019190"/>
                        <a:ext cx="768185" cy="103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424" name="Object 8"/>
          <p:cNvGraphicFramePr>
            <a:graphicFrameLocks noChangeAspect="1"/>
          </p:cNvGraphicFramePr>
          <p:nvPr/>
        </p:nvGraphicFramePr>
        <p:xfrm>
          <a:off x="1316800" y="3811979"/>
          <a:ext cx="5478224" cy="886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9" name="Формула" r:id="rId9" imgW="2768600" imgH="444500" progId="Equation.3">
                  <p:embed/>
                </p:oleObj>
              </mc:Choice>
              <mc:Fallback>
                <p:oleObj name="Формула" r:id="rId9" imgW="2768600" imgH="4445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800" y="3811979"/>
                        <a:ext cx="5478224" cy="8864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425" name="Object 9"/>
          <p:cNvGraphicFramePr>
            <a:graphicFrameLocks noChangeAspect="1"/>
          </p:cNvGraphicFramePr>
          <p:nvPr/>
        </p:nvGraphicFramePr>
        <p:xfrm>
          <a:off x="1304925" y="4880758"/>
          <a:ext cx="5741989" cy="767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30" name="Формула" r:id="rId11" imgW="3492500" imgH="457200" progId="Equation.3">
                  <p:embed/>
                </p:oleObj>
              </mc:Choice>
              <mc:Fallback>
                <p:oleObj name="Формула" r:id="rId11" imgW="3492500" imgH="457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925" y="4880758"/>
                        <a:ext cx="5741989" cy="7675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26" y="171451"/>
            <a:ext cx="12030074" cy="128587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Тапсырма №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Салыстырыңыз.</a:t>
            </a:r>
            <a:r>
              <a:rPr lang="kk-KZ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3375" y="971551"/>
            <a:ext cx="10248900" cy="5200650"/>
          </a:xfrm>
        </p:spPr>
        <p:txBody>
          <a:bodyPr>
            <a:normAutofit/>
          </a:bodyPr>
          <a:lstStyle/>
          <a:p>
            <a:pPr algn="l"/>
            <a:r>
              <a:rPr lang="kk-KZ" sz="6000" dirty="0" smtClean="0"/>
              <a:t>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Шешуі: </a:t>
            </a:r>
          </a:p>
          <a:p>
            <a:pPr algn="l"/>
            <a:r>
              <a:rPr lang="kk-KZ" sz="6000" dirty="0" smtClean="0"/>
              <a:t>   </a:t>
            </a:r>
            <a:endParaRPr lang="ru-RU" sz="6000" dirty="0" smtClean="0"/>
          </a:p>
          <a:p>
            <a:pPr algn="l"/>
            <a:r>
              <a:rPr lang="kk-KZ" sz="6000" dirty="0" smtClean="0"/>
              <a:t> </a:t>
            </a:r>
            <a:endParaRPr lang="en-US" sz="6000" dirty="0" smtClean="0"/>
          </a:p>
          <a:p>
            <a:pPr algn="l"/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9383" name="Object 7"/>
          <p:cNvGraphicFramePr>
            <a:graphicFrameLocks noChangeAspect="1"/>
          </p:cNvGraphicFramePr>
          <p:nvPr/>
        </p:nvGraphicFramePr>
        <p:xfrm>
          <a:off x="1495425" y="1228726"/>
          <a:ext cx="8001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91" name="Уравнение" r:id="rId3" imgW="317362" imgH="228501" progId="Equation.3">
                  <p:embed/>
                </p:oleObj>
              </mc:Choice>
              <mc:Fallback>
                <p:oleObj name="Уравнение" r:id="rId3" imgW="317362" imgH="228501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1228726"/>
                        <a:ext cx="8001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4" name="Object 8"/>
          <p:cNvGraphicFramePr>
            <a:graphicFrameLocks noChangeAspect="1"/>
          </p:cNvGraphicFramePr>
          <p:nvPr/>
        </p:nvGraphicFramePr>
        <p:xfrm>
          <a:off x="3476625" y="1266825"/>
          <a:ext cx="14287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92" name="Уравнение" r:id="rId5" imgW="698500" imgH="228600" progId="Equation.3">
                  <p:embed/>
                </p:oleObj>
              </mc:Choice>
              <mc:Fallback>
                <p:oleObj name="Уравнение" r:id="rId5" imgW="6985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25" y="1266825"/>
                        <a:ext cx="14287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5" name="Object 9"/>
          <p:cNvGraphicFramePr>
            <a:graphicFrameLocks noChangeAspect="1"/>
          </p:cNvGraphicFramePr>
          <p:nvPr/>
        </p:nvGraphicFramePr>
        <p:xfrm>
          <a:off x="2286000" y="1971304"/>
          <a:ext cx="3936422" cy="562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93" name="Уравнение" r:id="rId7" imgW="1701800" imgH="241300" progId="Equation.3">
                  <p:embed/>
                </p:oleObj>
              </mc:Choice>
              <mc:Fallback>
                <p:oleObj name="Уравнение" r:id="rId7" imgW="1701800" imgH="2413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971304"/>
                        <a:ext cx="3936422" cy="5623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6" name="Object 10"/>
          <p:cNvGraphicFramePr>
            <a:graphicFrameLocks noChangeAspect="1"/>
          </p:cNvGraphicFramePr>
          <p:nvPr/>
        </p:nvGraphicFramePr>
        <p:xfrm>
          <a:off x="1181100" y="2529444"/>
          <a:ext cx="3618354" cy="528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94" name="Уравнение" r:id="rId9" imgW="1663700" imgH="241300" progId="Equation.3">
                  <p:embed/>
                </p:oleObj>
              </mc:Choice>
              <mc:Fallback>
                <p:oleObj name="Уравнение" r:id="rId9" imgW="1663700" imgH="2413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2529444"/>
                        <a:ext cx="3618354" cy="5280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7" name="Object 11"/>
          <p:cNvGraphicFramePr>
            <a:graphicFrameLocks noChangeAspect="1"/>
          </p:cNvGraphicFramePr>
          <p:nvPr/>
        </p:nvGraphicFramePr>
        <p:xfrm>
          <a:off x="1438274" y="3040083"/>
          <a:ext cx="3127606" cy="541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95" name="Уравнение" r:id="rId11" imgW="1409088" imgH="241195" progId="Equation.3">
                  <p:embed/>
                </p:oleObj>
              </mc:Choice>
              <mc:Fallback>
                <p:oleObj name="Уравнение" r:id="rId11" imgW="1409088" imgH="241195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4" y="3040083"/>
                        <a:ext cx="3127606" cy="5413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8" name="Object 12"/>
          <p:cNvGraphicFramePr>
            <a:graphicFrameLocks noChangeAspect="1"/>
          </p:cNvGraphicFramePr>
          <p:nvPr/>
        </p:nvGraphicFramePr>
        <p:xfrm>
          <a:off x="1571625" y="3587262"/>
          <a:ext cx="2596614" cy="565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96" name="Уравнение" r:id="rId13" imgW="1117600" imgH="241300" progId="Equation.3">
                  <p:embed/>
                </p:oleObj>
              </mc:Choice>
              <mc:Fallback>
                <p:oleObj name="Уравнение" r:id="rId13" imgW="1117600" imgH="2413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3587262"/>
                        <a:ext cx="2596614" cy="5653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9" name="Object 13"/>
          <p:cNvGraphicFramePr>
            <a:graphicFrameLocks noChangeAspect="1"/>
          </p:cNvGraphicFramePr>
          <p:nvPr/>
        </p:nvGraphicFramePr>
        <p:xfrm>
          <a:off x="1704728" y="4268564"/>
          <a:ext cx="1798493" cy="517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97" name="Уравнение" r:id="rId15" imgW="723586" imgH="203112" progId="Equation.3">
                  <p:embed/>
                </p:oleObj>
              </mc:Choice>
              <mc:Fallback>
                <p:oleObj name="Уравнение" r:id="rId15" imgW="723586" imgH="203112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4728" y="4268564"/>
                        <a:ext cx="1798493" cy="5170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90" name="Object 14"/>
          <p:cNvGraphicFramePr>
            <a:graphicFrameLocks noChangeAspect="1"/>
          </p:cNvGraphicFramePr>
          <p:nvPr/>
        </p:nvGraphicFramePr>
        <p:xfrm>
          <a:off x="1590675" y="4906068"/>
          <a:ext cx="2447498" cy="509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98" name="Уравнение" r:id="rId17" imgW="1130300" imgH="228600" progId="Equation.3">
                  <p:embed/>
                </p:oleObj>
              </mc:Choice>
              <mc:Fallback>
                <p:oleObj name="Уравнение" r:id="rId17" imgW="113030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675" y="4906068"/>
                        <a:ext cx="2447498" cy="5090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14FCEE11-4AB3-4847-9E51-E42FD092039B}"/>
              </a:ext>
            </a:extLst>
          </p:cNvPr>
          <p:cNvSpPr txBox="1"/>
          <p:nvPr/>
        </p:nvSpPr>
        <p:spPr>
          <a:xfrm>
            <a:off x="638175" y="3276600"/>
            <a:ext cx="7406599" cy="104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ts val="3700"/>
              </a:lnSpc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вадрат түбірдің мәнін бағалауды білдіңіздер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3600" dirty="0" smtClean="0">
                <a:solidFill>
                  <a:srgbClr val="FF0000"/>
                </a:solidFill>
              </a:rPr>
              <a:t> </a:t>
            </a:r>
            <a:endParaRPr lang="en-US" sz="35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50472" y="1926038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82506" y="1073175"/>
            <a:ext cx="4023028" cy="905417"/>
          </a:xfrm>
        </p:spPr>
        <p:txBody>
          <a:bodyPr>
            <a:no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Тақырып</a:t>
            </a:r>
            <a:endParaRPr lang="ru-RU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6234" y="2482369"/>
            <a:ext cx="7100516" cy="287068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60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«</a:t>
            </a: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Арифметикалық квадрат түбірдің қасиеттері</a:t>
            </a:r>
            <a:r>
              <a:rPr lang="kk-KZ" sz="60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»</a:t>
            </a:r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551" y="2011680"/>
            <a:ext cx="947547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Оқу мақсаты: </a:t>
            </a: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8.1.2.2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квадрат түбірдің мәнін бағалау;</a:t>
            </a:r>
            <a:endParaRPr lang="ru-RU" sz="3600" kern="0" dirty="0">
              <a:solidFill>
                <a:srgbClr val="002060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739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6251" y="219076"/>
            <a:ext cx="12001500" cy="98107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Түбірлерді есептеу калькуляторы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2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8175" y="1171575"/>
            <a:ext cx="8410575" cy="4031735"/>
          </a:xfrm>
        </p:spPr>
        <p:txBody>
          <a:bodyPr>
            <a:normAutofit/>
          </a:bodyPr>
          <a:lstStyle/>
          <a:p>
            <a:pPr algn="l"/>
            <a:r>
              <a:rPr lang="kk-KZ" sz="6000" dirty="0" smtClean="0"/>
              <a:t>       </a:t>
            </a:r>
            <a:endParaRPr lang="en-US" sz="6000" dirty="0" smtClean="0"/>
          </a:p>
          <a:p>
            <a:pPr algn="l"/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Рисунок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425" y="933450"/>
            <a:ext cx="6734175" cy="3952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6251" y="219076"/>
            <a:ext cx="12001500" cy="98107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функциясы графигінің көмегімен </a:t>
            </a:r>
            <a:br>
              <a:rPr lang="kk-KZ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теңдеудің жуық мәнін табыңыз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8175" y="1171575"/>
            <a:ext cx="8410575" cy="4031735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1.</a:t>
            </a: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5348" name="Object 4"/>
          <p:cNvGraphicFramePr>
            <a:graphicFrameLocks noChangeAspect="1"/>
          </p:cNvGraphicFramePr>
          <p:nvPr/>
        </p:nvGraphicFramePr>
        <p:xfrm>
          <a:off x="2447925" y="246062"/>
          <a:ext cx="9525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48" name="Формула" r:id="rId3" imgW="431613" imgH="228501" progId="Equation.3">
                  <p:embed/>
                </p:oleObj>
              </mc:Choice>
              <mc:Fallback>
                <p:oleObj name="Формула" r:id="rId3" imgW="431613" imgH="228501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925" y="246062"/>
                        <a:ext cx="95250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35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" name="Рисунок 1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60830" y="1447799"/>
            <a:ext cx="4154170" cy="4686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2133600" y="711730"/>
          <a:ext cx="1409700" cy="450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49" name="Формула" r:id="rId6" imgW="647419" imgH="203112" progId="Equation.3">
                  <p:embed/>
                </p:oleObj>
              </mc:Choice>
              <mc:Fallback>
                <p:oleObj name="Формула" r:id="rId6" imgW="647419" imgH="20311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711730"/>
                        <a:ext cx="1409700" cy="4503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:\Users\123\Pictures\Безымянный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4224" y="1716961"/>
            <a:ext cx="3781425" cy="4632246"/>
          </a:xfrm>
          <a:prstGeom prst="rect">
            <a:avLst/>
          </a:prstGeom>
          <a:noFill/>
        </p:spPr>
      </p:pic>
      <p:graphicFrame>
        <p:nvGraphicFramePr>
          <p:cNvPr id="228354" name="Object 2"/>
          <p:cNvGraphicFramePr>
            <a:graphicFrameLocks noChangeAspect="1"/>
          </p:cNvGraphicFramePr>
          <p:nvPr/>
        </p:nvGraphicFramePr>
        <p:xfrm>
          <a:off x="4438650" y="985838"/>
          <a:ext cx="847725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58" name="Уравнение" r:id="rId4" imgW="418918" imgH="203112" progId="Equation.3">
                  <p:embed/>
                </p:oleObj>
              </mc:Choice>
              <mc:Fallback>
                <p:oleObj name="Уравнение" r:id="rId4" imgW="418918" imgH="203112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985838"/>
                        <a:ext cx="847725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8355" name="Object 3"/>
          <p:cNvGraphicFramePr>
            <a:graphicFrameLocks noChangeAspect="1"/>
          </p:cNvGraphicFramePr>
          <p:nvPr/>
        </p:nvGraphicFramePr>
        <p:xfrm>
          <a:off x="5991225" y="1062038"/>
          <a:ext cx="6953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59" name="Уравнение" r:id="rId6" imgW="355292" imgH="203024" progId="Equation.3">
                  <p:embed/>
                </p:oleObj>
              </mc:Choice>
              <mc:Fallback>
                <p:oleObj name="Уравнение" r:id="rId6" imgW="355292" imgH="203024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1225" y="1062038"/>
                        <a:ext cx="69532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8356" name="Object 4"/>
          <p:cNvGraphicFramePr>
            <a:graphicFrameLocks noChangeAspect="1"/>
          </p:cNvGraphicFramePr>
          <p:nvPr/>
        </p:nvGraphicFramePr>
        <p:xfrm>
          <a:off x="7286625" y="1062038"/>
          <a:ext cx="11239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60" name="Уравнение" r:id="rId8" imgW="558558" imgH="177723" progId="Equation.3">
                  <p:embed/>
                </p:oleObj>
              </mc:Choice>
              <mc:Fallback>
                <p:oleObj name="Уравнение" r:id="rId8" imgW="558558" imgH="177723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25" y="1062038"/>
                        <a:ext cx="1123950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8357" name="Object 5"/>
          <p:cNvGraphicFramePr>
            <a:graphicFrameLocks noChangeAspect="1"/>
          </p:cNvGraphicFramePr>
          <p:nvPr/>
        </p:nvGraphicFramePr>
        <p:xfrm>
          <a:off x="2266950" y="987425"/>
          <a:ext cx="14097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61" name="Уравнение" r:id="rId10" imgW="647419" imgH="203112" progId="Equation.3">
                  <p:embed/>
                </p:oleObj>
              </mc:Choice>
              <mc:Fallback>
                <p:oleObj name="Уравнение" r:id="rId10" imgW="647419" imgH="203112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987425"/>
                        <a:ext cx="140970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6249" y="-1"/>
            <a:ext cx="9810751" cy="1609726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Тапсырма №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kk-KZ" sz="3600" dirty="0" smtClean="0"/>
              <a:t>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Калькулятордың көмегімен өрнектердің жуық мәнін 0,01-ге дейінгі дәлдікпен табыңыз: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8175" y="1419225"/>
            <a:ext cx="9372600" cy="3784085"/>
          </a:xfrm>
        </p:spPr>
        <p:txBody>
          <a:bodyPr>
            <a:normAutofit/>
          </a:bodyPr>
          <a:lstStyle/>
          <a:p>
            <a:pPr algn="l"/>
            <a:r>
              <a:rPr lang="kk-KZ" sz="6000" smtClean="0"/>
              <a:t>1</a:t>
            </a:r>
            <a:r>
              <a:rPr lang="kk-KZ" sz="6000" dirty="0" smtClean="0"/>
              <a:t>.       </a:t>
            </a:r>
            <a:endParaRPr lang="en-US" sz="6000" dirty="0" smtClean="0"/>
          </a:p>
          <a:p>
            <a:pPr algn="l"/>
            <a:r>
              <a:rPr lang="kk-KZ" sz="6000" dirty="0" smtClean="0"/>
              <a:t>2.  </a:t>
            </a:r>
            <a:endParaRPr lang="en-US" sz="6000" dirty="0" smtClean="0"/>
          </a:p>
          <a:p>
            <a:pPr algn="l"/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0769" name="Object 1"/>
          <p:cNvGraphicFramePr>
            <a:graphicFrameLocks noChangeAspect="1"/>
          </p:cNvGraphicFramePr>
          <p:nvPr/>
        </p:nvGraphicFramePr>
        <p:xfrm>
          <a:off x="1599953" y="1346544"/>
          <a:ext cx="1499507" cy="734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04" name="Формула" r:id="rId3" imgW="482391" imgH="228501" progId="Equation.3">
                  <p:embed/>
                </p:oleObj>
              </mc:Choice>
              <mc:Fallback>
                <p:oleObj name="Формула" r:id="rId3" imgW="482391" imgH="228501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9953" y="1346544"/>
                        <a:ext cx="1499507" cy="7346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0" name="Object 2"/>
          <p:cNvGraphicFramePr>
            <a:graphicFrameLocks noChangeAspect="1"/>
          </p:cNvGraphicFramePr>
          <p:nvPr/>
        </p:nvGraphicFramePr>
        <p:xfrm>
          <a:off x="1485900" y="2256313"/>
          <a:ext cx="1936809" cy="69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05" name="Формула" r:id="rId5" imgW="698500" imgH="241300" progId="Equation.3">
                  <p:embed/>
                </p:oleObj>
              </mc:Choice>
              <mc:Fallback>
                <p:oleObj name="Формула" r:id="rId5" imgW="698500" imgH="241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2256313"/>
                        <a:ext cx="1936809" cy="69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-1" y="-7850532"/>
            <a:ext cx="7381875" cy="1751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12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Шешуі: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1249" name="Object 1"/>
          <p:cNvGraphicFramePr>
            <a:graphicFrameLocks noChangeAspect="1"/>
          </p:cNvGraphicFramePr>
          <p:nvPr/>
        </p:nvGraphicFramePr>
        <p:xfrm>
          <a:off x="942479" y="705722"/>
          <a:ext cx="3451391" cy="539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30" name="Формула" r:id="rId3" imgW="1600200" imgH="241300" progId="Equation.3">
                  <p:embed/>
                </p:oleObj>
              </mc:Choice>
              <mc:Fallback>
                <p:oleObj name="Формула" r:id="rId3" imgW="1600200" imgH="241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479" y="705722"/>
                        <a:ext cx="3451391" cy="5398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0" name="Object 2"/>
          <p:cNvGraphicFramePr>
            <a:graphicFrameLocks noChangeAspect="1"/>
          </p:cNvGraphicFramePr>
          <p:nvPr/>
        </p:nvGraphicFramePr>
        <p:xfrm>
          <a:off x="819150" y="1245842"/>
          <a:ext cx="3230336" cy="459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31" name="Формула" r:id="rId5" imgW="1765300" imgH="241300" progId="Equation.3">
                  <p:embed/>
                </p:oleObj>
              </mc:Choice>
              <mc:Fallback>
                <p:oleObj name="Формула" r:id="rId5" imgW="1765300" imgH="241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1245842"/>
                        <a:ext cx="3230336" cy="4591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1" name="Object 3"/>
          <p:cNvGraphicFramePr>
            <a:graphicFrameLocks noChangeAspect="1"/>
          </p:cNvGraphicFramePr>
          <p:nvPr/>
        </p:nvGraphicFramePr>
        <p:xfrm>
          <a:off x="583004" y="1888176"/>
          <a:ext cx="3594396" cy="581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32" name="Формула" r:id="rId7" imgW="1548728" imgH="241195" progId="Equation.3">
                  <p:embed/>
                </p:oleObj>
              </mc:Choice>
              <mc:Fallback>
                <p:oleObj name="Формула" r:id="rId7" imgW="1548728" imgH="241195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004" y="1888176"/>
                        <a:ext cx="3594396" cy="5818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2" name="Object 4"/>
          <p:cNvGraphicFramePr>
            <a:graphicFrameLocks noChangeAspect="1"/>
          </p:cNvGraphicFramePr>
          <p:nvPr/>
        </p:nvGraphicFramePr>
        <p:xfrm>
          <a:off x="507175" y="2683823"/>
          <a:ext cx="3858895" cy="535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33" name="Формула" r:id="rId9" imgW="1816100" imgH="241300" progId="Equation.3">
                  <p:embed/>
                </p:oleObj>
              </mc:Choice>
              <mc:Fallback>
                <p:oleObj name="Формула" r:id="rId9" imgW="1816100" imgH="2413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175" y="2683823"/>
                        <a:ext cx="3858895" cy="5350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6251" y="219076"/>
            <a:ext cx="12001500" cy="98107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Тапсырма №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kk-KZ" sz="3600" dirty="0" smtClean="0"/>
              <a:t>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Теңдеулерді шешіп, жауабын мыңдық</a:t>
            </a:r>
            <a:br>
              <a:rPr lang="kk-KZ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үлеске дейін дөңгелектеңдер: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8175" y="1171575"/>
            <a:ext cx="8410575" cy="4031735"/>
          </a:xfrm>
        </p:spPr>
        <p:txBody>
          <a:bodyPr>
            <a:normAutofit/>
          </a:bodyPr>
          <a:lstStyle/>
          <a:p>
            <a:pPr algn="l"/>
            <a:r>
              <a:rPr lang="kk-KZ" sz="6000" dirty="0" smtClean="0"/>
              <a:t>1.       </a:t>
            </a:r>
            <a:endParaRPr lang="en-US" sz="6000" dirty="0" smtClean="0"/>
          </a:p>
          <a:p>
            <a:pPr algn="l"/>
            <a:r>
              <a:rPr lang="kk-KZ" sz="6000" dirty="0" smtClean="0"/>
              <a:t>2.  </a:t>
            </a:r>
            <a:endParaRPr lang="en-US" sz="6000" dirty="0" smtClean="0"/>
          </a:p>
          <a:p>
            <a:pPr algn="l"/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9753" name="Object 9"/>
          <p:cNvGraphicFramePr>
            <a:graphicFrameLocks noChangeAspect="1"/>
          </p:cNvGraphicFramePr>
          <p:nvPr/>
        </p:nvGraphicFramePr>
        <p:xfrm>
          <a:off x="1438274" y="1212997"/>
          <a:ext cx="2076821" cy="663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5" name="Формула" r:id="rId3" imgW="647419" imgH="203112" progId="Equation.3">
                  <p:embed/>
                </p:oleObj>
              </mc:Choice>
              <mc:Fallback>
                <p:oleObj name="Формула" r:id="rId3" imgW="647419" imgH="203112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4" y="1212997"/>
                        <a:ext cx="2076821" cy="6634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54" name="Object 10"/>
          <p:cNvGraphicFramePr>
            <a:graphicFrameLocks noChangeAspect="1"/>
          </p:cNvGraphicFramePr>
          <p:nvPr/>
        </p:nvGraphicFramePr>
        <p:xfrm>
          <a:off x="1457324" y="2130785"/>
          <a:ext cx="2449658" cy="612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6" name="Формула" r:id="rId5" imgW="939800" imgH="228600" progId="Equation.3">
                  <p:embed/>
                </p:oleObj>
              </mc:Choice>
              <mc:Fallback>
                <p:oleObj name="Формула" r:id="rId5" imgW="93980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4" y="2130785"/>
                        <a:ext cx="2449658" cy="6124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81</Words>
  <Application>Microsoft Office PowerPoint</Application>
  <PresentationFormat>Широкоэкранный</PresentationFormat>
  <Paragraphs>128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Open Sans</vt:lpstr>
      <vt:lpstr>Tahoma</vt:lpstr>
      <vt:lpstr>Times New Roman</vt:lpstr>
      <vt:lpstr>Wingdings</vt:lpstr>
      <vt:lpstr>Тема Office</vt:lpstr>
      <vt:lpstr>Формула</vt:lpstr>
      <vt:lpstr>Уравнение</vt:lpstr>
      <vt:lpstr>Презентация PowerPoint</vt:lpstr>
      <vt:lpstr>Тақырып</vt:lpstr>
      <vt:lpstr>Презентация PowerPoint</vt:lpstr>
      <vt:lpstr>         :  Түбірлерді есептеу калькуляторы </vt:lpstr>
      <vt:lpstr>         :  функциясы графигінің көмегімен  теңдеудің жуық мәнін табыңыз:</vt:lpstr>
      <vt:lpstr>Презентация PowerPoint</vt:lpstr>
      <vt:lpstr>    Тапсырма №1. Калькулятордың көмегімен өрнектердің жуық мәнін 0,01-ге дейінгі дәлдікпен табыңыз: </vt:lpstr>
      <vt:lpstr>Презентация PowerPoint</vt:lpstr>
      <vt:lpstr>         :  Тапсырма №2. Теңдеулерді шешіп, жауабын мыңдық  үлеске дейін дөңгелектеңдер:</vt:lpstr>
      <vt:lpstr>Презентация PowerPoint</vt:lpstr>
      <vt:lpstr>         :  Тапсырма №3.               жуық мәнін қолданып түбірлердің мәнін табыңдар:                         </vt:lpstr>
      <vt:lpstr>           Тапсырма №4. Салыстырыңыз.                        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153</cp:revision>
  <dcterms:created xsi:type="dcterms:W3CDTF">2022-09-04T21:41:09Z</dcterms:created>
  <dcterms:modified xsi:type="dcterms:W3CDTF">2024-08-14T05:06:45Z</dcterms:modified>
</cp:coreProperties>
</file>